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3" r:id="rId14"/>
    <p:sldId id="268" r:id="rId15"/>
    <p:sldId id="269" r:id="rId16"/>
    <p:sldId id="270" r:id="rId17"/>
    <p:sldId id="271" r:id="rId1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4" d="100"/>
          <a:sy n="74" d="100"/>
        </p:scale>
        <p:origin x="1044"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2454A33C-63A5-45DB-BCFD-3F5C42D877CC}" type="datetimeFigureOut">
              <a:rPr lang="ar-EG" smtClean="0"/>
              <a:t>21/01/1440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336924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2454A33C-63A5-45DB-BCFD-3F5C42D877CC}" type="datetimeFigureOut">
              <a:rPr lang="ar-EG" smtClean="0"/>
              <a:t>21/01/1440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298218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2454A33C-63A5-45DB-BCFD-3F5C42D877CC}" type="datetimeFigureOut">
              <a:rPr lang="ar-EG" smtClean="0"/>
              <a:t>21/01/1440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146270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2454A33C-63A5-45DB-BCFD-3F5C42D877CC}" type="datetimeFigureOut">
              <a:rPr lang="ar-EG" smtClean="0"/>
              <a:t>21/01/1440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268778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54A33C-63A5-45DB-BCFD-3F5C42D877CC}" type="datetimeFigureOut">
              <a:rPr lang="ar-EG" smtClean="0"/>
              <a:t>21/01/1440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2531320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2454A33C-63A5-45DB-BCFD-3F5C42D877CC}" type="datetimeFigureOut">
              <a:rPr lang="ar-EG" smtClean="0"/>
              <a:t>21/01/1440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31096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2454A33C-63A5-45DB-BCFD-3F5C42D877CC}" type="datetimeFigureOut">
              <a:rPr lang="ar-EG" smtClean="0"/>
              <a:t>21/01/1440</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3969672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2454A33C-63A5-45DB-BCFD-3F5C42D877CC}" type="datetimeFigureOut">
              <a:rPr lang="ar-EG" smtClean="0"/>
              <a:t>21/01/1440</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356693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4A33C-63A5-45DB-BCFD-3F5C42D877CC}" type="datetimeFigureOut">
              <a:rPr lang="ar-EG" smtClean="0"/>
              <a:t>21/01/1440</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195236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54A33C-63A5-45DB-BCFD-3F5C42D877CC}" type="datetimeFigureOut">
              <a:rPr lang="ar-EG" smtClean="0"/>
              <a:t>21/01/1440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3968015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54A33C-63A5-45DB-BCFD-3F5C42D877CC}" type="datetimeFigureOut">
              <a:rPr lang="ar-EG" smtClean="0"/>
              <a:t>21/01/1440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01DBC20-B6E9-491A-9736-A547EF2F7FF5}" type="slidenum">
              <a:rPr lang="ar-EG" smtClean="0"/>
              <a:t>‹#›</a:t>
            </a:fld>
            <a:endParaRPr lang="ar-EG"/>
          </a:p>
        </p:txBody>
      </p:sp>
    </p:spTree>
    <p:extLst>
      <p:ext uri="{BB962C8B-B14F-4D97-AF65-F5344CB8AC3E}">
        <p14:creationId xmlns:p14="http://schemas.microsoft.com/office/powerpoint/2010/main" val="346982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454A33C-63A5-45DB-BCFD-3F5C42D877CC}" type="datetimeFigureOut">
              <a:rPr lang="ar-EG" smtClean="0"/>
              <a:t>21/01/1440</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01DBC20-B6E9-491A-9736-A547EF2F7FF5}" type="slidenum">
              <a:rPr lang="ar-EG" smtClean="0"/>
              <a:t>‹#›</a:t>
            </a:fld>
            <a:endParaRPr lang="ar-EG"/>
          </a:p>
        </p:txBody>
      </p:sp>
    </p:spTree>
    <p:extLst>
      <p:ext uri="{BB962C8B-B14F-4D97-AF65-F5344CB8AC3E}">
        <p14:creationId xmlns:p14="http://schemas.microsoft.com/office/powerpoint/2010/main" val="2440202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Robinson Crusoe</a:t>
            </a:r>
            <a:endParaRPr lang="ar-EG" dirty="0"/>
          </a:p>
        </p:txBody>
      </p:sp>
      <p:sp>
        <p:nvSpPr>
          <p:cNvPr id="3" name="Subtitle 2"/>
          <p:cNvSpPr>
            <a:spLocks noGrp="1"/>
          </p:cNvSpPr>
          <p:nvPr>
            <p:ph type="subTitle" idx="1"/>
          </p:nvPr>
        </p:nvSpPr>
        <p:spPr/>
        <p:txBody>
          <a:bodyPr/>
          <a:lstStyle/>
          <a:p>
            <a:r>
              <a:rPr lang="en-US" dirty="0" smtClean="0"/>
              <a:t>Five</a:t>
            </a:r>
            <a:endParaRPr lang="ar-EG" dirty="0"/>
          </a:p>
        </p:txBody>
      </p:sp>
    </p:spTree>
    <p:extLst>
      <p:ext uri="{BB962C8B-B14F-4D97-AF65-F5344CB8AC3E}">
        <p14:creationId xmlns:p14="http://schemas.microsoft.com/office/powerpoint/2010/main" val="1643112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70000" lnSpcReduction="20000"/>
          </a:bodyPr>
          <a:lstStyle/>
          <a:p>
            <a:pPr algn="l" rtl="0"/>
            <a:r>
              <a:rPr lang="en-US" dirty="0"/>
              <a:t>In this distress, the wind still blowing very hard, one of our men </a:t>
            </a:r>
            <a:r>
              <a:rPr lang="en-US" dirty="0" smtClean="0"/>
              <a:t/>
            </a:r>
            <a:br>
              <a:rPr lang="en-US" dirty="0" smtClean="0"/>
            </a:br>
            <a:r>
              <a:rPr lang="en-US" dirty="0"/>
              <a:t>early in the morning cried out, "Land!" and we had no sooner run </a:t>
            </a:r>
            <a:r>
              <a:rPr lang="en-US" dirty="0" smtClean="0"/>
              <a:t/>
            </a:r>
            <a:br>
              <a:rPr lang="en-US" dirty="0" smtClean="0"/>
            </a:br>
            <a:r>
              <a:rPr lang="en-US" dirty="0"/>
              <a:t>out of the cabin to look out, in hopes of seeing whereabouts in the </a:t>
            </a:r>
            <a:r>
              <a:rPr lang="en-US" dirty="0" smtClean="0"/>
              <a:t/>
            </a:r>
            <a:br>
              <a:rPr lang="en-US" dirty="0" smtClean="0"/>
            </a:br>
            <a:r>
              <a:rPr lang="en-US" dirty="0"/>
              <a:t>world we were, than the ship struck upon a sand, and in a moment </a:t>
            </a:r>
            <a:r>
              <a:rPr lang="en-US" dirty="0" smtClean="0"/>
              <a:t/>
            </a:r>
            <a:br>
              <a:rPr lang="en-US" dirty="0" smtClean="0"/>
            </a:br>
            <a:r>
              <a:rPr lang="en-US" dirty="0"/>
              <a:t>her motion being so stopped, the sea broke over her in such a </a:t>
            </a:r>
            <a:r>
              <a:rPr lang="en-US" dirty="0" smtClean="0"/>
              <a:t/>
            </a:r>
            <a:br>
              <a:rPr lang="en-US" dirty="0" smtClean="0"/>
            </a:br>
            <a:r>
              <a:rPr lang="en-US" dirty="0"/>
              <a:t>manner that we expected we should all have perished immediately; </a:t>
            </a:r>
            <a:r>
              <a:rPr lang="en-US" dirty="0" smtClean="0"/>
              <a:t> and </a:t>
            </a:r>
            <a:r>
              <a:rPr lang="en-US" dirty="0"/>
              <a:t>we were immediately driven into our close quarters, to shelter </a:t>
            </a:r>
            <a:r>
              <a:rPr lang="en-US" dirty="0" smtClean="0"/>
              <a:t>us </a:t>
            </a:r>
            <a:r>
              <a:rPr lang="en-US" dirty="0"/>
              <a:t>from the very foam and spray of the sea</a:t>
            </a:r>
            <a:r>
              <a:rPr lang="en-US" dirty="0" smtClean="0"/>
              <a:t>.</a:t>
            </a:r>
          </a:p>
          <a:p>
            <a:pPr algn="l" rtl="0"/>
            <a:endParaRPr lang="en-US" dirty="0" smtClean="0"/>
          </a:p>
          <a:p>
            <a:pPr algn="l" rtl="0"/>
            <a:endParaRPr lang="en-US" dirty="0"/>
          </a:p>
          <a:p>
            <a:pPr algn="l" rtl="0"/>
            <a:endParaRPr lang="en-US" dirty="0" smtClean="0"/>
          </a:p>
          <a:p>
            <a:pPr algn="l" rtl="0"/>
            <a:r>
              <a:rPr lang="en-US" dirty="0" smtClean="0"/>
              <a:t>Is that detailed description relevant to realism? </a:t>
            </a:r>
            <a:br>
              <a:rPr lang="en-US" dirty="0" smtClean="0"/>
            </a:br>
            <a:endParaRPr lang="ar-EG" dirty="0"/>
          </a:p>
        </p:txBody>
      </p:sp>
    </p:spTree>
    <p:extLst>
      <p:ext uri="{BB962C8B-B14F-4D97-AF65-F5344CB8AC3E}">
        <p14:creationId xmlns:p14="http://schemas.microsoft.com/office/powerpoint/2010/main" val="2856226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fontScale="70000" lnSpcReduction="20000"/>
          </a:bodyPr>
          <a:lstStyle/>
          <a:p>
            <a:pPr algn="l" rtl="0"/>
            <a:r>
              <a:rPr lang="en-US" dirty="0" smtClean="0"/>
              <a:t>And now our case was very dismal indeed; for we all saw plainly </a:t>
            </a:r>
            <a:br>
              <a:rPr lang="en-US" dirty="0" smtClean="0"/>
            </a:br>
            <a:r>
              <a:rPr lang="en-US" dirty="0" smtClean="0"/>
              <a:t>that the sea went so high that the boat could not live, and that we </a:t>
            </a:r>
            <a:br>
              <a:rPr lang="en-US" dirty="0" smtClean="0"/>
            </a:br>
            <a:r>
              <a:rPr lang="en-US" dirty="0" smtClean="0"/>
              <a:t>should be inevitably drowned. As to making sail, we had none, nor </a:t>
            </a:r>
            <a:br>
              <a:rPr lang="en-US" dirty="0" smtClean="0"/>
            </a:br>
            <a:r>
              <a:rPr lang="en-US" dirty="0" smtClean="0"/>
              <a:t>if we had could we have done anything with it; so we worked at the </a:t>
            </a:r>
            <a:br>
              <a:rPr lang="en-US" dirty="0" smtClean="0"/>
            </a:br>
            <a:r>
              <a:rPr lang="en-US" dirty="0" smtClean="0"/>
              <a:t>oar towards the land, though with heavy hearts, like men going to </a:t>
            </a:r>
            <a:br>
              <a:rPr lang="en-US" dirty="0" smtClean="0"/>
            </a:br>
            <a:r>
              <a:rPr lang="en-US" dirty="0" smtClean="0"/>
              <a:t>execution; for we all knew that when the boat came near the shore </a:t>
            </a:r>
            <a:br>
              <a:rPr lang="en-US" dirty="0" smtClean="0"/>
            </a:br>
            <a:r>
              <a:rPr lang="en-US" dirty="0" smtClean="0"/>
              <a:t>she would be dashed in a thousand pieces by the breach of the sea. </a:t>
            </a:r>
            <a:br>
              <a:rPr lang="en-US" dirty="0" smtClean="0"/>
            </a:br>
            <a:r>
              <a:rPr lang="en-US" dirty="0" smtClean="0"/>
              <a:t>However, we committed our souls to God in the most earnest manner; and the wind driving us towards the shore, we hastened our destruction with our own hands, pulling as well as we could towards land.</a:t>
            </a:r>
          </a:p>
          <a:p>
            <a:pPr algn="l" rtl="0"/>
            <a:r>
              <a:rPr lang="en-US" dirty="0" smtClean="0"/>
              <a:t>Is the sailors’ mood described relevant to realism?</a:t>
            </a:r>
          </a:p>
          <a:p>
            <a:pPr algn="l" rtl="0"/>
            <a:endParaRPr lang="ar-EG" dirty="0"/>
          </a:p>
        </p:txBody>
      </p:sp>
    </p:spTree>
    <p:extLst>
      <p:ext uri="{BB962C8B-B14F-4D97-AF65-F5344CB8AC3E}">
        <p14:creationId xmlns:p14="http://schemas.microsoft.com/office/powerpoint/2010/main" val="2966509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55000" lnSpcReduction="20000"/>
          </a:bodyPr>
          <a:lstStyle/>
          <a:p>
            <a:pPr algn="l" rtl="0"/>
            <a:r>
              <a:rPr lang="en-US" dirty="0"/>
              <a:t>Nothing can describe the confusion of thought which I felt when I </a:t>
            </a:r>
            <a:r>
              <a:rPr lang="en-US" dirty="0" smtClean="0"/>
              <a:t/>
            </a:r>
            <a:br>
              <a:rPr lang="en-US" dirty="0" smtClean="0"/>
            </a:br>
            <a:r>
              <a:rPr lang="en-US" dirty="0"/>
              <a:t>sank into the water; for though I swam very well, yet I could not </a:t>
            </a:r>
            <a:r>
              <a:rPr lang="en-US" dirty="0" smtClean="0"/>
              <a:t/>
            </a:r>
            <a:br>
              <a:rPr lang="en-US" dirty="0" smtClean="0"/>
            </a:br>
            <a:r>
              <a:rPr lang="en-US" dirty="0"/>
              <a:t>deliver myself from the waves so as to draw breath, till that wave </a:t>
            </a:r>
            <a:r>
              <a:rPr lang="en-US" dirty="0" smtClean="0"/>
              <a:t/>
            </a:r>
            <a:br>
              <a:rPr lang="en-US" dirty="0" smtClean="0"/>
            </a:br>
            <a:r>
              <a:rPr lang="en-US" dirty="0"/>
              <a:t>having driven me, or rather carried me, a vast way on towards the </a:t>
            </a:r>
            <a:r>
              <a:rPr lang="en-US" dirty="0" smtClean="0"/>
              <a:t/>
            </a:r>
            <a:br>
              <a:rPr lang="en-US" dirty="0" smtClean="0"/>
            </a:br>
            <a:r>
              <a:rPr lang="en-US" dirty="0"/>
              <a:t>shore, and having spent itself, went back, and left me upon the </a:t>
            </a:r>
            <a:r>
              <a:rPr lang="en-US" dirty="0" smtClean="0"/>
              <a:t/>
            </a:r>
            <a:br>
              <a:rPr lang="en-US" dirty="0" smtClean="0"/>
            </a:br>
            <a:r>
              <a:rPr lang="en-US" dirty="0"/>
              <a:t>land almost dry, but half dead with the water I took in. I had so </a:t>
            </a:r>
            <a:r>
              <a:rPr lang="en-US" dirty="0" smtClean="0"/>
              <a:t/>
            </a:r>
            <a:br>
              <a:rPr lang="en-US" dirty="0" smtClean="0"/>
            </a:br>
            <a:r>
              <a:rPr lang="en-US" dirty="0"/>
              <a:t>much presence of mind, as well as breath left, that seeing myself </a:t>
            </a:r>
            <a:r>
              <a:rPr lang="en-US" dirty="0" smtClean="0"/>
              <a:t/>
            </a:r>
            <a:br>
              <a:rPr lang="en-US" dirty="0" smtClean="0"/>
            </a:br>
            <a:r>
              <a:rPr lang="en-US" dirty="0"/>
              <a:t>nearer the mainland than I expected, I got upon my feet, and </a:t>
            </a:r>
            <a:r>
              <a:rPr lang="en-US" dirty="0" smtClean="0"/>
              <a:t/>
            </a:r>
            <a:br>
              <a:rPr lang="en-US" dirty="0" smtClean="0"/>
            </a:br>
            <a:r>
              <a:rPr lang="en-US" dirty="0" err="1"/>
              <a:t>endeavoured</a:t>
            </a:r>
            <a:r>
              <a:rPr lang="en-US" dirty="0"/>
              <a:t> to make on towards the land as fast as I could before </a:t>
            </a:r>
            <a:r>
              <a:rPr lang="en-US" dirty="0" smtClean="0"/>
              <a:t/>
            </a:r>
            <a:br>
              <a:rPr lang="en-US" dirty="0" smtClean="0"/>
            </a:br>
            <a:r>
              <a:rPr lang="en-US" dirty="0"/>
              <a:t>another wave should return and take me up again; but I soon found </a:t>
            </a:r>
            <a:r>
              <a:rPr lang="en-US" dirty="0" smtClean="0"/>
              <a:t/>
            </a:r>
            <a:br>
              <a:rPr lang="en-US" dirty="0" smtClean="0"/>
            </a:br>
            <a:r>
              <a:rPr lang="en-US" dirty="0"/>
              <a:t>it was impossible to avoid it; for I saw the sea come after me as </a:t>
            </a:r>
            <a:r>
              <a:rPr lang="en-US" dirty="0" smtClean="0"/>
              <a:t/>
            </a:r>
            <a:br>
              <a:rPr lang="en-US" dirty="0" smtClean="0"/>
            </a:br>
            <a:r>
              <a:rPr lang="en-US" dirty="0"/>
              <a:t>high as a great hill, and as furious as an enemy, which I had no </a:t>
            </a:r>
            <a:r>
              <a:rPr lang="en-US" dirty="0" smtClean="0"/>
              <a:t/>
            </a:r>
            <a:br>
              <a:rPr lang="en-US" dirty="0" smtClean="0"/>
            </a:br>
            <a:r>
              <a:rPr lang="en-US" dirty="0"/>
              <a:t>means or strength to contend with: my business was to hold my </a:t>
            </a:r>
            <a:r>
              <a:rPr lang="en-US" dirty="0" smtClean="0"/>
              <a:t/>
            </a:r>
            <a:br>
              <a:rPr lang="en-US" dirty="0" smtClean="0"/>
            </a:br>
            <a:r>
              <a:rPr lang="en-US" dirty="0"/>
              <a:t>breath, and raise myself upon the water if I could; and so, by </a:t>
            </a:r>
            <a:r>
              <a:rPr lang="en-US" dirty="0" smtClean="0"/>
              <a:t/>
            </a:r>
            <a:br>
              <a:rPr lang="en-US" dirty="0" smtClean="0"/>
            </a:br>
            <a:r>
              <a:rPr lang="en-US" dirty="0"/>
              <a:t>swimming, to preserve my breathing, and pilot myself towards the </a:t>
            </a:r>
            <a:r>
              <a:rPr lang="en-US" dirty="0" smtClean="0"/>
              <a:t/>
            </a:r>
            <a:br>
              <a:rPr lang="en-US" dirty="0" smtClean="0"/>
            </a:br>
            <a:r>
              <a:rPr lang="en-US" dirty="0"/>
              <a:t>shore, if possible, my greatest concern now being that the sea, as </a:t>
            </a:r>
            <a:r>
              <a:rPr lang="en-US" dirty="0" smtClean="0"/>
              <a:t/>
            </a:r>
            <a:br>
              <a:rPr lang="en-US" dirty="0" smtClean="0"/>
            </a:br>
            <a:r>
              <a:rPr lang="en-US" dirty="0"/>
              <a:t>it would carry me a great way towards the shore when it came on, </a:t>
            </a:r>
            <a:r>
              <a:rPr lang="en-US" dirty="0" smtClean="0"/>
              <a:t/>
            </a:r>
            <a:br>
              <a:rPr lang="en-US" dirty="0" smtClean="0"/>
            </a:br>
            <a:r>
              <a:rPr lang="en-US" dirty="0"/>
              <a:t>might not carry me back again with it when it gave back towards the </a:t>
            </a:r>
            <a:r>
              <a:rPr lang="en-US" dirty="0" smtClean="0"/>
              <a:t/>
            </a:r>
            <a:br>
              <a:rPr lang="en-US" dirty="0" smtClean="0"/>
            </a:br>
            <a:r>
              <a:rPr lang="en-US" dirty="0"/>
              <a:t>sea</a:t>
            </a:r>
            <a:r>
              <a:rPr lang="en-US" dirty="0" smtClean="0"/>
              <a:t>. </a:t>
            </a:r>
            <a:r>
              <a:rPr lang="en-US" dirty="0"/>
              <a:t> </a:t>
            </a:r>
            <a:r>
              <a:rPr lang="en-US" dirty="0" smtClean="0"/>
              <a:t>Is that excerpt relevant to realism?</a:t>
            </a:r>
          </a:p>
          <a:p>
            <a:pPr algn="l" rtl="0"/>
            <a:endParaRPr lang="ar-EG" dirty="0"/>
          </a:p>
        </p:txBody>
      </p:sp>
    </p:spTree>
    <p:extLst>
      <p:ext uri="{BB962C8B-B14F-4D97-AF65-F5344CB8AC3E}">
        <p14:creationId xmlns:p14="http://schemas.microsoft.com/office/powerpoint/2010/main" val="3937404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70000" lnSpcReduction="20000"/>
          </a:bodyPr>
          <a:lstStyle/>
          <a:p>
            <a:pPr algn="l" rtl="0"/>
            <a:r>
              <a:rPr lang="en-US" dirty="0"/>
              <a:t>I was now landed and safe on shore, and began to look up and thank </a:t>
            </a:r>
            <a:r>
              <a:rPr lang="en-US" dirty="0" smtClean="0"/>
              <a:t>God </a:t>
            </a:r>
            <a:r>
              <a:rPr lang="en-US" dirty="0"/>
              <a:t>that my life was saved, in a case wherein there was some </a:t>
            </a:r>
            <a:r>
              <a:rPr lang="en-US" dirty="0" smtClean="0"/>
              <a:t>minutes </a:t>
            </a:r>
            <a:r>
              <a:rPr lang="en-US" dirty="0"/>
              <a:t>before scarce any room to hope. I believe it is impossible </a:t>
            </a:r>
            <a:r>
              <a:rPr lang="en-US" dirty="0" smtClean="0"/>
              <a:t>to </a:t>
            </a:r>
            <a:r>
              <a:rPr lang="en-US" dirty="0"/>
              <a:t>express, to the life, what the ecstasies and transports of the </a:t>
            </a:r>
            <a:r>
              <a:rPr lang="en-US" dirty="0" smtClean="0"/>
              <a:t>soul </a:t>
            </a:r>
            <a:r>
              <a:rPr lang="en-US" dirty="0"/>
              <a:t>are, when it is so saved, as I may say, out of the very </a:t>
            </a:r>
            <a:r>
              <a:rPr lang="en-US" dirty="0" smtClean="0"/>
              <a:t>grave.</a:t>
            </a:r>
          </a:p>
          <a:p>
            <a:pPr algn="l" rtl="0"/>
            <a:r>
              <a:rPr lang="en-US" u="sng" dirty="0">
                <a:solidFill>
                  <a:srgbClr val="FF0000"/>
                </a:solidFill>
              </a:rPr>
              <a:t>spiritual autobiography starts with a misdemeanor (bad action) of the respective protagonist, which could also be referred to as (1)“original sin”</a:t>
            </a:r>
            <a:r>
              <a:rPr lang="en-US" dirty="0">
                <a:solidFill>
                  <a:srgbClr val="FF0000"/>
                </a:solidFill>
              </a:rPr>
              <a:t>. </a:t>
            </a:r>
            <a:r>
              <a:rPr lang="en-US" u="sng" dirty="0">
                <a:solidFill>
                  <a:srgbClr val="FF0000"/>
                </a:solidFill>
              </a:rPr>
              <a:t>The second step in the development of the autobiography is an event within the story, which can be interpreted from as a(2) message God or some sort of providence. Such an event may function to get the protagonist to think about his actions, to be grateful towards God or simply to “warn or encourage” him. Subsequently, this message is followed by a(3) “climax of physical or mental agony and an overpowering sense of helplessness or abandonment immediately before (4)conversion”.</a:t>
            </a:r>
            <a:r>
              <a:rPr lang="en-US" dirty="0"/>
              <a:t> </a:t>
            </a:r>
            <a:endParaRPr lang="ar-EG" dirty="0"/>
          </a:p>
        </p:txBody>
      </p:sp>
    </p:spTree>
    <p:extLst>
      <p:ext uri="{BB962C8B-B14F-4D97-AF65-F5344CB8AC3E}">
        <p14:creationId xmlns:p14="http://schemas.microsoft.com/office/powerpoint/2010/main" val="390802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90600"/>
            <a:ext cx="8229600" cy="4525963"/>
          </a:xfrm>
        </p:spPr>
        <p:txBody>
          <a:bodyPr>
            <a:normAutofit fontScale="85000" lnSpcReduction="20000"/>
          </a:bodyPr>
          <a:lstStyle/>
          <a:p>
            <a:pPr algn="l" rtl="0"/>
            <a:r>
              <a:rPr lang="en-US" dirty="0"/>
              <a:t>I walked about on the shore lifting up my hands, and my whole </a:t>
            </a:r>
            <a:r>
              <a:rPr lang="en-US" dirty="0" smtClean="0"/>
              <a:t>being</a:t>
            </a:r>
            <a:r>
              <a:rPr lang="en-US" dirty="0"/>
              <a:t>, as I may say, wrapped up in a contemplation of my </a:t>
            </a:r>
            <a:r>
              <a:rPr lang="en-US" dirty="0" smtClean="0"/>
              <a:t>deliverance</a:t>
            </a:r>
            <a:r>
              <a:rPr lang="en-US" dirty="0"/>
              <a:t>; making a thousand gestures and motions, which I cannot </a:t>
            </a:r>
            <a:r>
              <a:rPr lang="en-US" dirty="0" smtClean="0"/>
              <a:t/>
            </a:r>
            <a:br>
              <a:rPr lang="en-US" dirty="0" smtClean="0"/>
            </a:br>
            <a:r>
              <a:rPr lang="en-US" dirty="0"/>
              <a:t>describe; reflecting upon all my comrades that were drowned, and </a:t>
            </a:r>
            <a:r>
              <a:rPr lang="en-US" dirty="0" smtClean="0"/>
              <a:t>that </a:t>
            </a:r>
            <a:r>
              <a:rPr lang="en-US" dirty="0"/>
              <a:t>there should not be one soul saved but myself; for, as for </a:t>
            </a:r>
            <a:r>
              <a:rPr lang="en-US" dirty="0" smtClean="0"/>
              <a:t>them</a:t>
            </a:r>
            <a:r>
              <a:rPr lang="en-US" dirty="0"/>
              <a:t>, I never saw them afterwards, or any sign of them, except </a:t>
            </a:r>
            <a:r>
              <a:rPr lang="en-US" dirty="0" smtClean="0"/>
              <a:t>three </a:t>
            </a:r>
            <a:r>
              <a:rPr lang="en-US" dirty="0"/>
              <a:t>of their hats, one cap, and two shoes that were not fellows</a:t>
            </a:r>
            <a:r>
              <a:rPr lang="en-US" dirty="0" smtClean="0"/>
              <a:t>.</a:t>
            </a:r>
          </a:p>
          <a:p>
            <a:pPr algn="l" rtl="0"/>
            <a:r>
              <a:rPr lang="en-US" dirty="0" smtClean="0"/>
              <a:t>What is the importance of that experience for Robinson’s repentance?</a:t>
            </a:r>
            <a:br>
              <a:rPr lang="en-US" dirty="0" smtClean="0"/>
            </a:br>
            <a:endParaRPr lang="ar-EG" dirty="0"/>
          </a:p>
        </p:txBody>
      </p:sp>
    </p:spTree>
    <p:extLst>
      <p:ext uri="{BB962C8B-B14F-4D97-AF65-F5344CB8AC3E}">
        <p14:creationId xmlns:p14="http://schemas.microsoft.com/office/powerpoint/2010/main" val="1855445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62500" lnSpcReduction="20000"/>
          </a:bodyPr>
          <a:lstStyle/>
          <a:p>
            <a:pPr algn="l" rtl="0"/>
            <a:r>
              <a:rPr lang="en-US" dirty="0"/>
              <a:t>After I had solaced my mind with the comfortable part of my </a:t>
            </a:r>
            <a:r>
              <a:rPr lang="en-US" dirty="0" smtClean="0"/>
              <a:t/>
            </a:r>
            <a:br>
              <a:rPr lang="en-US" dirty="0" smtClean="0"/>
            </a:br>
            <a:r>
              <a:rPr lang="en-US" dirty="0"/>
              <a:t>condition, I began to look round me, to see what kind of place I </a:t>
            </a:r>
            <a:r>
              <a:rPr lang="en-US" dirty="0" smtClean="0"/>
              <a:t/>
            </a:r>
            <a:br>
              <a:rPr lang="en-US" dirty="0" smtClean="0"/>
            </a:br>
            <a:r>
              <a:rPr lang="en-US" dirty="0"/>
              <a:t>was in, and what was next to be done; and I soon found my comforts </a:t>
            </a:r>
            <a:r>
              <a:rPr lang="en-US" dirty="0" smtClean="0"/>
              <a:t/>
            </a:r>
            <a:br>
              <a:rPr lang="en-US" dirty="0" smtClean="0"/>
            </a:br>
            <a:r>
              <a:rPr lang="en-US" dirty="0"/>
              <a:t>abate, and that, in a word, I had a dreadful deliverance; for I was </a:t>
            </a:r>
            <a:r>
              <a:rPr lang="en-US" dirty="0" smtClean="0"/>
              <a:t/>
            </a:r>
            <a:br>
              <a:rPr lang="en-US" dirty="0" smtClean="0"/>
            </a:br>
            <a:r>
              <a:rPr lang="en-US" dirty="0"/>
              <a:t>wet, had no clothes to shift me, nor anything either to eat or </a:t>
            </a:r>
            <a:r>
              <a:rPr lang="en-US" dirty="0" smtClean="0"/>
              <a:t/>
            </a:r>
            <a:br>
              <a:rPr lang="en-US" dirty="0" smtClean="0"/>
            </a:br>
            <a:r>
              <a:rPr lang="en-US" dirty="0"/>
              <a:t>drink to comfort me; neither did I see any prospect before me but </a:t>
            </a:r>
            <a:r>
              <a:rPr lang="en-US" dirty="0" smtClean="0"/>
              <a:t/>
            </a:r>
            <a:br>
              <a:rPr lang="en-US" dirty="0" smtClean="0"/>
            </a:br>
            <a:r>
              <a:rPr lang="en-US" dirty="0"/>
              <a:t>that of perishing with hunger or being devoured by wild beasts; and </a:t>
            </a:r>
            <a:r>
              <a:rPr lang="en-US" dirty="0" smtClean="0"/>
              <a:t/>
            </a:r>
            <a:br>
              <a:rPr lang="en-US" dirty="0" smtClean="0"/>
            </a:br>
            <a:r>
              <a:rPr lang="en-US" dirty="0"/>
              <a:t>that which was particularly afflicting to me was, that I had no </a:t>
            </a:r>
            <a:r>
              <a:rPr lang="en-US" dirty="0" smtClean="0"/>
              <a:t/>
            </a:r>
            <a:br>
              <a:rPr lang="en-US" dirty="0" smtClean="0"/>
            </a:br>
            <a:r>
              <a:rPr lang="en-US" dirty="0"/>
              <a:t>weapon, either to hunt and kill any creature for my sustenance, or </a:t>
            </a:r>
            <a:r>
              <a:rPr lang="en-US" dirty="0" smtClean="0"/>
              <a:t/>
            </a:r>
            <a:br>
              <a:rPr lang="en-US" dirty="0" smtClean="0"/>
            </a:br>
            <a:r>
              <a:rPr lang="en-US" dirty="0"/>
              <a:t>to defend myself against any other creature that might desire to </a:t>
            </a:r>
            <a:r>
              <a:rPr lang="en-US" dirty="0" smtClean="0"/>
              <a:t/>
            </a:r>
            <a:br>
              <a:rPr lang="en-US" dirty="0" smtClean="0"/>
            </a:br>
            <a:r>
              <a:rPr lang="en-US" dirty="0"/>
              <a:t>kill me for theirs. In a word, I had nothing about me but a knife, </a:t>
            </a:r>
            <a:r>
              <a:rPr lang="en-US" dirty="0" smtClean="0"/>
              <a:t/>
            </a:r>
            <a:br>
              <a:rPr lang="en-US" dirty="0" smtClean="0"/>
            </a:br>
            <a:r>
              <a:rPr lang="en-US" dirty="0"/>
              <a:t>a tobacco-pipe, and a little tobacco in a box. This was all my </a:t>
            </a:r>
            <a:r>
              <a:rPr lang="en-US" dirty="0" smtClean="0"/>
              <a:t/>
            </a:r>
            <a:br>
              <a:rPr lang="en-US" dirty="0" smtClean="0"/>
            </a:br>
            <a:r>
              <a:rPr lang="en-US" dirty="0"/>
              <a:t>provisions; and this threw me into such terrible agonies of mind, </a:t>
            </a:r>
            <a:r>
              <a:rPr lang="en-US" dirty="0" smtClean="0"/>
              <a:t/>
            </a:r>
            <a:br>
              <a:rPr lang="en-US" dirty="0" smtClean="0"/>
            </a:br>
            <a:r>
              <a:rPr lang="en-US" dirty="0"/>
              <a:t>that for a while I ran about like a madman. Night coming upon me, </a:t>
            </a:r>
            <a:r>
              <a:rPr lang="en-US" dirty="0" smtClean="0"/>
              <a:t/>
            </a:r>
            <a:br>
              <a:rPr lang="en-US" dirty="0" smtClean="0"/>
            </a:br>
            <a:r>
              <a:rPr lang="en-US" dirty="0"/>
              <a:t>I began with a heavy heart to consider what would be my lot if </a:t>
            </a:r>
            <a:r>
              <a:rPr lang="en-US" dirty="0" smtClean="0"/>
              <a:t/>
            </a:r>
            <a:br>
              <a:rPr lang="en-US" dirty="0" smtClean="0"/>
            </a:br>
            <a:r>
              <a:rPr lang="en-US" dirty="0"/>
              <a:t>there were any ravenous beasts in that country, as at night they </a:t>
            </a:r>
            <a:r>
              <a:rPr lang="en-US" dirty="0" smtClean="0"/>
              <a:t/>
            </a:r>
            <a:br>
              <a:rPr lang="en-US" dirty="0" smtClean="0"/>
            </a:br>
            <a:r>
              <a:rPr lang="en-US" dirty="0"/>
              <a:t>always come abroad for their prey.</a:t>
            </a:r>
            <a:endParaRPr lang="ar-EG" dirty="0"/>
          </a:p>
        </p:txBody>
      </p:sp>
    </p:spTree>
    <p:extLst>
      <p:ext uri="{BB962C8B-B14F-4D97-AF65-F5344CB8AC3E}">
        <p14:creationId xmlns:p14="http://schemas.microsoft.com/office/powerpoint/2010/main" val="244362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fontScale="85000" lnSpcReduction="20000"/>
          </a:bodyPr>
          <a:lstStyle/>
          <a:p>
            <a:pPr algn="l" rtl="0"/>
            <a:r>
              <a:rPr lang="en-US" dirty="0">
                <a:solidFill>
                  <a:srgbClr val="FF0000"/>
                </a:solidFill>
              </a:rPr>
              <a:t>One of the most prominent features in this part is the contradictory sense of Robinson's behavior--civilization meets the wild. Essentially he oscillates between the roles of civilized, middle-class businessman and primitive nature lover. This brings up the theme of isolation: good or bad? Earlier enslavement experiences have not taught Crusoe, so now he is to be enslaved in another way. Defoe means for us to view the island as a completely distinct world, of which Crusoe is the colonizer. In many ways he is stunned initially, having been suddenly thrust into a very unfamiliar situation.</a:t>
            </a:r>
            <a:r>
              <a:rPr lang="en-US" dirty="0"/>
              <a:t> </a:t>
            </a:r>
            <a:endParaRPr lang="ar-EG" dirty="0"/>
          </a:p>
        </p:txBody>
      </p:sp>
    </p:spTree>
    <p:extLst>
      <p:ext uri="{BB962C8B-B14F-4D97-AF65-F5344CB8AC3E}">
        <p14:creationId xmlns:p14="http://schemas.microsoft.com/office/powerpoint/2010/main" val="2609513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fontScale="92500" lnSpcReduction="20000"/>
          </a:bodyPr>
          <a:lstStyle/>
          <a:p>
            <a:pPr algn="l" rtl="0"/>
            <a:r>
              <a:rPr lang="en-US" dirty="0">
                <a:solidFill>
                  <a:srgbClr val="FF0000"/>
                </a:solidFill>
              </a:rPr>
              <a:t>Still, he is level-headed and calculating enough to realize that he must ransack the wrecked ship for provisions. This demonstrates his ingenuity. Although he has not seen other signs of life, he immediately sets out to hide himself and all his possessions from plain view. Crusoe has his wits about him and intends to recreate the European world on this island. But he can only do so by embracing the surrounding materials offered by nature: the grass turns into a thatched roof, the mud is sculpted into a cellar, the tree doubles as a house. </a:t>
            </a:r>
            <a:endParaRPr lang="ar-EG" dirty="0">
              <a:solidFill>
                <a:srgbClr val="FF0000"/>
              </a:solidFill>
            </a:endParaRPr>
          </a:p>
        </p:txBody>
      </p:sp>
    </p:spTree>
    <p:extLst>
      <p:ext uri="{BB962C8B-B14F-4D97-AF65-F5344CB8AC3E}">
        <p14:creationId xmlns:p14="http://schemas.microsoft.com/office/powerpoint/2010/main" val="339013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4525963"/>
          </a:xfrm>
        </p:spPr>
        <p:txBody>
          <a:bodyPr>
            <a:normAutofit fontScale="70000" lnSpcReduction="20000"/>
          </a:bodyPr>
          <a:lstStyle/>
          <a:p>
            <a:pPr marL="0" indent="0" algn="l" rtl="0">
              <a:buNone/>
            </a:pPr>
            <a:r>
              <a:rPr lang="en-US" dirty="0"/>
              <a:t>We had a very good voyage to the </a:t>
            </a:r>
            <a:r>
              <a:rPr lang="en-US" dirty="0">
                <a:solidFill>
                  <a:srgbClr val="FF0000"/>
                </a:solidFill>
              </a:rPr>
              <a:t>Brazils</a:t>
            </a:r>
            <a:r>
              <a:rPr lang="en-US" dirty="0"/>
              <a:t>, and I arrived in the Bay </a:t>
            </a:r>
            <a:r>
              <a:rPr lang="en-US" dirty="0" smtClean="0"/>
              <a:t>de </a:t>
            </a:r>
            <a:r>
              <a:rPr lang="en-US" dirty="0" err="1"/>
              <a:t>Todos</a:t>
            </a:r>
            <a:r>
              <a:rPr lang="en-US" dirty="0"/>
              <a:t> los Santos, or All Saints' Bay, in about twenty-two </a:t>
            </a:r>
            <a:r>
              <a:rPr lang="en-US" dirty="0" smtClean="0"/>
              <a:t>days after</a:t>
            </a:r>
            <a:r>
              <a:rPr lang="en-US" dirty="0"/>
              <a:t>. And now I was once more delivered from the most miserable </a:t>
            </a:r>
            <a:r>
              <a:rPr lang="en-US" dirty="0" smtClean="0"/>
              <a:t>of </a:t>
            </a:r>
            <a:r>
              <a:rPr lang="en-US" dirty="0"/>
              <a:t>all conditions of life; and what to do next with myself I was </a:t>
            </a:r>
            <a:r>
              <a:rPr lang="en-US" dirty="0" smtClean="0"/>
              <a:t>to consider. </a:t>
            </a:r>
          </a:p>
          <a:p>
            <a:pPr marL="0" indent="0" algn="l" rtl="0">
              <a:buNone/>
            </a:pPr>
            <a:r>
              <a:rPr lang="en-US" dirty="0"/>
              <a:t>The generous treatment the captain gave me I can never enough </a:t>
            </a:r>
            <a:r>
              <a:rPr lang="en-US" dirty="0" smtClean="0"/>
              <a:t/>
            </a:r>
            <a:br>
              <a:rPr lang="en-US" dirty="0" smtClean="0"/>
            </a:br>
            <a:r>
              <a:rPr lang="en-US" dirty="0"/>
              <a:t>remember: he would take nothing of me for my passage, gave me </a:t>
            </a:r>
            <a:r>
              <a:rPr lang="en-US" dirty="0" smtClean="0"/>
              <a:t/>
            </a:r>
            <a:br>
              <a:rPr lang="en-US" dirty="0" smtClean="0"/>
            </a:br>
            <a:r>
              <a:rPr lang="en-US" dirty="0"/>
              <a:t>twenty ducats for the leopard's skin, and forty for the lion's </a:t>
            </a:r>
            <a:r>
              <a:rPr lang="en-US" dirty="0" smtClean="0"/>
              <a:t/>
            </a:r>
            <a:br>
              <a:rPr lang="en-US" dirty="0" smtClean="0"/>
            </a:br>
            <a:r>
              <a:rPr lang="en-US" dirty="0"/>
              <a:t>skin, which I had in my boat, and caused everything I had in the </a:t>
            </a:r>
            <a:r>
              <a:rPr lang="en-US" dirty="0" smtClean="0"/>
              <a:t/>
            </a:r>
            <a:br>
              <a:rPr lang="en-US" dirty="0" smtClean="0"/>
            </a:br>
            <a:r>
              <a:rPr lang="en-US" dirty="0"/>
              <a:t>ship to be punctually delivered to me; and what I was willing to </a:t>
            </a:r>
            <a:r>
              <a:rPr lang="en-US" dirty="0" smtClean="0"/>
              <a:t/>
            </a:r>
            <a:br>
              <a:rPr lang="en-US" dirty="0" smtClean="0"/>
            </a:br>
            <a:r>
              <a:rPr lang="en-US" dirty="0"/>
              <a:t>sell he bought of me, such as the case of bottles, two of my guns, </a:t>
            </a:r>
            <a:r>
              <a:rPr lang="en-US" dirty="0" smtClean="0"/>
              <a:t/>
            </a:r>
            <a:br>
              <a:rPr lang="en-US" dirty="0" smtClean="0"/>
            </a:br>
            <a:r>
              <a:rPr lang="en-US" dirty="0"/>
              <a:t>and a piece of the lump of beeswax - for I had made candles of the </a:t>
            </a:r>
            <a:r>
              <a:rPr lang="en-US" dirty="0" smtClean="0"/>
              <a:t/>
            </a:r>
            <a:br>
              <a:rPr lang="en-US" dirty="0" smtClean="0"/>
            </a:br>
            <a:r>
              <a:rPr lang="en-US" dirty="0"/>
              <a:t>rest: in a word, I made about two hundred and twenty pieces of </a:t>
            </a:r>
            <a:r>
              <a:rPr lang="en-US" dirty="0" smtClean="0"/>
              <a:t/>
            </a:r>
            <a:br>
              <a:rPr lang="en-US" dirty="0" smtClean="0"/>
            </a:br>
            <a:r>
              <a:rPr lang="en-US" dirty="0"/>
              <a:t>eight of all my cargo; and with this stock I went on shore in the </a:t>
            </a:r>
            <a:r>
              <a:rPr lang="en-US" dirty="0" smtClean="0"/>
              <a:t/>
            </a:r>
            <a:br>
              <a:rPr lang="en-US" dirty="0" smtClean="0"/>
            </a:br>
            <a:r>
              <a:rPr lang="en-US" dirty="0"/>
              <a:t>Brazils</a:t>
            </a:r>
            <a:r>
              <a:rPr lang="en-US" dirty="0" smtClean="0"/>
              <a:t>.</a:t>
            </a:r>
          </a:p>
          <a:p>
            <a:pPr marL="0" indent="0" algn="l" rtl="0">
              <a:buNone/>
            </a:pPr>
            <a:r>
              <a:rPr lang="en-US" dirty="0" smtClean="0"/>
              <a:t>Does this excerpt reflect any features of </a:t>
            </a:r>
            <a:r>
              <a:rPr lang="en-US" dirty="0" err="1" smtClean="0"/>
              <a:t>individualim</a:t>
            </a:r>
            <a:r>
              <a:rPr lang="en-US" dirty="0" smtClean="0"/>
              <a:t> or realism?</a:t>
            </a:r>
            <a:endParaRPr lang="ar-EG" dirty="0"/>
          </a:p>
        </p:txBody>
      </p:sp>
    </p:spTree>
    <p:extLst>
      <p:ext uri="{BB962C8B-B14F-4D97-AF65-F5344CB8AC3E}">
        <p14:creationId xmlns:p14="http://schemas.microsoft.com/office/powerpoint/2010/main" val="1035867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229600" cy="4525963"/>
          </a:xfrm>
        </p:spPr>
        <p:txBody>
          <a:bodyPr>
            <a:normAutofit fontScale="77500" lnSpcReduction="20000"/>
          </a:bodyPr>
          <a:lstStyle/>
          <a:p>
            <a:pPr algn="l" rtl="0"/>
            <a:r>
              <a:rPr lang="en-US" dirty="0"/>
              <a:t>I had a </a:t>
            </a:r>
            <a:r>
              <a:rPr lang="en-US" dirty="0" err="1"/>
              <a:t>neighbour</a:t>
            </a:r>
            <a:r>
              <a:rPr lang="en-US" dirty="0"/>
              <a:t>, a Portuguese, of Lisbon, but born of English </a:t>
            </a:r>
            <a:r>
              <a:rPr lang="en-US" dirty="0" smtClean="0"/>
              <a:t>parents</a:t>
            </a:r>
            <a:r>
              <a:rPr lang="en-US" dirty="0"/>
              <a:t>, whose name was Wells, and in much such circumstances as I </a:t>
            </a:r>
            <a:r>
              <a:rPr lang="en-US" dirty="0" smtClean="0"/>
              <a:t>was</a:t>
            </a:r>
            <a:r>
              <a:rPr lang="en-US" dirty="0"/>
              <a:t>. I call him my </a:t>
            </a:r>
            <a:r>
              <a:rPr lang="en-US" dirty="0" err="1"/>
              <a:t>neighbour</a:t>
            </a:r>
            <a:r>
              <a:rPr lang="en-US" dirty="0"/>
              <a:t>, because his plantation lay next to </a:t>
            </a:r>
            <a:r>
              <a:rPr lang="en-US" dirty="0" smtClean="0"/>
              <a:t>mine</a:t>
            </a:r>
            <a:r>
              <a:rPr lang="en-US" dirty="0"/>
              <a:t>, and we went on very sociably together. My stock was but low, </a:t>
            </a:r>
            <a:r>
              <a:rPr lang="en-US" dirty="0" smtClean="0"/>
              <a:t>as </a:t>
            </a:r>
            <a:r>
              <a:rPr lang="en-US" dirty="0"/>
              <a:t>well as his; and we rather planted for food than anything else, </a:t>
            </a:r>
            <a:r>
              <a:rPr lang="en-US" dirty="0" smtClean="0"/>
              <a:t>for </a:t>
            </a:r>
            <a:r>
              <a:rPr lang="en-US" dirty="0"/>
              <a:t>about two years. However, we began to increase, and our land </a:t>
            </a:r>
            <a:r>
              <a:rPr lang="en-US" dirty="0" smtClean="0"/>
              <a:t>began </a:t>
            </a:r>
            <a:r>
              <a:rPr lang="en-US" dirty="0"/>
              <a:t>to come into order; so that the third year we planted some </a:t>
            </a:r>
            <a:r>
              <a:rPr lang="en-US" dirty="0" smtClean="0"/>
              <a:t>tobacco</a:t>
            </a:r>
            <a:r>
              <a:rPr lang="en-US" dirty="0"/>
              <a:t>, and made each of us a large piece of ground ready for </a:t>
            </a:r>
            <a:r>
              <a:rPr lang="en-US" dirty="0" smtClean="0"/>
              <a:t>planting </a:t>
            </a:r>
            <a:r>
              <a:rPr lang="en-US" dirty="0"/>
              <a:t>canes in the year to come. But we both wanted help; and </a:t>
            </a:r>
            <a:r>
              <a:rPr lang="en-US" dirty="0" smtClean="0"/>
              <a:t>now </a:t>
            </a:r>
            <a:r>
              <a:rPr lang="en-US" dirty="0"/>
              <a:t>I found, more than before, I had done wrong in parting with my </a:t>
            </a:r>
            <a:r>
              <a:rPr lang="en-US" dirty="0" smtClean="0"/>
              <a:t>boy </a:t>
            </a:r>
            <a:r>
              <a:rPr lang="en-US" dirty="0" err="1"/>
              <a:t>Xury</a:t>
            </a:r>
            <a:r>
              <a:rPr lang="en-US" dirty="0" smtClean="0"/>
              <a:t>.</a:t>
            </a:r>
          </a:p>
          <a:p>
            <a:pPr algn="l" rtl="0"/>
            <a:r>
              <a:rPr lang="en-US" dirty="0" smtClean="0"/>
              <a:t>How long does Robinson stay in Brazil? </a:t>
            </a:r>
            <a:endParaRPr lang="ar-EG" dirty="0"/>
          </a:p>
        </p:txBody>
      </p:sp>
    </p:spTree>
    <p:extLst>
      <p:ext uri="{BB962C8B-B14F-4D97-AF65-F5344CB8AC3E}">
        <p14:creationId xmlns:p14="http://schemas.microsoft.com/office/powerpoint/2010/main" val="3722464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4525963"/>
          </a:xfrm>
        </p:spPr>
        <p:txBody>
          <a:bodyPr>
            <a:normAutofit fontScale="70000" lnSpcReduction="20000"/>
          </a:bodyPr>
          <a:lstStyle/>
          <a:p>
            <a:pPr algn="l" rtl="0"/>
            <a:r>
              <a:rPr lang="en-US" dirty="0"/>
              <a:t>But, alas! for me to do wrong that never did right, was no great </a:t>
            </a:r>
            <a:r>
              <a:rPr lang="en-US" dirty="0" smtClean="0"/>
              <a:t/>
            </a:r>
            <a:br>
              <a:rPr lang="en-US" dirty="0" smtClean="0"/>
            </a:br>
            <a:r>
              <a:rPr lang="en-US" dirty="0"/>
              <a:t>wonder. I hail no remedy but to go on: I had got into an </a:t>
            </a:r>
            <a:r>
              <a:rPr lang="en-US" dirty="0" smtClean="0"/>
              <a:t/>
            </a:r>
            <a:br>
              <a:rPr lang="en-US" dirty="0" smtClean="0"/>
            </a:br>
            <a:r>
              <a:rPr lang="en-US" dirty="0"/>
              <a:t>employment quite remote to my genius, and directly contrary to the </a:t>
            </a:r>
            <a:r>
              <a:rPr lang="en-US" dirty="0" smtClean="0"/>
              <a:t>life </a:t>
            </a:r>
            <a:r>
              <a:rPr lang="en-US" dirty="0"/>
              <a:t>I delighted in, and for which I forsook my father's house, and </a:t>
            </a:r>
            <a:r>
              <a:rPr lang="en-US" dirty="0" smtClean="0"/>
              <a:t>broke </a:t>
            </a:r>
            <a:r>
              <a:rPr lang="en-US" dirty="0"/>
              <a:t>through all his good advice. Nay, I was coming into the very </a:t>
            </a:r>
            <a:r>
              <a:rPr lang="en-US" dirty="0" smtClean="0"/>
              <a:t>middle </a:t>
            </a:r>
            <a:r>
              <a:rPr lang="en-US" dirty="0"/>
              <a:t>station, or upper degree of low life, which my father </a:t>
            </a:r>
            <a:r>
              <a:rPr lang="en-US" dirty="0" smtClean="0"/>
              <a:t/>
            </a:r>
            <a:br>
              <a:rPr lang="en-US" dirty="0" smtClean="0"/>
            </a:br>
            <a:r>
              <a:rPr lang="en-US" dirty="0"/>
              <a:t>advised me to before, and which, if I resolved to go on with, I </a:t>
            </a:r>
            <a:r>
              <a:rPr lang="en-US" dirty="0" smtClean="0"/>
              <a:t/>
            </a:r>
            <a:br>
              <a:rPr lang="en-US" dirty="0" smtClean="0"/>
            </a:br>
            <a:r>
              <a:rPr lang="en-US" dirty="0"/>
              <a:t>might as well have stayed at home, and never have fatigued myself </a:t>
            </a:r>
            <a:r>
              <a:rPr lang="en-US" dirty="0" smtClean="0"/>
              <a:t/>
            </a:r>
            <a:br>
              <a:rPr lang="en-US" dirty="0" smtClean="0"/>
            </a:br>
            <a:r>
              <a:rPr lang="en-US" dirty="0"/>
              <a:t>in the world as I had done; and I used often to say to myself, I </a:t>
            </a:r>
            <a:r>
              <a:rPr lang="en-US" dirty="0" smtClean="0"/>
              <a:t/>
            </a:r>
            <a:br>
              <a:rPr lang="en-US" dirty="0" smtClean="0"/>
            </a:br>
            <a:r>
              <a:rPr lang="en-US" dirty="0"/>
              <a:t>could have done this as well in England, among my friends, as have </a:t>
            </a:r>
            <a:r>
              <a:rPr lang="en-US" dirty="0" smtClean="0"/>
              <a:t/>
            </a:r>
            <a:br>
              <a:rPr lang="en-US" dirty="0" smtClean="0"/>
            </a:br>
            <a:r>
              <a:rPr lang="en-US" dirty="0"/>
              <a:t>gone five thousand miles off to do it among strangers and savages, </a:t>
            </a:r>
            <a:r>
              <a:rPr lang="en-US" dirty="0" smtClean="0"/>
              <a:t/>
            </a:r>
            <a:br>
              <a:rPr lang="en-US" dirty="0" smtClean="0"/>
            </a:br>
            <a:r>
              <a:rPr lang="en-US" dirty="0"/>
              <a:t>in a wilderness, and at such a distance as never to hear from any </a:t>
            </a:r>
            <a:r>
              <a:rPr lang="en-US" dirty="0" smtClean="0"/>
              <a:t/>
            </a:r>
            <a:br>
              <a:rPr lang="en-US" dirty="0" smtClean="0"/>
            </a:br>
            <a:r>
              <a:rPr lang="en-US" dirty="0"/>
              <a:t>part of the world that had the least knowledge of me</a:t>
            </a:r>
            <a:r>
              <a:rPr lang="en-US" dirty="0" smtClean="0"/>
              <a:t>.</a:t>
            </a:r>
          </a:p>
          <a:p>
            <a:pPr algn="l" rtl="0"/>
            <a:r>
              <a:rPr lang="en-US" dirty="0" smtClean="0"/>
              <a:t>What are the major themes shown by the excerpt?</a:t>
            </a:r>
            <a:endParaRPr lang="ar-EG" dirty="0"/>
          </a:p>
        </p:txBody>
      </p:sp>
    </p:spTree>
    <p:extLst>
      <p:ext uri="{BB962C8B-B14F-4D97-AF65-F5344CB8AC3E}">
        <p14:creationId xmlns:p14="http://schemas.microsoft.com/office/powerpoint/2010/main" val="69272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229600" cy="4525963"/>
          </a:xfrm>
        </p:spPr>
        <p:txBody>
          <a:bodyPr>
            <a:normAutofit fontScale="70000" lnSpcReduction="20000"/>
          </a:bodyPr>
          <a:lstStyle/>
          <a:p>
            <a:pPr algn="l" rtl="0"/>
            <a:r>
              <a:rPr lang="en-US" dirty="0" smtClean="0"/>
              <a:t>the </a:t>
            </a:r>
            <a:r>
              <a:rPr lang="en-US" dirty="0"/>
              <a:t>captain of the ship that took </a:t>
            </a:r>
            <a:r>
              <a:rPr lang="en-US" dirty="0" smtClean="0"/>
              <a:t>me </a:t>
            </a:r>
            <a:r>
              <a:rPr lang="en-US" dirty="0"/>
              <a:t>up at sea, went back - for the ship remained there, in providing </a:t>
            </a:r>
            <a:r>
              <a:rPr lang="en-US" dirty="0" smtClean="0"/>
              <a:t>his </a:t>
            </a:r>
            <a:r>
              <a:rPr lang="en-US" dirty="0"/>
              <a:t>lading and preparing for his voyage, nearly three months - when </a:t>
            </a:r>
            <a:r>
              <a:rPr lang="en-US" dirty="0" smtClean="0"/>
              <a:t>telling </a:t>
            </a:r>
            <a:r>
              <a:rPr lang="en-US" dirty="0"/>
              <a:t>him what little stock I had left behind me in London, he </a:t>
            </a:r>
            <a:r>
              <a:rPr lang="en-US" dirty="0" smtClean="0"/>
              <a:t>gave </a:t>
            </a:r>
            <a:r>
              <a:rPr lang="en-US" dirty="0"/>
              <a:t>me this friendly and sincere advice:- "Seignior </a:t>
            </a:r>
            <a:r>
              <a:rPr lang="en-US" dirty="0" err="1"/>
              <a:t>Inglese</a:t>
            </a:r>
            <a:r>
              <a:rPr lang="en-US" dirty="0"/>
              <a:t>," says </a:t>
            </a:r>
            <a:r>
              <a:rPr lang="en-US" dirty="0" smtClean="0"/>
              <a:t>he </a:t>
            </a:r>
            <a:r>
              <a:rPr lang="en-US" dirty="0"/>
              <a:t>(for so he always called me), "if you will give me letters, and </a:t>
            </a:r>
            <a:r>
              <a:rPr lang="en-US" dirty="0" smtClean="0"/>
              <a:t>a </a:t>
            </a:r>
            <a:r>
              <a:rPr lang="en-US" dirty="0"/>
              <a:t>procuration in form to me, with orders to the person who has your </a:t>
            </a:r>
            <a:r>
              <a:rPr lang="en-US" dirty="0" smtClean="0"/>
              <a:t> money </a:t>
            </a:r>
            <a:r>
              <a:rPr lang="en-US" dirty="0"/>
              <a:t>in London to send your effects to Lisbon, to such </a:t>
            </a:r>
            <a:r>
              <a:rPr lang="en-US" dirty="0" smtClean="0"/>
              <a:t>persons as I shall direct, </a:t>
            </a:r>
            <a:r>
              <a:rPr lang="en-US" dirty="0"/>
              <a:t>and in such goods as are proper for this country, I </a:t>
            </a:r>
            <a:r>
              <a:rPr lang="en-US" dirty="0" smtClean="0"/>
              <a:t>will </a:t>
            </a:r>
            <a:r>
              <a:rPr lang="en-US" dirty="0"/>
              <a:t>bring you the produce of them, God willing, at my return; but, </a:t>
            </a:r>
            <a:r>
              <a:rPr lang="en-US" dirty="0" smtClean="0"/>
              <a:t>since </a:t>
            </a:r>
            <a:r>
              <a:rPr lang="en-US" dirty="0"/>
              <a:t>human affairs are all subject to changes and disasters, I </a:t>
            </a:r>
            <a:r>
              <a:rPr lang="en-US" dirty="0" smtClean="0"/>
              <a:t>would </a:t>
            </a:r>
            <a:r>
              <a:rPr lang="en-US" dirty="0"/>
              <a:t>have you give orders but for one hundred pounds sterling, </a:t>
            </a:r>
            <a:r>
              <a:rPr lang="en-US" dirty="0" smtClean="0"/>
              <a:t>which</a:t>
            </a:r>
            <a:r>
              <a:rPr lang="en-US" dirty="0"/>
              <a:t>, you say, is half your stock, and let the hazard be run for </a:t>
            </a:r>
            <a:r>
              <a:rPr lang="en-US" dirty="0" smtClean="0"/>
              <a:t>the </a:t>
            </a:r>
            <a:r>
              <a:rPr lang="en-US" dirty="0"/>
              <a:t>first; so that, if it come safe, you may order the rest the </a:t>
            </a:r>
            <a:r>
              <a:rPr lang="en-US" dirty="0" smtClean="0"/>
              <a:t>same </a:t>
            </a:r>
            <a:r>
              <a:rPr lang="en-US" dirty="0"/>
              <a:t>way, and, if it miscarry, you may have the other half to have </a:t>
            </a:r>
            <a:r>
              <a:rPr lang="en-US" dirty="0" smtClean="0"/>
              <a:t>recourse </a:t>
            </a:r>
            <a:r>
              <a:rPr lang="en-US" dirty="0"/>
              <a:t>to for your supply</a:t>
            </a:r>
            <a:r>
              <a:rPr lang="en-US" dirty="0" smtClean="0"/>
              <a:t>.“</a:t>
            </a:r>
          </a:p>
          <a:p>
            <a:pPr algn="l" rtl="0"/>
            <a:r>
              <a:rPr lang="en-US" dirty="0" smtClean="0"/>
              <a:t>What are the major themes reflected here? What about realism?</a:t>
            </a:r>
          </a:p>
          <a:p>
            <a:pPr algn="l" rtl="0"/>
            <a:endParaRPr lang="en-US" dirty="0" smtClean="0"/>
          </a:p>
          <a:p>
            <a:pPr algn="l" rtl="0"/>
            <a:endParaRPr lang="ar-EG" dirty="0"/>
          </a:p>
        </p:txBody>
      </p:sp>
    </p:spTree>
    <p:extLst>
      <p:ext uri="{BB962C8B-B14F-4D97-AF65-F5344CB8AC3E}">
        <p14:creationId xmlns:p14="http://schemas.microsoft.com/office/powerpoint/2010/main" val="853019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fontScale="70000" lnSpcReduction="20000"/>
          </a:bodyPr>
          <a:lstStyle/>
          <a:p>
            <a:pPr algn="l" rtl="0"/>
            <a:r>
              <a:rPr lang="en-US" dirty="0"/>
              <a:t>I had frequently given them </a:t>
            </a:r>
            <a:r>
              <a:rPr lang="en-US" dirty="0" smtClean="0"/>
              <a:t>an </a:t>
            </a:r>
            <a:r>
              <a:rPr lang="en-US" dirty="0"/>
              <a:t>account of my two voyages to the coast of Guinea: the manner of </a:t>
            </a:r>
            <a:r>
              <a:rPr lang="en-US" dirty="0" smtClean="0"/>
              <a:t>trading </a:t>
            </a:r>
            <a:r>
              <a:rPr lang="en-US" dirty="0"/>
              <a:t>with the negroes there, and how easy it was to </a:t>
            </a:r>
            <a:r>
              <a:rPr lang="en-US" dirty="0" smtClean="0"/>
              <a:t>purchase upon </a:t>
            </a:r>
            <a:r>
              <a:rPr lang="en-US" dirty="0"/>
              <a:t>the coast for trifles - such as beads, toys, knives, </a:t>
            </a:r>
            <a:r>
              <a:rPr lang="en-US" dirty="0" smtClean="0"/>
              <a:t>scissors</a:t>
            </a:r>
            <a:r>
              <a:rPr lang="en-US" dirty="0"/>
              <a:t>, </a:t>
            </a:r>
            <a:r>
              <a:rPr lang="en-US" dirty="0" smtClean="0"/>
              <a:t>hatchets</a:t>
            </a:r>
            <a:r>
              <a:rPr lang="en-US" dirty="0"/>
              <a:t>, bits of glass, and the like - not only gold-dust, Guinea </a:t>
            </a:r>
            <a:r>
              <a:rPr lang="en-US" dirty="0" smtClean="0"/>
              <a:t>grains</a:t>
            </a:r>
            <a:r>
              <a:rPr lang="en-US" dirty="0"/>
              <a:t>, elephants' teeth, &amp;c., but negroes, for the service of the </a:t>
            </a:r>
            <a:r>
              <a:rPr lang="en-US" dirty="0" smtClean="0"/>
              <a:t>Brazils</a:t>
            </a:r>
            <a:r>
              <a:rPr lang="en-US" dirty="0"/>
              <a:t>, in great numbers</a:t>
            </a:r>
            <a:r>
              <a:rPr lang="en-US" dirty="0" smtClean="0"/>
              <a:t>.</a:t>
            </a:r>
            <a:r>
              <a:rPr lang="en-US" dirty="0"/>
              <a:t> </a:t>
            </a:r>
            <a:endParaRPr lang="en-US" dirty="0" smtClean="0"/>
          </a:p>
          <a:p>
            <a:pPr algn="l" rtl="0"/>
            <a:r>
              <a:rPr lang="en-US" dirty="0" smtClean="0"/>
              <a:t>They </a:t>
            </a:r>
            <a:r>
              <a:rPr lang="en-US" dirty="0"/>
              <a:t>listened always very attentively to my discourses on these </a:t>
            </a:r>
            <a:r>
              <a:rPr lang="en-US" dirty="0" smtClean="0"/>
              <a:t/>
            </a:r>
            <a:br>
              <a:rPr lang="en-US" dirty="0" smtClean="0"/>
            </a:br>
            <a:r>
              <a:rPr lang="en-US" dirty="0"/>
              <a:t>heads, but especially to that part which related to the buying of </a:t>
            </a:r>
            <a:r>
              <a:rPr lang="en-US" dirty="0" smtClean="0"/>
              <a:t/>
            </a:r>
            <a:br>
              <a:rPr lang="en-US" dirty="0" smtClean="0"/>
            </a:br>
            <a:r>
              <a:rPr lang="en-US" dirty="0"/>
              <a:t>negroes, which was a trade at that time, not only not far entered </a:t>
            </a:r>
            <a:r>
              <a:rPr lang="en-US" dirty="0" smtClean="0"/>
              <a:t/>
            </a:r>
            <a:br>
              <a:rPr lang="en-US" dirty="0" smtClean="0"/>
            </a:br>
            <a:r>
              <a:rPr lang="en-US" dirty="0"/>
              <a:t>into, but, as far as it was, had been carried on by </a:t>
            </a:r>
            <a:r>
              <a:rPr lang="en-US" dirty="0" err="1"/>
              <a:t>assientos</a:t>
            </a:r>
            <a:r>
              <a:rPr lang="en-US" dirty="0"/>
              <a:t>, or </a:t>
            </a:r>
            <a:r>
              <a:rPr lang="en-US" dirty="0" smtClean="0"/>
              <a:t/>
            </a:r>
            <a:br>
              <a:rPr lang="en-US" dirty="0" smtClean="0"/>
            </a:br>
            <a:r>
              <a:rPr lang="en-US" dirty="0"/>
              <a:t>permission of the kings of Spain and Portugal, and engrossed in the </a:t>
            </a:r>
            <a:r>
              <a:rPr lang="en-US" dirty="0" smtClean="0"/>
              <a:t/>
            </a:r>
            <a:br>
              <a:rPr lang="en-US" dirty="0" smtClean="0"/>
            </a:br>
            <a:r>
              <a:rPr lang="en-US" dirty="0"/>
              <a:t>public stock: so that few negroes were bought, and these </a:t>
            </a:r>
            <a:r>
              <a:rPr lang="en-US" dirty="0" smtClean="0"/>
              <a:t/>
            </a:r>
            <a:br>
              <a:rPr lang="en-US" dirty="0" smtClean="0"/>
            </a:br>
            <a:r>
              <a:rPr lang="en-US" dirty="0"/>
              <a:t>excessively dear</a:t>
            </a:r>
            <a:r>
              <a:rPr lang="en-US" dirty="0" smtClean="0"/>
              <a:t>.</a:t>
            </a:r>
          </a:p>
          <a:p>
            <a:pPr algn="l" rtl="0"/>
            <a:r>
              <a:rPr lang="en-US" dirty="0" smtClean="0"/>
              <a:t>Is colonialism relevant to realism?</a:t>
            </a:r>
            <a:endParaRPr lang="ar-EG" dirty="0"/>
          </a:p>
        </p:txBody>
      </p:sp>
    </p:spTree>
    <p:extLst>
      <p:ext uri="{BB962C8B-B14F-4D97-AF65-F5344CB8AC3E}">
        <p14:creationId xmlns:p14="http://schemas.microsoft.com/office/powerpoint/2010/main" val="1552511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lstStyle/>
          <a:p>
            <a:pPr algn="l" rtl="0"/>
            <a:r>
              <a:rPr lang="en-US" b="1" dirty="0" err="1"/>
              <a:t>assiento</a:t>
            </a:r>
            <a:r>
              <a:rPr lang="en-US" dirty="0"/>
              <a:t> (plural </a:t>
            </a:r>
            <a:r>
              <a:rPr lang="en-US" dirty="0" err="1"/>
              <a:t>assientos</a:t>
            </a:r>
            <a:r>
              <a:rPr lang="en-US" dirty="0"/>
              <a:t> or </a:t>
            </a:r>
            <a:r>
              <a:rPr lang="en-US" dirty="0" err="1"/>
              <a:t>assientoes</a:t>
            </a:r>
            <a:r>
              <a:rPr lang="en-US" dirty="0"/>
              <a:t>) (historical) A contract or convention between Spain and other powers for furnishing Negro slaves for the Spanish dominions in America, especially the contract made with Great Britain in 1713.</a:t>
            </a:r>
            <a:endParaRPr lang="ar-EG" dirty="0"/>
          </a:p>
        </p:txBody>
      </p:sp>
    </p:spTree>
    <p:extLst>
      <p:ext uri="{BB962C8B-B14F-4D97-AF65-F5344CB8AC3E}">
        <p14:creationId xmlns:p14="http://schemas.microsoft.com/office/powerpoint/2010/main" val="2081663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62500" lnSpcReduction="20000"/>
          </a:bodyPr>
          <a:lstStyle/>
          <a:p>
            <a:pPr algn="l" rtl="0"/>
            <a:r>
              <a:rPr lang="en-US" dirty="0" smtClean="0"/>
              <a:t>It </a:t>
            </a:r>
            <a:r>
              <a:rPr lang="en-US" dirty="0"/>
              <a:t>happened, being in company with some merchants and planters of </a:t>
            </a:r>
            <a:r>
              <a:rPr lang="en-US" dirty="0" smtClean="0"/>
              <a:t/>
            </a:r>
            <a:br>
              <a:rPr lang="en-US" dirty="0" smtClean="0"/>
            </a:br>
            <a:r>
              <a:rPr lang="en-US" dirty="0"/>
              <a:t>my acquaintance, and talking of those things very earnestly, three </a:t>
            </a:r>
            <a:r>
              <a:rPr lang="en-US" dirty="0" smtClean="0"/>
              <a:t/>
            </a:r>
            <a:br>
              <a:rPr lang="en-US" dirty="0" smtClean="0"/>
            </a:br>
            <a:r>
              <a:rPr lang="en-US" dirty="0"/>
              <a:t>of them came to me next morning, and told me they had been musing </a:t>
            </a:r>
            <a:r>
              <a:rPr lang="en-US" dirty="0" smtClean="0"/>
              <a:t/>
            </a:r>
            <a:br>
              <a:rPr lang="en-US" dirty="0" smtClean="0"/>
            </a:br>
            <a:r>
              <a:rPr lang="en-US" dirty="0"/>
              <a:t>very much upon what I had discoursed with them of the last night, </a:t>
            </a:r>
            <a:r>
              <a:rPr lang="en-US" dirty="0" smtClean="0"/>
              <a:t/>
            </a:r>
            <a:br>
              <a:rPr lang="en-US" dirty="0" smtClean="0"/>
            </a:br>
            <a:r>
              <a:rPr lang="en-US" dirty="0"/>
              <a:t>and they came to make a secret proposal to me; and, after enjoining </a:t>
            </a:r>
            <a:r>
              <a:rPr lang="en-US" dirty="0" smtClean="0"/>
              <a:t/>
            </a:r>
            <a:br>
              <a:rPr lang="en-US" dirty="0" smtClean="0"/>
            </a:br>
            <a:r>
              <a:rPr lang="en-US" dirty="0"/>
              <a:t>me to secrecy, they told me that they had a mind to fit out a ship </a:t>
            </a:r>
            <a:r>
              <a:rPr lang="en-US" dirty="0" smtClean="0"/>
              <a:t/>
            </a:r>
            <a:br>
              <a:rPr lang="en-US" dirty="0" smtClean="0"/>
            </a:br>
            <a:r>
              <a:rPr lang="en-US" dirty="0"/>
              <a:t>to go to Guinea; that they had all plantations as well as I, and </a:t>
            </a:r>
            <a:r>
              <a:rPr lang="en-US" dirty="0" smtClean="0"/>
              <a:t/>
            </a:r>
            <a:br>
              <a:rPr lang="en-US" dirty="0" smtClean="0"/>
            </a:br>
            <a:r>
              <a:rPr lang="en-US" dirty="0"/>
              <a:t>were straitened for nothing so much as servants; that as it was a </a:t>
            </a:r>
            <a:r>
              <a:rPr lang="en-US" dirty="0" smtClean="0"/>
              <a:t/>
            </a:r>
            <a:br>
              <a:rPr lang="en-US" dirty="0" smtClean="0"/>
            </a:br>
            <a:r>
              <a:rPr lang="en-US" dirty="0"/>
              <a:t>trade that could not be carried on, because they could not publicly </a:t>
            </a:r>
            <a:r>
              <a:rPr lang="en-US" dirty="0" smtClean="0"/>
              <a:t/>
            </a:r>
            <a:br>
              <a:rPr lang="en-US" dirty="0" smtClean="0"/>
            </a:br>
            <a:r>
              <a:rPr lang="en-US" dirty="0"/>
              <a:t>sell the negroes when they came home, so they desired to make but </a:t>
            </a:r>
            <a:r>
              <a:rPr lang="en-US" dirty="0" smtClean="0"/>
              <a:t/>
            </a:r>
            <a:br>
              <a:rPr lang="en-US" dirty="0" smtClean="0"/>
            </a:br>
            <a:r>
              <a:rPr lang="en-US" dirty="0"/>
              <a:t>one voyage, to bring the negroes on shore privately, and divide </a:t>
            </a:r>
            <a:r>
              <a:rPr lang="en-US" dirty="0" smtClean="0"/>
              <a:t/>
            </a:r>
            <a:br>
              <a:rPr lang="en-US" dirty="0" smtClean="0"/>
            </a:br>
            <a:r>
              <a:rPr lang="en-US" dirty="0"/>
              <a:t>them among their own plantations; and, in a word, the question was </a:t>
            </a:r>
            <a:r>
              <a:rPr lang="en-US" dirty="0" smtClean="0"/>
              <a:t/>
            </a:r>
            <a:br>
              <a:rPr lang="en-US" dirty="0" smtClean="0"/>
            </a:br>
            <a:r>
              <a:rPr lang="en-US" dirty="0"/>
              <a:t>whether I would go their supercargo in the ship, to manage the </a:t>
            </a:r>
            <a:r>
              <a:rPr lang="en-US" dirty="0" smtClean="0"/>
              <a:t/>
            </a:r>
            <a:br>
              <a:rPr lang="en-US" dirty="0" smtClean="0"/>
            </a:br>
            <a:r>
              <a:rPr lang="en-US" dirty="0"/>
              <a:t>trading part upon the coast of Guinea; and they offered me that I </a:t>
            </a:r>
            <a:r>
              <a:rPr lang="en-US" dirty="0" smtClean="0"/>
              <a:t/>
            </a:r>
            <a:br>
              <a:rPr lang="en-US" dirty="0" smtClean="0"/>
            </a:br>
            <a:r>
              <a:rPr lang="en-US" dirty="0"/>
              <a:t>should have my equal share of the negroes, without providing any </a:t>
            </a:r>
            <a:r>
              <a:rPr lang="en-US" dirty="0" smtClean="0"/>
              <a:t/>
            </a:r>
            <a:br>
              <a:rPr lang="en-US" dirty="0" smtClean="0"/>
            </a:br>
            <a:r>
              <a:rPr lang="en-US" dirty="0"/>
              <a:t>part of the stock</a:t>
            </a:r>
            <a:r>
              <a:rPr lang="en-US" dirty="0" smtClean="0"/>
              <a:t>.</a:t>
            </a:r>
          </a:p>
          <a:p>
            <a:pPr marL="0" indent="0" algn="l" rtl="0">
              <a:buNone/>
            </a:pPr>
            <a:r>
              <a:rPr lang="en-US" dirty="0" smtClean="0"/>
              <a:t>Describe Crusoe’s character? </a:t>
            </a:r>
            <a:endParaRPr lang="ar-EG" dirty="0"/>
          </a:p>
        </p:txBody>
      </p:sp>
    </p:spTree>
    <p:extLst>
      <p:ext uri="{BB962C8B-B14F-4D97-AF65-F5344CB8AC3E}">
        <p14:creationId xmlns:p14="http://schemas.microsoft.com/office/powerpoint/2010/main" val="3205158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normAutofit fontScale="85000" lnSpcReduction="10000"/>
          </a:bodyPr>
          <a:lstStyle/>
          <a:p>
            <a:pPr algn="l" rtl="0"/>
            <a:r>
              <a:rPr lang="en-US" dirty="0"/>
              <a:t>But I was hurried on, and obeyed blindly the dictates of my fancy </a:t>
            </a:r>
            <a:r>
              <a:rPr lang="en-US" dirty="0" smtClean="0"/>
              <a:t>rather </a:t>
            </a:r>
            <a:r>
              <a:rPr lang="en-US" dirty="0"/>
              <a:t>than my reason; and, accordingly, the ship being fitted out, </a:t>
            </a:r>
            <a:r>
              <a:rPr lang="en-US" dirty="0" smtClean="0"/>
              <a:t>and </a:t>
            </a:r>
            <a:r>
              <a:rPr lang="en-US" dirty="0"/>
              <a:t>the cargo furnished, and all things done, as by agreement, by </a:t>
            </a:r>
            <a:r>
              <a:rPr lang="en-US" dirty="0" smtClean="0"/>
              <a:t>my </a:t>
            </a:r>
            <a:r>
              <a:rPr lang="en-US" dirty="0"/>
              <a:t>partners in the voyage, I went on board in an evil hour, the 1st </a:t>
            </a:r>
            <a:r>
              <a:rPr lang="en-US" dirty="0" smtClean="0"/>
              <a:t>September </a:t>
            </a:r>
            <a:r>
              <a:rPr lang="en-US" dirty="0"/>
              <a:t>1659, being the same day eight years that I went from my </a:t>
            </a:r>
            <a:r>
              <a:rPr lang="en-US" dirty="0" smtClean="0"/>
              <a:t>father </a:t>
            </a:r>
            <a:r>
              <a:rPr lang="en-US" dirty="0"/>
              <a:t>and mother at Hull, in order to act the rebel to their </a:t>
            </a:r>
            <a:r>
              <a:rPr lang="en-US" dirty="0" smtClean="0"/>
              <a:t>authority</a:t>
            </a:r>
            <a:r>
              <a:rPr lang="en-US" dirty="0"/>
              <a:t>, and the fool to my own interests</a:t>
            </a:r>
            <a:r>
              <a:rPr lang="en-US" dirty="0" smtClean="0"/>
              <a:t>.</a:t>
            </a:r>
          </a:p>
          <a:p>
            <a:pPr algn="l" rtl="0"/>
            <a:r>
              <a:rPr lang="en-US" dirty="0" smtClean="0"/>
              <a:t>Comment!</a:t>
            </a:r>
          </a:p>
          <a:p>
            <a:pPr algn="l" rtl="0"/>
            <a:r>
              <a:rPr lang="en-US" dirty="0" smtClean="0"/>
              <a:t>The role of fate!</a:t>
            </a:r>
            <a:endParaRPr lang="ar-EG" dirty="0"/>
          </a:p>
        </p:txBody>
      </p:sp>
    </p:spTree>
    <p:extLst>
      <p:ext uri="{BB962C8B-B14F-4D97-AF65-F5344CB8AC3E}">
        <p14:creationId xmlns:p14="http://schemas.microsoft.com/office/powerpoint/2010/main" val="1098366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TotalTime>
  <Words>386</Words>
  <Application>Microsoft Office PowerPoint</Application>
  <PresentationFormat>On-screen Show (4:3)</PresentationFormat>
  <Paragraphs>35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Office Theme</vt:lpstr>
      <vt:lpstr>Robinson Crusoe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Robinson Crusoe</dc:title>
  <dc:creator>win8.1</dc:creator>
  <cp:lastModifiedBy>User</cp:lastModifiedBy>
  <cp:revision>21</cp:revision>
  <dcterms:created xsi:type="dcterms:W3CDTF">2017-10-21T13:04:01Z</dcterms:created>
  <dcterms:modified xsi:type="dcterms:W3CDTF">2018-10-01T04:15:08Z</dcterms:modified>
</cp:coreProperties>
</file>