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508" r:id="rId2"/>
    <p:sldId id="467" r:id="rId3"/>
    <p:sldId id="468" r:id="rId4"/>
    <p:sldId id="470" r:id="rId5"/>
    <p:sldId id="471" r:id="rId6"/>
    <p:sldId id="472" r:id="rId7"/>
    <p:sldId id="521" r:id="rId8"/>
    <p:sldId id="522" r:id="rId9"/>
    <p:sldId id="520" r:id="rId10"/>
    <p:sldId id="475" r:id="rId11"/>
    <p:sldId id="480" r:id="rId12"/>
    <p:sldId id="481" r:id="rId13"/>
    <p:sldId id="482" r:id="rId14"/>
    <p:sldId id="511" r:id="rId15"/>
    <p:sldId id="483" r:id="rId16"/>
    <p:sldId id="513" r:id="rId17"/>
    <p:sldId id="485" r:id="rId18"/>
    <p:sldId id="514" r:id="rId19"/>
    <p:sldId id="486" r:id="rId20"/>
    <p:sldId id="487" r:id="rId21"/>
    <p:sldId id="489" r:id="rId22"/>
    <p:sldId id="490" r:id="rId23"/>
    <p:sldId id="491" r:id="rId24"/>
    <p:sldId id="492" r:id="rId25"/>
    <p:sldId id="493" r:id="rId26"/>
    <p:sldId id="518" r:id="rId27"/>
    <p:sldId id="517" r:id="rId28"/>
    <p:sldId id="495" r:id="rId29"/>
    <p:sldId id="496" r:id="rId30"/>
    <p:sldId id="498" r:id="rId31"/>
    <p:sldId id="500" r:id="rId32"/>
    <p:sldId id="504" r:id="rId33"/>
    <p:sldId id="505" r:id="rId34"/>
  </p:sldIdLst>
  <p:sldSz cx="9144000" cy="6858000" type="screen4x3"/>
  <p:notesSz cx="6858000" cy="9144000"/>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FA3"/>
    <a:srgbClr val="FDB940"/>
    <a:srgbClr val="D4EAE4"/>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404" autoAdjust="0"/>
    <p:restoredTop sz="95958" autoAdjust="0"/>
  </p:normalViewPr>
  <p:slideViewPr>
    <p:cSldViewPr>
      <p:cViewPr varScale="1">
        <p:scale>
          <a:sx n="111" d="100"/>
          <a:sy n="111" d="100"/>
        </p:scale>
        <p:origin x="1288" y="192"/>
      </p:cViewPr>
      <p:guideLst>
        <p:guide orient="horz" pos="2160"/>
        <p:guide pos="2880"/>
      </p:guideLst>
    </p:cSldViewPr>
  </p:slideViewPr>
  <p:outlineViewPr>
    <p:cViewPr>
      <p:scale>
        <a:sx n="33" d="100"/>
        <a:sy n="33" d="100"/>
      </p:scale>
      <p:origin x="0" y="-27732"/>
    </p:cViewPr>
  </p:outlineViewPr>
  <p:notesTextViewPr>
    <p:cViewPr>
      <p:scale>
        <a:sx n="1" d="1"/>
        <a:sy n="1" d="1"/>
      </p:scale>
      <p:origin x="0" y="0"/>
    </p:cViewPr>
  </p:notesTextViewPr>
  <p:sorterViewPr>
    <p:cViewPr varScale="1">
      <p:scale>
        <a:sx n="100" d="100"/>
        <a:sy n="100" d="100"/>
      </p:scale>
      <p:origin x="0" y="0"/>
    </p:cViewPr>
  </p:sorterViewPr>
  <p:notesViewPr>
    <p:cSldViewPr>
      <p:cViewPr varScale="1">
        <p:scale>
          <a:sx n="55" d="100"/>
          <a:sy n="55" d="100"/>
        </p:scale>
        <p:origin x="-225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gs" Target="tags/tag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12/21/22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12/21/22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MathType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endParaRPr lang="en-US" dirty="0">
              <a:ea typeface="ＭＳ Ｐゴシック" pitchFamily="34" charset="-128"/>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15273669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12/21/22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8" name="Picture 7"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434394"/>
            <a:ext cx="918000" cy="279915"/>
          </a:xfrm>
          <a:prstGeom prst="rect">
            <a:avLst/>
          </a:prstGeom>
        </p:spPr>
      </p:pic>
      <p:sp>
        <p:nvSpPr>
          <p:cNvPr id="9" name="TextBox 8"/>
          <p:cNvSpPr txBox="1"/>
          <p:nvPr userDrawn="1"/>
        </p:nvSpPr>
        <p:spPr>
          <a:xfrm>
            <a:off x="2743200" y="6400800"/>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4" name="Date Placeholder 13"/>
          <p:cNvSpPr>
            <a:spLocks noGrp="1"/>
          </p:cNvSpPr>
          <p:nvPr>
            <p:ph type="dt" sz="half" idx="10"/>
          </p:nvPr>
        </p:nvSpPr>
        <p:spPr/>
        <p:txBody>
          <a:bodyPr/>
          <a:lstStyle/>
          <a:p>
            <a:fld id="{A9DF6EFB-3F44-496C-A842-1E0B3D3B975A}" type="datetimeFigureOut">
              <a:rPr lang="en-US" smtClean="0"/>
              <a:pPr/>
              <a:t>12/21/22</a:t>
            </a:fld>
            <a:endParaRPr lang="en-US" dirty="0"/>
          </a:p>
        </p:txBody>
      </p:sp>
      <p:sp>
        <p:nvSpPr>
          <p:cNvPr id="15" name="Slide Number Placeholder 14"/>
          <p:cNvSpPr>
            <a:spLocks noGrp="1"/>
          </p:cNvSpPr>
          <p:nvPr>
            <p:ph type="sldNum" sz="quarter" idx="11"/>
          </p:nvPr>
        </p:nvSpPr>
        <p:spPr/>
        <p:txBody>
          <a:bodyPr/>
          <a:lstStyle/>
          <a:p>
            <a:fld id="{200B2350-5261-4F5C-9DF5-EF0D264FC8D2}" type="slidenum">
              <a:rPr lang="en-US" smtClean="0"/>
              <a:pPr/>
              <a:t>‹#›</a:t>
            </a:fld>
            <a:endParaRPr lang="en-US" dirty="0"/>
          </a:p>
        </p:txBody>
      </p:sp>
      <p:sp>
        <p:nvSpPr>
          <p:cNvPr id="16" name="Footer Placeholder 1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12/21/22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12/21/22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97400" y="6434394"/>
            <a:ext cx="918000" cy="279915"/>
          </a:xfrm>
          <a:prstGeom prst="rect">
            <a:avLst/>
          </a:prstGeom>
        </p:spPr>
      </p:pic>
      <p:sp>
        <p:nvSpPr>
          <p:cNvPr id="11" name="TextBox 10"/>
          <p:cNvSpPr txBox="1"/>
          <p:nvPr userDrawn="1"/>
        </p:nvSpPr>
        <p:spPr>
          <a:xfrm>
            <a:off x="95799" y="6438054"/>
            <a:ext cx="6239914"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3711136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12/21/22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
        <p:nvSpPr>
          <p:cNvPr id="12" name="TextBox 11"/>
          <p:cNvSpPr txBox="1"/>
          <p:nvPr userDrawn="1"/>
        </p:nvSpPr>
        <p:spPr>
          <a:xfrm>
            <a:off x="2743200" y="6400800"/>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4170583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pic>
        <p:nvPicPr>
          <p:cNvPr id="15" name="Picture 14"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3600" y="6434394"/>
            <a:ext cx="918000" cy="279915"/>
          </a:xfrm>
          <a:prstGeom prst="rect">
            <a:avLst/>
          </a:prstGeom>
        </p:spPr>
      </p:pic>
    </p:spTree>
    <p:extLst>
      <p:ext uri="{BB962C8B-B14F-4D97-AF65-F5344CB8AC3E}">
        <p14:creationId xmlns:p14="http://schemas.microsoft.com/office/powerpoint/2010/main" val="2981062836"/>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12/21/22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12/21/22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12/21/22</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12/21/22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12/21/22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97400" y="6434394"/>
            <a:ext cx="918000" cy="279915"/>
          </a:xfrm>
          <a:prstGeom prst="rect">
            <a:avLst/>
          </a:prstGeom>
        </p:spPr>
      </p:pic>
      <p:sp>
        <p:nvSpPr>
          <p:cNvPr id="13" name="TextBox 12"/>
          <p:cNvSpPr txBox="1"/>
          <p:nvPr userDrawn="1"/>
        </p:nvSpPr>
        <p:spPr>
          <a:xfrm>
            <a:off x="95799" y="6438054"/>
            <a:ext cx="6239914"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2203796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12/21/22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12/21/22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6" name="Title 7"/>
          <p:cNvSpPr>
            <a:spLocks noGrp="1"/>
          </p:cNvSpPr>
          <p:nvPr>
            <p:ph type="title"/>
          </p:nvPr>
        </p:nvSpPr>
        <p:spPr>
          <a:xfrm>
            <a:off x="457200" y="215372"/>
            <a:ext cx="8229600" cy="1097280"/>
          </a:xfrm>
        </p:spPr>
        <p:txBody>
          <a:bodyPr/>
          <a:lstStyle/>
          <a:p>
            <a:r>
              <a:rPr lang="en-US" dirty="0"/>
              <a:t>Click to edit Master title style</a:t>
            </a:r>
          </a:p>
        </p:txBody>
      </p:sp>
      <p:sp>
        <p:nvSpPr>
          <p:cNvPr id="7" name="Content Placeholder 2"/>
          <p:cNvSpPr>
            <a:spLocks noGrp="1"/>
          </p:cNvSpPr>
          <p:nvPr>
            <p:ph idx="1"/>
          </p:nvPr>
        </p:nvSpPr>
        <p:spPr>
          <a:xfrm>
            <a:off x="457200" y="1600201"/>
            <a:ext cx="8229600" cy="914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p:cNvSpPr>
            <a:spLocks noGrp="1"/>
          </p:cNvSpPr>
          <p:nvPr>
            <p:ph idx="13"/>
          </p:nvPr>
        </p:nvSpPr>
        <p:spPr>
          <a:xfrm>
            <a:off x="457200" y="2667000"/>
            <a:ext cx="3886200" cy="2438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4"/>
          </p:nvPr>
        </p:nvSpPr>
        <p:spPr>
          <a:xfrm>
            <a:off x="4419600" y="2667000"/>
            <a:ext cx="4267200" cy="2438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12/21/22</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sp>
        <p:nvSpPr>
          <p:cNvPr id="8" name="TextBox 7"/>
          <p:cNvSpPr txBox="1"/>
          <p:nvPr userDrawn="1"/>
        </p:nvSpPr>
        <p:spPr>
          <a:xfrm>
            <a:off x="2743200" y="6400800"/>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pic>
        <p:nvPicPr>
          <p:cNvPr id="9" name="Picture 8" descr="Pearson Logo"/>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61" r:id="rId3"/>
    <p:sldLayoutId id="2147483656" r:id="rId4"/>
    <p:sldLayoutId id="2147483650" r:id="rId5"/>
    <p:sldLayoutId id="2147483659" r:id="rId6"/>
    <p:sldLayoutId id="2147483658" r:id="rId7"/>
    <p:sldLayoutId id="2147483660" r:id="rId8"/>
    <p:sldLayoutId id="2147483662" r:id="rId9"/>
    <p:sldLayoutId id="2147483651" r:id="rId10"/>
    <p:sldLayoutId id="2147483654" r:id="rId11"/>
    <p:sldLayoutId id="2147483655" r:id="rId12"/>
    <p:sldLayoutId id="2147483663" r:id="rId13"/>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hyperlink" Target="http://www.grants.gov/" TargetMode="Externa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28600"/>
            <a:ext cx="8353718" cy="990600"/>
          </a:xfrm>
        </p:spPr>
        <p:txBody>
          <a:bodyPr anchor="b"/>
          <a:lstStyle/>
          <a:p>
            <a:pPr>
              <a:defRPr/>
            </a:pPr>
            <a:r>
              <a:rPr lang="en-US" sz="3600" dirty="0"/>
              <a:t>Entrepreneurship: Successfully Launching New Ventures</a:t>
            </a:r>
          </a:p>
        </p:txBody>
      </p:sp>
      <p:sp>
        <p:nvSpPr>
          <p:cNvPr id="3" name="Text Placeholder 2"/>
          <p:cNvSpPr>
            <a:spLocks noGrp="1"/>
          </p:cNvSpPr>
          <p:nvPr>
            <p:ph type="body" sz="quarter" idx="13"/>
          </p:nvPr>
        </p:nvSpPr>
        <p:spPr>
          <a:xfrm>
            <a:off x="457202" y="1373052"/>
            <a:ext cx="8229598" cy="349068"/>
          </a:xfrm>
        </p:spPr>
        <p:txBody>
          <a:bodyPr/>
          <a:lstStyle/>
          <a:p>
            <a:r>
              <a:rPr lang="en-IN" sz="2400" dirty="0"/>
              <a:t>Sixth Edition, Global Edition</a:t>
            </a:r>
          </a:p>
        </p:txBody>
      </p:sp>
      <p:sp>
        <p:nvSpPr>
          <p:cNvPr id="4" name="Text Placeholder 3"/>
          <p:cNvSpPr>
            <a:spLocks noGrp="1"/>
          </p:cNvSpPr>
          <p:nvPr>
            <p:ph type="body" sz="quarter" idx="14"/>
          </p:nvPr>
        </p:nvSpPr>
        <p:spPr>
          <a:xfrm>
            <a:off x="4531808" y="1917421"/>
            <a:ext cx="3657600" cy="1282979"/>
          </a:xfrm>
        </p:spPr>
        <p:txBody>
          <a:bodyPr/>
          <a:lstStyle/>
          <a:p>
            <a:pPr algn="ctr"/>
            <a:r>
              <a:rPr lang="en-IN" sz="3600" b="1" dirty="0"/>
              <a:t>Chapter 10</a:t>
            </a:r>
            <a:endParaRPr lang="en-IN" sz="3600" dirty="0"/>
          </a:p>
        </p:txBody>
      </p:sp>
      <p:sp>
        <p:nvSpPr>
          <p:cNvPr id="5" name="Text Placeholder 4"/>
          <p:cNvSpPr>
            <a:spLocks noGrp="1"/>
          </p:cNvSpPr>
          <p:nvPr>
            <p:ph type="body" sz="quarter" idx="15"/>
          </p:nvPr>
        </p:nvSpPr>
        <p:spPr>
          <a:xfrm>
            <a:off x="4531808" y="3398837"/>
            <a:ext cx="3657600" cy="1552253"/>
          </a:xfrm>
        </p:spPr>
        <p:txBody>
          <a:bodyPr/>
          <a:lstStyle/>
          <a:p>
            <a:pPr algn="ctr">
              <a:spcBef>
                <a:spcPct val="50000"/>
              </a:spcBef>
            </a:pPr>
            <a:r>
              <a:rPr lang="en-US" sz="3600" dirty="0"/>
              <a:t>Getting </a:t>
            </a:r>
            <a:r>
              <a:rPr lang="en-US" sz="3600" i="1" dirty="0"/>
              <a:t>Financing </a:t>
            </a:r>
            <a:r>
              <a:rPr lang="en-US" sz="3600" dirty="0"/>
              <a:t>or Funding</a:t>
            </a:r>
          </a:p>
        </p:txBody>
      </p:sp>
      <p:pic>
        <p:nvPicPr>
          <p:cNvPr id="7" name="Picture 6" descr="Front Cover: Entrepreneurship: Successfully Launching New Ventures Sixth Edition by Barringer and Ireland."/>
          <p:cNvPicPr>
            <a:picLocks noChangeAspect="1"/>
          </p:cNvPicPr>
          <p:nvPr/>
        </p:nvPicPr>
        <p:blipFill>
          <a:blip r:embed="rId3" cstate="print"/>
          <a:stretch>
            <a:fillRect/>
          </a:stretch>
        </p:blipFill>
        <p:spPr>
          <a:xfrm>
            <a:off x="475736" y="1858419"/>
            <a:ext cx="3371657" cy="4367246"/>
          </a:xfrm>
          <a:prstGeom prst="rect">
            <a:avLst/>
          </a:prstGeom>
        </p:spPr>
      </p:pic>
    </p:spTree>
    <p:extLst>
      <p:ext uri="{BB962C8B-B14F-4D97-AF65-F5344CB8AC3E}">
        <p14:creationId xmlns:p14="http://schemas.microsoft.com/office/powerpoint/2010/main" val="2297107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Preparing to Raise Debt or Equity Financing </a:t>
            </a:r>
            <a:r>
              <a:rPr lang="en-US" sz="2000" b="0" dirty="0"/>
              <a:t>(1 of 3)</a:t>
            </a:r>
          </a:p>
        </p:txBody>
      </p:sp>
      <p:sp>
        <p:nvSpPr>
          <p:cNvPr id="2" name="Content Placeholder 1"/>
          <p:cNvSpPr>
            <a:spLocks noGrp="1"/>
          </p:cNvSpPr>
          <p:nvPr>
            <p:ph idx="1"/>
          </p:nvPr>
        </p:nvSpPr>
        <p:spPr>
          <a:xfrm>
            <a:off x="457200" y="1600201"/>
            <a:ext cx="8229600" cy="381000"/>
          </a:xfrm>
        </p:spPr>
        <p:txBody>
          <a:bodyPr/>
          <a:lstStyle/>
          <a:p>
            <a:pPr marL="0" indent="0">
              <a:buNone/>
            </a:pPr>
            <a:r>
              <a:rPr lang="en-IN" sz="2200" b="1" dirty="0"/>
              <a:t>Figure 10.3 </a:t>
            </a:r>
            <a:r>
              <a:rPr lang="en-IN" sz="2200" dirty="0"/>
              <a:t>Preparation for Debt or Equity Financing</a:t>
            </a:r>
          </a:p>
        </p:txBody>
      </p:sp>
      <p:pic>
        <p:nvPicPr>
          <p:cNvPr id="3" name="Picture 2" descr="Three steps for preparation for debt or equity financing are as follows. Step one, determine precisely how much money is needed. Step two, determine the most appropriate type of financing or funding. Step three, develop a strategy for engaging potential investors or banker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8080" y="2417247"/>
            <a:ext cx="7967840" cy="2002353"/>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II- Sources of Equity Funding</a:t>
            </a:r>
          </a:p>
        </p:txBody>
      </p:sp>
      <p:sp>
        <p:nvSpPr>
          <p:cNvPr id="7" name="Content Placeholder 6"/>
          <p:cNvSpPr>
            <a:spLocks noGrp="1"/>
          </p:cNvSpPr>
          <p:nvPr>
            <p:ph idx="1"/>
          </p:nvPr>
        </p:nvSpPr>
        <p:spPr/>
        <p:txBody>
          <a:bodyPr/>
          <a:lstStyle/>
          <a:p>
            <a:pPr marL="0" indent="0">
              <a:buSzPct val="100000"/>
              <a:buNone/>
            </a:pPr>
            <a:r>
              <a:rPr lang="en-US" sz="2400" dirty="0"/>
              <a:t>   A- Business Angels</a:t>
            </a:r>
          </a:p>
          <a:p>
            <a:pPr marL="0" indent="0">
              <a:buSzPct val="100000"/>
              <a:buNone/>
            </a:pPr>
            <a:r>
              <a:rPr lang="en-US" sz="2400" dirty="0"/>
              <a:t>   B- Venture Capital</a:t>
            </a:r>
          </a:p>
          <a:p>
            <a:pPr marL="0" indent="0">
              <a:buSzPct val="100000"/>
              <a:buNone/>
            </a:pPr>
            <a:r>
              <a:rPr lang="en-US" sz="2400" dirty="0"/>
              <a:t>   C- Initial Public Offerings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A- Business Angels </a:t>
            </a:r>
            <a:r>
              <a:rPr lang="en-US" sz="2000" b="0" dirty="0"/>
              <a:t>(1 of 4)</a:t>
            </a:r>
          </a:p>
        </p:txBody>
      </p:sp>
      <p:sp>
        <p:nvSpPr>
          <p:cNvPr id="3" name="Content Placeholder 2"/>
          <p:cNvSpPr>
            <a:spLocks noGrp="1"/>
          </p:cNvSpPr>
          <p:nvPr>
            <p:ph idx="1"/>
          </p:nvPr>
        </p:nvSpPr>
        <p:spPr>
          <a:xfrm>
            <a:off x="457200" y="1600200"/>
            <a:ext cx="8001000" cy="4525963"/>
          </a:xfrm>
        </p:spPr>
        <p:txBody>
          <a:bodyPr/>
          <a:lstStyle/>
          <a:p>
            <a:pPr marL="256032" indent="-256032">
              <a:buSzPct val="100000"/>
            </a:pPr>
            <a:r>
              <a:rPr lang="en-US" sz="2400" b="1" dirty="0"/>
              <a:t>Are individuals who invest their personal capital directly in start-ups.</a:t>
            </a:r>
          </a:p>
          <a:p>
            <a:pPr marL="256032" indent="-256032">
              <a:buSzPct val="100000"/>
            </a:pPr>
            <a:r>
              <a:rPr lang="en-US" sz="2400" dirty="0"/>
              <a:t>The prototypical business angel is about 50 years old, has high income and wealth, is well educated, has succeeded as an entrepreneur, and invests in companies that are in the region where he or she lives.</a:t>
            </a:r>
          </a:p>
          <a:p>
            <a:pPr marL="256032" indent="-256032">
              <a:buSzPct val="100000"/>
            </a:pPr>
            <a:r>
              <a:rPr lang="en-US" sz="2400" dirty="0"/>
              <a:t>Angel investors generally invest between $10,000 and $500,000 in a single company and are looking for companies that have the potential to grow 30 to 40 percent per year before they are acquired or go public.</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A- Business Angels </a:t>
            </a:r>
            <a:r>
              <a:rPr lang="en-US" sz="2000" b="0" dirty="0"/>
              <a:t>(2 of 4)</a:t>
            </a:r>
          </a:p>
        </p:txBody>
      </p:sp>
      <p:sp>
        <p:nvSpPr>
          <p:cNvPr id="3" name="Content Placeholder 2"/>
          <p:cNvSpPr>
            <a:spLocks noGrp="1"/>
          </p:cNvSpPr>
          <p:nvPr>
            <p:ph idx="1"/>
          </p:nvPr>
        </p:nvSpPr>
        <p:spPr>
          <a:xfrm>
            <a:off x="457200" y="1600200"/>
            <a:ext cx="8077200" cy="4525963"/>
          </a:xfrm>
        </p:spPr>
        <p:txBody>
          <a:bodyPr/>
          <a:lstStyle/>
          <a:p>
            <a:pPr marL="256032" indent="-256032">
              <a:buSzPct val="100000"/>
            </a:pPr>
            <a:r>
              <a:rPr lang="en-US" sz="2400" b="1" dirty="0"/>
              <a:t>Many well-known companies, including Apple and Google, received their initial investment from one or more angel investors.</a:t>
            </a:r>
          </a:p>
          <a:p>
            <a:pPr marL="256032" indent="-256032">
              <a:buSzPct val="100000"/>
            </a:pPr>
            <a:r>
              <a:rPr lang="en-US" sz="2400" dirty="0"/>
              <a:t>Many angels are motivated by more than financial returns: they enjoy the process of mentoring a new start-up.</a:t>
            </a:r>
          </a:p>
          <a:p>
            <a:r>
              <a:rPr lang="en-US" sz="2400" dirty="0"/>
              <a:t>Most angel investors remain fairly anonymous and are matched up with entrepreneurs via referrals.</a:t>
            </a:r>
          </a:p>
          <a:p>
            <a:pPr marL="256032" indent="-256032">
              <a:buSzPct val="100000"/>
            </a:pP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A- Business Angels </a:t>
            </a:r>
            <a:r>
              <a:rPr lang="en-US" sz="2000" b="0" dirty="0"/>
              <a:t>(3 of 4)</a:t>
            </a:r>
          </a:p>
        </p:txBody>
      </p:sp>
      <p:sp>
        <p:nvSpPr>
          <p:cNvPr id="3" name="Content Placeholder 2"/>
          <p:cNvSpPr>
            <a:spLocks noGrp="1"/>
          </p:cNvSpPr>
          <p:nvPr>
            <p:ph idx="1"/>
          </p:nvPr>
        </p:nvSpPr>
        <p:spPr>
          <a:xfrm>
            <a:off x="457200" y="1600200"/>
            <a:ext cx="8077200" cy="4525963"/>
          </a:xfrm>
        </p:spPr>
        <p:txBody>
          <a:bodyPr/>
          <a:lstStyle/>
          <a:p>
            <a:pPr lvl="1" indent="-256032">
              <a:buSzPct val="100000"/>
            </a:pPr>
            <a:r>
              <a:rPr lang="en-US" sz="2400" dirty="0"/>
              <a:t>To find a business angel, an entrepreneur should discreetly work his/her network of acquaintances to see if anyone can make an appropriate introduction.</a:t>
            </a:r>
          </a:p>
          <a:p>
            <a:pPr lvl="1" indent="-256032">
              <a:buSzPct val="100000"/>
            </a:pPr>
            <a:r>
              <a:rPr lang="en-US" sz="2400" dirty="0"/>
              <a:t>An advantage that college students have in regard to finding business angels is </a:t>
            </a:r>
            <a:r>
              <a:rPr lang="en-US" sz="2400" b="1" dirty="0"/>
              <a:t>that many judge college or university-sponsored business plan or business model competitions. </a:t>
            </a:r>
          </a:p>
          <a:p>
            <a:pPr lvl="1" indent="-256032">
              <a:buSzPct val="100000"/>
            </a:pPr>
            <a:r>
              <a:rPr lang="en-US" sz="2400" dirty="0"/>
              <a:t>An example of an angel group is the Central Texas Angel Network (CTAN) located in Austin, TX.</a:t>
            </a:r>
          </a:p>
          <a:p>
            <a:pPr marL="486918" lvl="1" indent="0">
              <a:buSzPct val="100000"/>
              <a:buNone/>
            </a:pPr>
            <a:r>
              <a:rPr lang="en-US" sz="2400" b="1" dirty="0"/>
              <a:t> </a:t>
            </a:r>
          </a:p>
          <a:p>
            <a:pPr marL="256032" indent="-256032">
              <a:buSzPct val="100000"/>
            </a:pPr>
            <a:endParaRPr lang="en-US" sz="2400" dirty="0"/>
          </a:p>
        </p:txBody>
      </p:sp>
    </p:spTree>
    <p:extLst>
      <p:ext uri="{BB962C8B-B14F-4D97-AF65-F5344CB8AC3E}">
        <p14:creationId xmlns:p14="http://schemas.microsoft.com/office/powerpoint/2010/main" val="32069969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B- Venture Capital </a:t>
            </a:r>
            <a:r>
              <a:rPr lang="en-US" sz="2000" b="0" dirty="0"/>
              <a:t>(1 of 6)</a:t>
            </a:r>
          </a:p>
        </p:txBody>
      </p:sp>
      <p:sp>
        <p:nvSpPr>
          <p:cNvPr id="3" name="Content Placeholder 2"/>
          <p:cNvSpPr>
            <a:spLocks noGrp="1"/>
          </p:cNvSpPr>
          <p:nvPr>
            <p:ph idx="1"/>
          </p:nvPr>
        </p:nvSpPr>
        <p:spPr>
          <a:xfrm>
            <a:off x="435015" y="1312652"/>
            <a:ext cx="8229600" cy="5088148"/>
          </a:xfrm>
        </p:spPr>
        <p:txBody>
          <a:bodyPr/>
          <a:lstStyle/>
          <a:p>
            <a:pPr marL="256032" indent="-256032">
              <a:buSzPct val="100000"/>
            </a:pPr>
            <a:r>
              <a:rPr lang="en-US" sz="2000" b="0" i="0" dirty="0">
                <a:solidFill>
                  <a:srgbClr val="202124"/>
                </a:solidFill>
                <a:effectLst/>
              </a:rPr>
              <a:t>Venture capital (VC) is </a:t>
            </a:r>
            <a:r>
              <a:rPr lang="en-US" sz="2000" b="1" i="0" dirty="0">
                <a:solidFill>
                  <a:srgbClr val="202124"/>
                </a:solidFill>
                <a:effectLst/>
              </a:rPr>
              <a:t>a form of investment for early-stage, innovative businesses with strong growth potential</a:t>
            </a:r>
            <a:r>
              <a:rPr lang="en-US" sz="2000" b="0" i="0" dirty="0">
                <a:solidFill>
                  <a:srgbClr val="202124"/>
                </a:solidFill>
                <a:effectLst/>
              </a:rPr>
              <a:t>. Venture capital provides finance and operational expertise for entrepreneurs and start-up companies, typically, although not exclusively, in technology-based sectors.</a:t>
            </a:r>
            <a:endParaRPr lang="en-US" sz="2000" dirty="0"/>
          </a:p>
          <a:p>
            <a:pPr marL="256032" indent="-256032">
              <a:buSzPct val="100000"/>
            </a:pPr>
            <a:r>
              <a:rPr lang="en-US" sz="2100" dirty="0"/>
              <a:t>Venture capital is money that is invested by venture capital firms in start-ups and small businesses with exceptional growth potential.</a:t>
            </a:r>
          </a:p>
          <a:p>
            <a:pPr marL="256032" indent="-256032">
              <a:buSzPct val="100000"/>
            </a:pPr>
            <a:r>
              <a:rPr lang="en-US" sz="2100" b="1" dirty="0"/>
              <a:t>A distinct difference between angel investors and venture capital firms is that angels tend to invest earlier in the life of a company, whereas venture capitalists come in later.</a:t>
            </a:r>
          </a:p>
          <a:p>
            <a:pPr marL="256032" indent="-256032">
              <a:buSzPct val="100000"/>
            </a:pPr>
            <a:r>
              <a:rPr lang="en-US" sz="2100" b="1" dirty="0"/>
              <a:t>The majority of venture capital money goes to follow-on funding for businesses that were originally funded by angel investors, government programs, or by some other means.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B- Venture Capital </a:t>
            </a:r>
            <a:r>
              <a:rPr lang="en-US" sz="2000" b="0" dirty="0"/>
              <a:t>(2 of 6)</a:t>
            </a:r>
          </a:p>
        </p:txBody>
      </p:sp>
      <p:sp>
        <p:nvSpPr>
          <p:cNvPr id="3" name="Content Placeholder 2"/>
          <p:cNvSpPr>
            <a:spLocks noGrp="1"/>
          </p:cNvSpPr>
          <p:nvPr>
            <p:ph idx="1"/>
          </p:nvPr>
        </p:nvSpPr>
        <p:spPr>
          <a:xfrm>
            <a:off x="304800" y="1524000"/>
            <a:ext cx="8534400" cy="4800600"/>
          </a:xfrm>
        </p:spPr>
        <p:txBody>
          <a:bodyPr/>
          <a:lstStyle/>
          <a:p>
            <a:pPr marL="256032" indent="-256032">
              <a:buSzPct val="100000"/>
            </a:pPr>
            <a:r>
              <a:rPr lang="en-US" sz="2000" dirty="0"/>
              <a:t>Venture capital firms are limited partnerships of investors money who raise money in </a:t>
            </a:r>
            <a:r>
              <a:rPr lang="en-US" altLang="en-US" sz="2000" dirty="0"/>
              <a:t>“</a:t>
            </a:r>
            <a:r>
              <a:rPr lang="en-US" sz="2000" dirty="0"/>
              <a:t>funds</a:t>
            </a:r>
            <a:r>
              <a:rPr lang="en-US" altLang="en-US" sz="2000" dirty="0"/>
              <a:t>”</a:t>
            </a:r>
            <a:r>
              <a:rPr lang="en-US" sz="2000" dirty="0"/>
              <a:t> to invest in start-ups and growing firms.</a:t>
            </a:r>
          </a:p>
          <a:p>
            <a:r>
              <a:rPr lang="en-US" sz="2000" dirty="0"/>
              <a:t>Because in the past venture capitalists have funded high-profile successes such as Google, Facebook, Snap, and Twitter, the industry receives a great deal of attention.</a:t>
            </a:r>
          </a:p>
          <a:p>
            <a:pPr marL="256032" indent="-256032">
              <a:buSzPct val="100000"/>
            </a:pPr>
            <a:r>
              <a:rPr lang="en-US" sz="2000" dirty="0"/>
              <a:t>The funds, or pools of money, are raised from high-net-worth individuals, </a:t>
            </a:r>
            <a:r>
              <a:rPr lang="en-US" sz="1800" dirty="0"/>
              <a:t>(</a:t>
            </a:r>
            <a:r>
              <a:rPr lang="en-US" sz="1800" i="0" dirty="0">
                <a:solidFill>
                  <a:srgbClr val="4D5156"/>
                </a:solidFill>
                <a:effectLst/>
              </a:rPr>
              <a:t>A high-net-worth individual (HNWI) is </a:t>
            </a:r>
            <a:r>
              <a:rPr lang="en-US" sz="1800" i="0" dirty="0">
                <a:solidFill>
                  <a:srgbClr val="5F6368"/>
                </a:solidFill>
                <a:effectLst/>
              </a:rPr>
              <a:t>someone with liquid assets of at least $1 million)</a:t>
            </a:r>
            <a:r>
              <a:rPr lang="en-US" sz="2400" b="0" i="0" dirty="0">
                <a:solidFill>
                  <a:srgbClr val="4D5156"/>
                </a:solidFill>
                <a:effectLst/>
                <a:latin typeface="arial" panose="020B0604020202020204" pitchFamily="34" charset="0"/>
              </a:rPr>
              <a:t>, </a:t>
            </a:r>
            <a:r>
              <a:rPr lang="en-US" sz="2000" dirty="0"/>
              <a:t>university endowments, foreign investors, and similar sources.</a:t>
            </a:r>
          </a:p>
          <a:p>
            <a:pPr marL="256032" indent="-256032">
              <a:buSzPct val="100000"/>
            </a:pPr>
            <a:r>
              <a:rPr lang="en-US" sz="2000" dirty="0"/>
              <a:t>The venture capitalists are called general partners.</a:t>
            </a:r>
          </a:p>
          <a:p>
            <a:r>
              <a:rPr lang="en-US" sz="2000" dirty="0"/>
              <a:t>In fact, venture capitalists fund less than 1 percent of new firms, because they usually look for the “home run.” The result is that they do not fund the majority of the business plans they receive and review.</a:t>
            </a:r>
          </a:p>
          <a:p>
            <a:pPr marL="256032" indent="-256032">
              <a:buSzPct val="100000"/>
            </a:pPr>
            <a:endParaRPr lang="en-US" sz="2100" dirty="0"/>
          </a:p>
          <a:p>
            <a:pPr marL="256032" indent="-256032">
              <a:buSzPct val="100000"/>
            </a:pPr>
            <a:endParaRPr lang="en-US" sz="2200" dirty="0"/>
          </a:p>
        </p:txBody>
      </p:sp>
    </p:spTree>
    <p:extLst>
      <p:ext uri="{BB962C8B-B14F-4D97-AF65-F5344CB8AC3E}">
        <p14:creationId xmlns:p14="http://schemas.microsoft.com/office/powerpoint/2010/main" val="28745770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B- Venture Capital </a:t>
            </a:r>
            <a:r>
              <a:rPr lang="en-US" sz="2000" b="0" dirty="0"/>
              <a:t>(4 of 6)</a:t>
            </a:r>
          </a:p>
        </p:txBody>
      </p:sp>
      <p:sp>
        <p:nvSpPr>
          <p:cNvPr id="3" name="Content Placeholder 2"/>
          <p:cNvSpPr>
            <a:spLocks noGrp="1"/>
          </p:cNvSpPr>
          <p:nvPr>
            <p:ph idx="1"/>
          </p:nvPr>
        </p:nvSpPr>
        <p:spPr/>
        <p:txBody>
          <a:bodyPr/>
          <a:lstStyle/>
          <a:p>
            <a:pPr marL="256032" lvl="1" indent="-256032">
              <a:spcBef>
                <a:spcPts val="1500"/>
              </a:spcBef>
              <a:buSzPct val="100000"/>
              <a:buFont typeface="Arial" panose="020B0604020202020204" pitchFamily="34" charset="0"/>
              <a:buChar char="•"/>
            </a:pPr>
            <a:r>
              <a:rPr lang="en-US" sz="2200" dirty="0"/>
              <a:t>An advantage to obtaining this funding is that venture capitalists </a:t>
            </a:r>
            <a:r>
              <a:rPr lang="en-US" sz="2200" b="1" dirty="0"/>
              <a:t>are extremely well-connected </a:t>
            </a:r>
            <a:r>
              <a:rPr lang="en-US" sz="2200" dirty="0"/>
              <a:t>in the business world and can offer a firm considerable assistance beyond funding.</a:t>
            </a:r>
          </a:p>
          <a:p>
            <a:pPr marL="256032" lvl="1" indent="-256032">
              <a:spcBef>
                <a:spcPts val="1500"/>
              </a:spcBef>
              <a:buSzPct val="100000"/>
              <a:buFont typeface="Arial" panose="020B0604020202020204" pitchFamily="34" charset="0"/>
              <a:buChar char="•"/>
            </a:pPr>
            <a:r>
              <a:rPr lang="en-US" sz="2200" b="1" dirty="0"/>
              <a:t>An important part of obtaining venture capital funding is going through the due diligence process, which  </a:t>
            </a:r>
            <a:r>
              <a:rPr lang="en-US" sz="2200" b="1" i="0" dirty="0">
                <a:solidFill>
                  <a:srgbClr val="202124"/>
                </a:solidFill>
                <a:effectLst/>
              </a:rPr>
              <a:t>requires an examination of financial records before entering into a proposed transaction with another party. </a:t>
            </a:r>
            <a:r>
              <a:rPr lang="en-US" sz="2200" dirty="0"/>
              <a:t> It refers to the process of investigating the merits of a potential venture and verifying the key claims made in the business plan.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B- Venture Capital </a:t>
            </a:r>
            <a:r>
              <a:rPr lang="en-US" sz="2000" b="0" dirty="0"/>
              <a:t>(5 of 6)</a:t>
            </a:r>
          </a:p>
        </p:txBody>
      </p:sp>
      <p:sp>
        <p:nvSpPr>
          <p:cNvPr id="7" name="Content Placeholder 6"/>
          <p:cNvSpPr>
            <a:spLocks noGrp="1"/>
          </p:cNvSpPr>
          <p:nvPr>
            <p:ph idx="1"/>
          </p:nvPr>
        </p:nvSpPr>
        <p:spPr>
          <a:xfrm>
            <a:off x="457200" y="1600200"/>
            <a:ext cx="8229600" cy="4525963"/>
          </a:xfrm>
        </p:spPr>
        <p:txBody>
          <a:bodyPr/>
          <a:lstStyle/>
          <a:p>
            <a:pPr marL="256032" indent="-256032">
              <a:buSzPct val="100000"/>
            </a:pPr>
            <a:r>
              <a:rPr lang="en-US" sz="2400" dirty="0"/>
              <a:t>Firms that prove to be suitable for venture capital funding should conduct their own due diligence to make sure they end up with a venture capital firm that is a good fit.</a:t>
            </a:r>
          </a:p>
          <a:p>
            <a:pPr marL="256032" indent="-256032">
              <a:buSzPct val="100000"/>
            </a:pPr>
            <a:r>
              <a:rPr lang="en-US" sz="2400" dirty="0"/>
              <a:t>They should ask the following questions before accepting funds from a particular venture capital firm.</a:t>
            </a:r>
          </a:p>
          <a:p>
            <a:pPr marL="740664" lvl="1"/>
            <a:r>
              <a:rPr lang="en-US" sz="2000" dirty="0"/>
              <a:t>Do the venture capitalists have experience in our industry?</a:t>
            </a:r>
          </a:p>
          <a:p>
            <a:pPr marL="740664" lvl="1"/>
            <a:r>
              <a:rPr lang="en-US" sz="2000" dirty="0"/>
              <a:t>Do they take a highly active or passive management role?</a:t>
            </a:r>
          </a:p>
          <a:p>
            <a:pPr marL="740664" lvl="1"/>
            <a:r>
              <a:rPr lang="en-US" sz="2000" dirty="0"/>
              <a:t>Does the firm have deep enough pockets or sufficient contacts within the venture capital industry to provide follow-on rounds of financing?</a:t>
            </a:r>
          </a:p>
          <a:p>
            <a:pPr marL="740664" lvl="1"/>
            <a:r>
              <a:rPr lang="en-US" sz="2000" dirty="0"/>
              <a:t>Is the firm negotiating in good faith in regard to the percentage of our firm they want in exchange for their investment?</a:t>
            </a:r>
          </a:p>
          <a:p>
            <a:pPr marL="740664" lvl="1"/>
            <a:endParaRPr lang="en-US" sz="2400" dirty="0"/>
          </a:p>
        </p:txBody>
      </p:sp>
    </p:spTree>
    <p:extLst>
      <p:ext uri="{BB962C8B-B14F-4D97-AF65-F5344CB8AC3E}">
        <p14:creationId xmlns:p14="http://schemas.microsoft.com/office/powerpoint/2010/main" val="3115633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C- Initial Public Offering </a:t>
            </a:r>
            <a:r>
              <a:rPr lang="en-US" sz="2000" b="0" dirty="0"/>
              <a:t>(1 of 3)</a:t>
            </a:r>
          </a:p>
        </p:txBody>
      </p:sp>
      <p:sp>
        <p:nvSpPr>
          <p:cNvPr id="3" name="Content Placeholder 2"/>
          <p:cNvSpPr>
            <a:spLocks noGrp="1"/>
          </p:cNvSpPr>
          <p:nvPr>
            <p:ph idx="1"/>
          </p:nvPr>
        </p:nvSpPr>
        <p:spPr/>
        <p:txBody>
          <a:bodyPr/>
          <a:lstStyle/>
          <a:p>
            <a:pPr marL="256032" lvl="1" indent="-256032">
              <a:spcBef>
                <a:spcPts val="1500"/>
              </a:spcBef>
              <a:buSzPct val="100000"/>
              <a:buFont typeface="Arial" panose="020B0604020202020204" pitchFamily="34" charset="0"/>
              <a:buChar char="•"/>
            </a:pPr>
            <a:r>
              <a:rPr lang="en-US" sz="2200" dirty="0"/>
              <a:t>An initial public offering (IPO) is a company</a:t>
            </a:r>
            <a:r>
              <a:rPr lang="en-US" altLang="en-US" sz="2200" dirty="0"/>
              <a:t>’</a:t>
            </a:r>
            <a:r>
              <a:rPr lang="en-US" sz="2200" dirty="0"/>
              <a:t>s first sale of stock to the public. When a company goes public, its stock is traded on one of the major stock exchanges.</a:t>
            </a:r>
          </a:p>
          <a:p>
            <a:pPr marL="256032" lvl="1" indent="-256032">
              <a:spcBef>
                <a:spcPts val="1500"/>
              </a:spcBef>
              <a:buSzPct val="100000"/>
              <a:buFont typeface="Arial" panose="020B0604020202020204" pitchFamily="34" charset="0"/>
              <a:buChar char="•"/>
            </a:pPr>
            <a:r>
              <a:rPr lang="en-US" sz="2200" dirty="0"/>
              <a:t>Most entrepreneurial firms that go public trade on the NASDAQ, which is weighted heavily toward technology, biotech, and small-company stocks.  </a:t>
            </a:r>
          </a:p>
          <a:p>
            <a:pPr marL="256032" lvl="1" indent="-256032">
              <a:spcBef>
                <a:spcPts val="1500"/>
              </a:spcBef>
              <a:buSzPct val="100000"/>
              <a:buFont typeface="Arial" panose="020B0604020202020204" pitchFamily="34" charset="0"/>
              <a:buChar char="•"/>
            </a:pPr>
            <a:r>
              <a:rPr lang="en-US" sz="2200" dirty="0"/>
              <a:t>An IPO is an important milestone for a firm. Typically, a firm is not able to go public until it has demonstrated that it is viable and has a bright future.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Learning Objectives </a:t>
            </a:r>
            <a:r>
              <a:rPr lang="en-US" sz="2000" b="0" dirty="0"/>
              <a:t>(1 of 2)</a:t>
            </a:r>
          </a:p>
        </p:txBody>
      </p:sp>
      <p:sp>
        <p:nvSpPr>
          <p:cNvPr id="7" name="Content Placeholder 6"/>
          <p:cNvSpPr>
            <a:spLocks noGrp="1"/>
          </p:cNvSpPr>
          <p:nvPr>
            <p:ph idx="1"/>
          </p:nvPr>
        </p:nvSpPr>
        <p:spPr/>
        <p:txBody>
          <a:bodyPr/>
          <a:lstStyle/>
          <a:p>
            <a:pPr marL="692150" indent="-692150">
              <a:buSzPct val="100000"/>
              <a:buNone/>
            </a:pPr>
            <a:r>
              <a:rPr lang="en-US" sz="2400" b="1" dirty="0">
                <a:solidFill>
                  <a:schemeClr val="bg2"/>
                </a:solidFill>
              </a:rPr>
              <a:t>10.1</a:t>
            </a:r>
            <a:r>
              <a:rPr lang="en-US" sz="2400" dirty="0"/>
              <a:t> Describe the importance of financing for entrepreneurial success.</a:t>
            </a:r>
          </a:p>
          <a:p>
            <a:pPr marL="692150" indent="-692150">
              <a:buSzPct val="100000"/>
              <a:buNone/>
            </a:pPr>
            <a:r>
              <a:rPr lang="en-US" sz="2400" b="1" dirty="0">
                <a:solidFill>
                  <a:schemeClr val="bg2"/>
                </a:solidFill>
              </a:rPr>
              <a:t>10.2</a:t>
            </a:r>
            <a:r>
              <a:rPr lang="en-US" sz="2400" dirty="0"/>
              <a:t> Explain why most entrepreneurial ventures need to raise money during their early life.</a:t>
            </a:r>
          </a:p>
          <a:p>
            <a:pPr marL="692150" indent="-692150">
              <a:buSzPct val="100000"/>
              <a:buNone/>
            </a:pPr>
            <a:r>
              <a:rPr lang="en-US" sz="2400" b="1" dirty="0">
                <a:solidFill>
                  <a:schemeClr val="bg2"/>
                </a:solidFill>
              </a:rPr>
              <a:t>10.3</a:t>
            </a:r>
            <a:r>
              <a:rPr lang="en-US" sz="2400" dirty="0"/>
              <a:t> Identify and describe the three sources of personal financing available to entrepreneurs.</a:t>
            </a:r>
          </a:p>
          <a:p>
            <a:pPr marL="692150" indent="-692150">
              <a:buSzPct val="100000"/>
              <a:buNone/>
            </a:pPr>
            <a:r>
              <a:rPr lang="en-US" sz="2400" b="1" dirty="0">
                <a:solidFill>
                  <a:schemeClr val="bg2"/>
                </a:solidFill>
              </a:rPr>
              <a:t>10.4</a:t>
            </a:r>
            <a:r>
              <a:rPr lang="en-US" sz="2400" dirty="0"/>
              <a:t> Identify and explain the three steps involved in properly preparing to raise debt or equity financing.</a:t>
            </a:r>
          </a:p>
          <a:p>
            <a:pPr marL="692150" indent="-692150">
              <a:buSzPct val="100000"/>
              <a:buNone/>
            </a:pPr>
            <a:r>
              <a:rPr lang="en-US" sz="2400" b="1" dirty="0">
                <a:solidFill>
                  <a:schemeClr val="bg2"/>
                </a:solidFill>
              </a:rPr>
              <a:t>10.5</a:t>
            </a:r>
            <a:r>
              <a:rPr lang="en-US" sz="2400" dirty="0"/>
              <a:t> Explain the three most important sources of equity funding that are available to the entrepreneurial firm.</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C- Initial Public Offering </a:t>
            </a:r>
            <a:r>
              <a:rPr lang="en-US" sz="2000" b="0" dirty="0"/>
              <a:t>(2 of 3)</a:t>
            </a:r>
          </a:p>
        </p:txBody>
      </p:sp>
      <p:sp>
        <p:nvSpPr>
          <p:cNvPr id="4" name="Content Placeholder 3"/>
          <p:cNvSpPr>
            <a:spLocks noGrp="1"/>
          </p:cNvSpPr>
          <p:nvPr>
            <p:ph idx="1"/>
          </p:nvPr>
        </p:nvSpPr>
        <p:spPr>
          <a:xfrm>
            <a:off x="457200" y="1600201"/>
            <a:ext cx="8229600" cy="457199"/>
          </a:xfrm>
        </p:spPr>
        <p:txBody>
          <a:bodyPr/>
          <a:lstStyle/>
          <a:p>
            <a:pPr marL="0" indent="0">
              <a:buNone/>
            </a:pPr>
            <a:r>
              <a:rPr lang="en-US" sz="2400" b="1" dirty="0"/>
              <a:t>Reasons that Motivate Firms to Go Public</a:t>
            </a:r>
          </a:p>
        </p:txBody>
      </p:sp>
      <p:sp>
        <p:nvSpPr>
          <p:cNvPr id="5" name="Content Placeholder 4"/>
          <p:cNvSpPr>
            <a:spLocks noGrp="1"/>
          </p:cNvSpPr>
          <p:nvPr>
            <p:ph idx="13"/>
          </p:nvPr>
        </p:nvSpPr>
        <p:spPr>
          <a:xfrm>
            <a:off x="76200" y="2057400"/>
            <a:ext cx="8915400" cy="4343400"/>
          </a:xfrm>
        </p:spPr>
        <p:txBody>
          <a:bodyPr/>
          <a:lstStyle/>
          <a:p>
            <a:r>
              <a:rPr lang="en-US" sz="2400" dirty="0"/>
              <a:t>Is a way to raise equity capital to fund current and future operations.</a:t>
            </a:r>
          </a:p>
          <a:p>
            <a:r>
              <a:rPr lang="en-US" sz="2400" dirty="0"/>
              <a:t>Raises a firm</a:t>
            </a:r>
            <a:r>
              <a:rPr lang="en-US" altLang="en-US" sz="2400" dirty="0"/>
              <a:t>’</a:t>
            </a:r>
            <a:r>
              <a:rPr lang="en-US" sz="2400" dirty="0"/>
              <a:t>s public profile, making it easier to attract high-quality customers and business partners.</a:t>
            </a:r>
          </a:p>
          <a:p>
            <a:r>
              <a:rPr lang="en-US" sz="2400" dirty="0"/>
              <a:t>Is a liquidity event that provides a means for a company</a:t>
            </a:r>
            <a:r>
              <a:rPr lang="en-US" altLang="en-US" sz="2400" dirty="0"/>
              <a:t>’</a:t>
            </a:r>
            <a:r>
              <a:rPr lang="en-US" sz="2400" dirty="0"/>
              <a:t>s investors to recoup their investments.</a:t>
            </a:r>
          </a:p>
          <a:p>
            <a:r>
              <a:rPr lang="en-US" sz="2200" dirty="0"/>
              <a:t>Creates a form of currency that can be used to grow the company via acquisitions.</a:t>
            </a:r>
          </a:p>
          <a:p>
            <a:pPr marL="486918" lvl="1" indent="0">
              <a:buNone/>
            </a:pPr>
            <a:r>
              <a:rPr lang="en-US" sz="2200" i="0" dirty="0">
                <a:solidFill>
                  <a:srgbClr val="202124"/>
                </a:solidFill>
                <a:effectLst/>
              </a:rPr>
              <a:t>(An acquisition is a business transaction that occurs when one.  company purchases and gains control over another company).</a:t>
            </a:r>
            <a:endParaRPr lang="en-US" sz="2200" dirty="0"/>
          </a:p>
          <a:p>
            <a:endParaRPr lang="en-US" sz="2400" dirty="0"/>
          </a:p>
          <a:p>
            <a:endParaRPr lang="en-US" sz="2400" dirty="0"/>
          </a:p>
          <a:p>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III- Sources of Debt Financing</a:t>
            </a:r>
          </a:p>
        </p:txBody>
      </p:sp>
      <p:sp>
        <p:nvSpPr>
          <p:cNvPr id="3" name="Content Placeholder 2"/>
          <p:cNvSpPr>
            <a:spLocks noGrp="1"/>
          </p:cNvSpPr>
          <p:nvPr>
            <p:ph idx="1"/>
          </p:nvPr>
        </p:nvSpPr>
        <p:spPr>
          <a:xfrm>
            <a:off x="152400" y="1447800"/>
            <a:ext cx="8229600" cy="4525963"/>
          </a:xfrm>
        </p:spPr>
        <p:txBody>
          <a:bodyPr/>
          <a:lstStyle/>
          <a:p>
            <a:pPr marL="256032" indent="-256032">
              <a:buSzPct val="100000"/>
            </a:pPr>
            <a:r>
              <a:rPr lang="en-US" sz="2400" b="1" dirty="0"/>
              <a:t>Commercial Banks</a:t>
            </a:r>
          </a:p>
          <a:p>
            <a:pPr marL="256032" indent="-256032">
              <a:buSzPct val="100000"/>
            </a:pPr>
            <a:r>
              <a:rPr lang="en-US" sz="2400" b="1" dirty="0"/>
              <a:t>SBA Guaranteed Loans (Small Business Administration)</a:t>
            </a:r>
          </a:p>
          <a:p>
            <a:pPr marL="486918" lvl="1" indent="0">
              <a:buSzPct val="100000"/>
              <a:buNone/>
            </a:pPr>
            <a:r>
              <a:rPr lang="en-US" sz="2000" b="0" i="0" dirty="0">
                <a:solidFill>
                  <a:srgbClr val="202124"/>
                </a:solidFill>
                <a:effectLst/>
                <a:latin typeface="arial" panose="020B0604020202020204" pitchFamily="34" charset="0"/>
              </a:rPr>
              <a:t>The SBA loan guarantee works as </a:t>
            </a:r>
            <a:r>
              <a:rPr lang="en-US" sz="2000" b="1" i="0" dirty="0">
                <a:solidFill>
                  <a:srgbClr val="202124"/>
                </a:solidFill>
                <a:effectLst/>
                <a:latin typeface="arial" panose="020B0604020202020204" pitchFamily="34" charset="0"/>
              </a:rPr>
              <a:t>a substitute for the needed collateral and provides the lender with satisfactory security to support the loan</a:t>
            </a:r>
            <a:r>
              <a:rPr lang="en-US" sz="2000" b="0" i="0" dirty="0">
                <a:solidFill>
                  <a:srgbClr val="202124"/>
                </a:solidFill>
                <a:effectLst/>
                <a:latin typeface="arial" panose="020B0604020202020204" pitchFamily="34" charset="0"/>
              </a:rPr>
              <a:t>. If the borrower fails to repay the loan, the lender can recover the guaranteed portion of the loan from the SBA.</a:t>
            </a:r>
          </a:p>
          <a:p>
            <a:pPr marL="486918" lvl="1" indent="0">
              <a:buSzPct val="100000"/>
              <a:buNone/>
            </a:pPr>
            <a:r>
              <a:rPr lang="en-US" sz="1800" b="1" i="0" dirty="0">
                <a:solidFill>
                  <a:srgbClr val="202124"/>
                </a:solidFill>
                <a:effectLst/>
                <a:latin typeface="arial" panose="020B0604020202020204" pitchFamily="34" charset="0"/>
              </a:rPr>
              <a:t>U.S. Small Business Administration</a:t>
            </a:r>
            <a:r>
              <a:rPr lang="en-US" sz="1800" b="0" i="0" dirty="0">
                <a:solidFill>
                  <a:srgbClr val="202124"/>
                </a:solidFill>
                <a:effectLst/>
                <a:latin typeface="arial" panose="020B0604020202020204" pitchFamily="34" charset="0"/>
              </a:rPr>
              <a:t> (SBA): An independent agency of the federal government created in 1953 to help Americans start, build, and grow businesses by delivering lenders loan guarantees and by offering borrowers counseling sessions and other forms of assistance for their small businesses.</a:t>
            </a:r>
          </a:p>
          <a:p>
            <a:pPr marL="486918" lvl="1" indent="0">
              <a:buSzPct val="100000"/>
              <a:buNone/>
            </a:pPr>
            <a:endParaRPr lang="en-US"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A- Commercial Banks </a:t>
            </a:r>
            <a:r>
              <a:rPr lang="en-US" sz="2000" b="0" dirty="0"/>
              <a:t>(1 of 2)</a:t>
            </a:r>
            <a:endParaRPr lang="en-US" sz="2000" dirty="0"/>
          </a:p>
        </p:txBody>
      </p:sp>
      <p:sp>
        <p:nvSpPr>
          <p:cNvPr id="3" name="Content Placeholder 2"/>
          <p:cNvSpPr>
            <a:spLocks noGrp="1"/>
          </p:cNvSpPr>
          <p:nvPr>
            <p:ph idx="1"/>
          </p:nvPr>
        </p:nvSpPr>
        <p:spPr>
          <a:xfrm>
            <a:off x="457200" y="1524000"/>
            <a:ext cx="8229600" cy="4525963"/>
          </a:xfrm>
        </p:spPr>
        <p:txBody>
          <a:bodyPr/>
          <a:lstStyle/>
          <a:p>
            <a:r>
              <a:rPr lang="en-US" sz="2200" dirty="0"/>
              <a:t>Historically, commercial banks have not been viewed as a practical source of financing for start-up firms.</a:t>
            </a:r>
          </a:p>
          <a:p>
            <a:pPr marL="740664" lvl="1"/>
            <a:r>
              <a:rPr lang="en-US" sz="2200" dirty="0"/>
              <a:t>This sentiment is not a knock against banks; it is just that banks are risk averse, and financing start-ups is a risky business.</a:t>
            </a:r>
          </a:p>
          <a:p>
            <a:pPr lvl="1"/>
            <a:r>
              <a:rPr lang="en-US" sz="2200" dirty="0"/>
              <a:t>Banks are interested in firms that have a strong cash flow, low leverage, audited financials, good management, and a healthy balance sheet.</a:t>
            </a:r>
          </a:p>
          <a:p>
            <a:pPr lvl="1"/>
            <a:r>
              <a:rPr lang="en-US" sz="2200" dirty="0"/>
              <a:t>Although many new ventures have good management, few have the other characteristics, at least initially.</a:t>
            </a:r>
          </a:p>
          <a:p>
            <a:pPr lvl="1"/>
            <a:r>
              <a:rPr lang="en-US" sz="2200" dirty="0"/>
              <a:t>The good news is that despite these historical precedents, some banks are starting to engage start-up entrepreneurs.</a:t>
            </a:r>
          </a:p>
          <a:p>
            <a:pPr lvl="1"/>
            <a:endParaRPr lang="en-US"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B- SBA Guaranteed Loans </a:t>
            </a:r>
            <a:r>
              <a:rPr lang="en-US" sz="2000" b="0" dirty="0"/>
              <a:t>(1 of 2)</a:t>
            </a:r>
          </a:p>
        </p:txBody>
      </p:sp>
      <p:sp>
        <p:nvSpPr>
          <p:cNvPr id="3" name="Content Placeholder 2"/>
          <p:cNvSpPr>
            <a:spLocks noGrp="1"/>
          </p:cNvSpPr>
          <p:nvPr>
            <p:ph idx="1"/>
          </p:nvPr>
        </p:nvSpPr>
        <p:spPr>
          <a:xfrm>
            <a:off x="457200" y="1600200"/>
            <a:ext cx="8077200" cy="4525963"/>
          </a:xfrm>
        </p:spPr>
        <p:txBody>
          <a:bodyPr/>
          <a:lstStyle/>
          <a:p>
            <a:pPr marL="256032" indent="-256032">
              <a:buSzPct val="100000"/>
            </a:pPr>
            <a:r>
              <a:rPr lang="en-US" sz="2400" dirty="0"/>
              <a:t>The SBA Guaranteed Loan Program</a:t>
            </a:r>
          </a:p>
          <a:p>
            <a:pPr marL="740664" lvl="1"/>
            <a:r>
              <a:rPr lang="en-US" sz="2400" dirty="0"/>
              <a:t>The most notable SBA program available to small businesses is the 7(A) Guaranty Program.</a:t>
            </a:r>
          </a:p>
          <a:p>
            <a:pPr marL="740664" lvl="1"/>
            <a:r>
              <a:rPr lang="en-US" sz="2400" dirty="0"/>
              <a:t>The program operates through private-sector lenders who provide loans that are guaranteed by the SBA.</a:t>
            </a:r>
          </a:p>
          <a:p>
            <a:pPr marL="740664" lvl="1"/>
            <a:r>
              <a:rPr lang="en-US" sz="2400" dirty="0"/>
              <a:t>The loans are for small businesses that are unable to secure financing on reasonable terms through normal lending channels.</a:t>
            </a:r>
          </a:p>
          <a:p>
            <a:pPr marL="740664" lvl="1"/>
            <a:r>
              <a:rPr lang="en-US" sz="2400" dirty="0"/>
              <a:t>Almost all businesses are eligible to apply for and SBA loan.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B- SBA Guaranteed Loans </a:t>
            </a:r>
            <a:r>
              <a:rPr lang="en-US" sz="2000" b="0" dirty="0"/>
              <a:t>(2 of 2)</a:t>
            </a:r>
          </a:p>
        </p:txBody>
      </p:sp>
      <p:sp>
        <p:nvSpPr>
          <p:cNvPr id="3" name="Content Placeholder 2"/>
          <p:cNvSpPr>
            <a:spLocks noGrp="1"/>
          </p:cNvSpPr>
          <p:nvPr>
            <p:ph idx="1"/>
          </p:nvPr>
        </p:nvSpPr>
        <p:spPr/>
        <p:txBody>
          <a:bodyPr/>
          <a:lstStyle/>
          <a:p>
            <a:pPr marL="256032" indent="-256032">
              <a:buSzPct val="100000"/>
            </a:pPr>
            <a:r>
              <a:rPr lang="en-US" sz="2400" dirty="0"/>
              <a:t>Size and Types of Loans</a:t>
            </a:r>
          </a:p>
          <a:p>
            <a:pPr marL="740664" lvl="1"/>
            <a:r>
              <a:rPr lang="en-US" sz="2400" dirty="0"/>
              <a:t>The SBA can guarantee as much as 85% on loans up to $150,000 and 75% on loans for more than $150,000.</a:t>
            </a:r>
          </a:p>
          <a:p>
            <a:pPr marL="740664" lvl="1"/>
            <a:r>
              <a:rPr lang="en-US" sz="2400" dirty="0"/>
              <a:t>An SBA guaranteed loan can be used for almost any legitimate business purpose.</a:t>
            </a:r>
          </a:p>
          <a:p>
            <a:pPr marL="740664" lvl="1"/>
            <a:r>
              <a:rPr lang="en-US" sz="2400" dirty="0"/>
              <a:t>Although SBA guaranteed loans are utilized more heavily by existing small businesses than start-ups, they should not be dismissed as a possible source of financing.</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IV- Other Sources of Debt Financing </a:t>
            </a:r>
            <a:r>
              <a:rPr lang="en-US" sz="2000" b="0" dirty="0"/>
              <a:t>(1 of 3)</a:t>
            </a:r>
          </a:p>
        </p:txBody>
      </p:sp>
      <p:sp>
        <p:nvSpPr>
          <p:cNvPr id="3" name="Content Placeholder 2"/>
          <p:cNvSpPr>
            <a:spLocks noGrp="1"/>
          </p:cNvSpPr>
          <p:nvPr>
            <p:ph idx="1"/>
          </p:nvPr>
        </p:nvSpPr>
        <p:spPr>
          <a:xfrm>
            <a:off x="457200" y="1600200"/>
            <a:ext cx="8077200" cy="4525963"/>
          </a:xfrm>
        </p:spPr>
        <p:txBody>
          <a:bodyPr/>
          <a:lstStyle/>
          <a:p>
            <a:pPr marL="256032" indent="-256032">
              <a:buSzPct val="100000"/>
            </a:pPr>
            <a:r>
              <a:rPr lang="en-US" sz="2400" b="1" dirty="0"/>
              <a:t>Online Lenders </a:t>
            </a:r>
            <a:r>
              <a:rPr lang="en-US" sz="2000" b="1" dirty="0"/>
              <a:t>(</a:t>
            </a:r>
            <a:r>
              <a:rPr lang="en-US" sz="2000" b="0" i="0" dirty="0">
                <a:solidFill>
                  <a:srgbClr val="202124"/>
                </a:solidFill>
                <a:effectLst/>
              </a:rPr>
              <a:t>an alternative to a traditional banks)</a:t>
            </a:r>
            <a:endParaRPr lang="en-US" sz="2000" b="1" dirty="0"/>
          </a:p>
          <a:p>
            <a:pPr lvl="1" indent="-256032">
              <a:buSzPct val="100000"/>
            </a:pPr>
            <a:r>
              <a:rPr lang="en-US" sz="2400" dirty="0"/>
              <a:t>There is a group of online lenders, including OnDeck, Kabbage, and BlueVine that provide loans to businesses.</a:t>
            </a:r>
          </a:p>
          <a:p>
            <a:pPr lvl="1" indent="-256032">
              <a:buSzPct val="100000"/>
            </a:pPr>
            <a:r>
              <a:rPr lang="en-US" sz="2400" dirty="0"/>
              <a:t>Depending on the company, loans are available from $2,000 to $2 million.  </a:t>
            </a:r>
          </a:p>
          <a:p>
            <a:pPr lvl="1" indent="-256032">
              <a:buSzPct val="100000"/>
            </a:pPr>
            <a:r>
              <a:rPr lang="en-US" sz="2400" dirty="0"/>
              <a:t>Interest rates are normally higher than charged by a commercial bank, so it is advisable to check the terms carefully.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Other Sources of Debt Financing </a:t>
            </a:r>
            <a:r>
              <a:rPr lang="en-US" sz="2000" b="0" dirty="0"/>
              <a:t>(2 of 3)</a:t>
            </a:r>
          </a:p>
        </p:txBody>
      </p:sp>
      <p:sp>
        <p:nvSpPr>
          <p:cNvPr id="3" name="Content Placeholder 2"/>
          <p:cNvSpPr>
            <a:spLocks noGrp="1"/>
          </p:cNvSpPr>
          <p:nvPr>
            <p:ph idx="1"/>
          </p:nvPr>
        </p:nvSpPr>
        <p:spPr>
          <a:xfrm>
            <a:off x="457200" y="1600200"/>
            <a:ext cx="8077200" cy="4525963"/>
          </a:xfrm>
        </p:spPr>
        <p:txBody>
          <a:bodyPr/>
          <a:lstStyle/>
          <a:p>
            <a:pPr marL="256032" indent="-256032">
              <a:buSzPct val="100000"/>
            </a:pPr>
            <a:r>
              <a:rPr lang="en-US" sz="2400" b="1" dirty="0"/>
              <a:t>Peer-to-Peer Lenders</a:t>
            </a:r>
          </a:p>
          <a:p>
            <a:pPr lvl="1" indent="-256032">
              <a:buSzPct val="100000"/>
            </a:pPr>
            <a:r>
              <a:rPr lang="en-US" sz="2400" dirty="0"/>
              <a:t>Peer-to-peer lenders underwrite borrowers but don’t fund the loans directly. </a:t>
            </a:r>
            <a:r>
              <a:rPr lang="en-US" sz="2000" dirty="0"/>
              <a:t>(</a:t>
            </a:r>
            <a:r>
              <a:rPr lang="en-US" sz="2000" b="0" i="0" dirty="0">
                <a:solidFill>
                  <a:srgbClr val="4D5156"/>
                </a:solidFill>
                <a:effectLst/>
              </a:rPr>
              <a:t>Underwriting is </a:t>
            </a:r>
            <a:r>
              <a:rPr lang="en-US" sz="2000" b="1" i="0" dirty="0">
                <a:solidFill>
                  <a:srgbClr val="5F6368"/>
                </a:solidFill>
                <a:effectLst/>
              </a:rPr>
              <a:t>the process of examining the financials of a loan or insurance application to determine how much risk they pose to a lender or insurer)</a:t>
            </a:r>
            <a:endParaRPr lang="en-US" sz="2000" dirty="0"/>
          </a:p>
          <a:p>
            <a:pPr lvl="1" indent="-256032">
              <a:buSzPct val="100000"/>
            </a:pPr>
            <a:r>
              <a:rPr lang="en-US" sz="2400" dirty="0"/>
              <a:t>Instead, they act as intermediaries between borrowers and individuals or borrowers and institutional investors.</a:t>
            </a:r>
          </a:p>
          <a:p>
            <a:pPr lvl="1" indent="-256032">
              <a:buSzPct val="100000"/>
            </a:pPr>
            <a:r>
              <a:rPr lang="en-US" sz="2400" dirty="0"/>
              <a:t>The annual percentage rate, which in many cases is high.  </a:t>
            </a:r>
          </a:p>
        </p:txBody>
      </p:sp>
    </p:spTree>
    <p:extLst>
      <p:ext uri="{BB962C8B-B14F-4D97-AF65-F5344CB8AC3E}">
        <p14:creationId xmlns:p14="http://schemas.microsoft.com/office/powerpoint/2010/main" val="35888025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Other Sources of Debt Financing </a:t>
            </a:r>
            <a:r>
              <a:rPr lang="en-US" sz="2000" b="0" dirty="0"/>
              <a:t>(3 of 3)</a:t>
            </a:r>
          </a:p>
        </p:txBody>
      </p:sp>
      <p:sp>
        <p:nvSpPr>
          <p:cNvPr id="3" name="Content Placeholder 2"/>
          <p:cNvSpPr>
            <a:spLocks noGrp="1"/>
          </p:cNvSpPr>
          <p:nvPr>
            <p:ph idx="1"/>
          </p:nvPr>
        </p:nvSpPr>
        <p:spPr>
          <a:xfrm>
            <a:off x="304800" y="1600200"/>
            <a:ext cx="8610600" cy="4525963"/>
          </a:xfrm>
        </p:spPr>
        <p:txBody>
          <a:bodyPr/>
          <a:lstStyle/>
          <a:p>
            <a:pPr marL="256032" indent="-256032">
              <a:buSzPct val="100000"/>
            </a:pPr>
            <a:r>
              <a:rPr lang="en-US" sz="2200" b="1" dirty="0"/>
              <a:t>Vendor Credit</a:t>
            </a:r>
          </a:p>
          <a:p>
            <a:pPr marL="740664" lvl="1"/>
            <a:r>
              <a:rPr lang="en-US" sz="2200" dirty="0"/>
              <a:t>Also known as trade credit, is when a vendor extends credit to a business in order to allow the business to buy its products and/or services up front but defer payment until later.</a:t>
            </a:r>
          </a:p>
          <a:p>
            <a:pPr marL="256032" indent="-256032">
              <a:buSzPct val="100000"/>
            </a:pPr>
            <a:r>
              <a:rPr lang="en-US" sz="2200" b="1" dirty="0"/>
              <a:t>Factoring</a:t>
            </a:r>
          </a:p>
          <a:p>
            <a:pPr marL="740664" lvl="1"/>
            <a:r>
              <a:rPr lang="en-US" sz="2200" dirty="0"/>
              <a:t>Is a financial transaction whereby a business sells its </a:t>
            </a:r>
            <a:r>
              <a:rPr lang="en-US" sz="2200" b="1" dirty="0"/>
              <a:t>accounts receivable </a:t>
            </a:r>
            <a:r>
              <a:rPr lang="en-US" sz="2200" dirty="0"/>
              <a:t>to a third party, called a factor, at a discount in exchange for cash.</a:t>
            </a:r>
          </a:p>
          <a:p>
            <a:pPr marL="486918" lvl="1" indent="-32004">
              <a:buNone/>
            </a:pPr>
            <a:r>
              <a:rPr lang="en-US" sz="1800" b="0" i="0" dirty="0">
                <a:solidFill>
                  <a:srgbClr val="202124"/>
                </a:solidFill>
                <a:effectLst/>
                <a:latin typeface="arial" panose="020B0604020202020204" pitchFamily="34" charset="0"/>
              </a:rPr>
              <a:t>Accounts receivable refer to </a:t>
            </a:r>
            <a:r>
              <a:rPr lang="en-US" sz="1800" b="1" i="0" dirty="0">
                <a:solidFill>
                  <a:srgbClr val="202124"/>
                </a:solidFill>
                <a:effectLst/>
                <a:latin typeface="arial" panose="020B0604020202020204" pitchFamily="34" charset="0"/>
              </a:rPr>
              <a:t>the money a company's customers owe for goods or services they have received but not yet paid for</a:t>
            </a:r>
            <a:r>
              <a:rPr lang="en-US" sz="1800" b="0" i="0" dirty="0">
                <a:solidFill>
                  <a:srgbClr val="202124"/>
                </a:solidFill>
                <a:effectLst/>
                <a:latin typeface="arial" panose="020B0604020202020204" pitchFamily="34" charset="0"/>
              </a:rPr>
              <a:t>. For example, when customers purchase products on credit, the amount owed gets added to the accounts receivable. It's an obligation created through a business transaction.</a:t>
            </a:r>
            <a:endParaRPr lang="en-US" sz="1800" dirty="0"/>
          </a:p>
        </p:txBody>
      </p:sp>
    </p:spTree>
    <p:extLst>
      <p:ext uri="{BB962C8B-B14F-4D97-AF65-F5344CB8AC3E}">
        <p14:creationId xmlns:p14="http://schemas.microsoft.com/office/powerpoint/2010/main" val="4779310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V- Creative Sources of Financing or Funding</a:t>
            </a:r>
          </a:p>
        </p:txBody>
      </p:sp>
      <p:sp>
        <p:nvSpPr>
          <p:cNvPr id="3" name="Content Placeholder 2"/>
          <p:cNvSpPr>
            <a:spLocks noGrp="1"/>
          </p:cNvSpPr>
          <p:nvPr>
            <p:ph idx="1"/>
          </p:nvPr>
        </p:nvSpPr>
        <p:spPr/>
        <p:txBody>
          <a:bodyPr/>
          <a:lstStyle/>
          <a:p>
            <a:pPr marL="256032" indent="-256032">
              <a:buSzPct val="100000"/>
            </a:pPr>
            <a:r>
              <a:rPr lang="en-US" sz="2400" b="1" dirty="0"/>
              <a:t>Crowdfunding</a:t>
            </a:r>
          </a:p>
          <a:p>
            <a:pPr marL="256032" indent="-256032">
              <a:buSzPct val="100000"/>
            </a:pPr>
            <a:r>
              <a:rPr lang="en-US" sz="2400" b="1" dirty="0"/>
              <a:t>Leasing</a:t>
            </a:r>
          </a:p>
          <a:p>
            <a:pPr marL="256032" indent="-256032">
              <a:buSzPct val="100000"/>
            </a:pPr>
            <a:r>
              <a:rPr lang="en-US" sz="2400" b="1" dirty="0"/>
              <a:t>SBIR and STTR Grant Programs</a:t>
            </a:r>
          </a:p>
          <a:p>
            <a:pPr marL="256032" indent="-256032">
              <a:buSzPct val="100000"/>
            </a:pPr>
            <a:r>
              <a:rPr lang="en-US" sz="2400" b="1" dirty="0"/>
              <a:t>Other Grant Programs</a:t>
            </a:r>
          </a:p>
          <a:p>
            <a:pPr marL="256032" indent="-256032">
              <a:buSzPct val="100000"/>
            </a:pPr>
            <a:r>
              <a:rPr lang="en-US" sz="2400" b="1" dirty="0"/>
              <a:t>Strategic Partners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Crowdfunding </a:t>
            </a:r>
            <a:r>
              <a:rPr lang="en-US" sz="2000" b="0" dirty="0"/>
              <a:t>(1 of 2)</a:t>
            </a:r>
          </a:p>
        </p:txBody>
      </p:sp>
      <p:sp>
        <p:nvSpPr>
          <p:cNvPr id="3" name="Content Placeholder 2"/>
          <p:cNvSpPr>
            <a:spLocks noGrp="1"/>
          </p:cNvSpPr>
          <p:nvPr>
            <p:ph idx="1"/>
          </p:nvPr>
        </p:nvSpPr>
        <p:spPr>
          <a:xfrm>
            <a:off x="457200" y="1312652"/>
            <a:ext cx="8229600" cy="4525963"/>
          </a:xfrm>
        </p:spPr>
        <p:txBody>
          <a:bodyPr/>
          <a:lstStyle/>
          <a:p>
            <a:pPr marL="256032" indent="-256032">
              <a:buSzPct val="100000"/>
            </a:pPr>
            <a:r>
              <a:rPr lang="en-US" sz="2200" dirty="0"/>
              <a:t>Crowdfunding is the practice of funding a project or new venture by raising monetary contributions from a large number of people (the </a:t>
            </a:r>
            <a:r>
              <a:rPr lang="en-US" altLang="en-US" sz="2200" dirty="0"/>
              <a:t>“</a:t>
            </a:r>
            <a:r>
              <a:rPr lang="en-US" sz="2200" dirty="0"/>
              <a:t>crowd</a:t>
            </a:r>
            <a:r>
              <a:rPr lang="en-US" altLang="en-US" sz="2200" dirty="0"/>
              <a:t>”</a:t>
            </a:r>
            <a:r>
              <a:rPr lang="en-US" sz="2200" dirty="0"/>
              <a:t>) typically via the Internet.</a:t>
            </a:r>
          </a:p>
          <a:p>
            <a:r>
              <a:rPr lang="en-US" sz="2200" b="1" dirty="0"/>
              <a:t>Equity-based crowdfunding</a:t>
            </a:r>
            <a:r>
              <a:rPr lang="en-US" sz="2200" dirty="0"/>
              <a:t> helps businesses raise money by tapping individuals and investors who provide funding in exchange for equity in the business.</a:t>
            </a:r>
          </a:p>
          <a:p>
            <a:r>
              <a:rPr lang="en-US" sz="2000" b="1" i="0" dirty="0">
                <a:solidFill>
                  <a:srgbClr val="202124"/>
                </a:solidFill>
                <a:effectLst/>
              </a:rPr>
              <a:t>Crowdfunding</a:t>
            </a:r>
            <a:r>
              <a:rPr lang="en-US" sz="2000" b="0" i="0" dirty="0">
                <a:solidFill>
                  <a:srgbClr val="202124"/>
                </a:solidFill>
                <a:effectLst/>
              </a:rPr>
              <a:t> refers to raising money from the public (i.e., the "crowd"), through online forums, social media, and crowdfunding websites. </a:t>
            </a:r>
            <a:r>
              <a:rPr lang="en-US" sz="2000" b="1" i="0" dirty="0">
                <a:solidFill>
                  <a:srgbClr val="202124"/>
                </a:solidFill>
                <a:effectLst/>
              </a:rPr>
              <a:t>Equity crowdfunding</a:t>
            </a:r>
            <a:r>
              <a:rPr lang="en-US" sz="2000" b="0" i="0" dirty="0">
                <a:solidFill>
                  <a:srgbClr val="202124"/>
                </a:solidFill>
                <a:effectLst/>
              </a:rPr>
              <a:t> involves exchanging relatively small amounts of cash allowing investors to own a proportionate slice of equity in the business.</a:t>
            </a:r>
            <a:endParaRPr lang="en-US" sz="2000" dirty="0"/>
          </a:p>
          <a:p>
            <a:endParaRPr lang="en-US" sz="1800" dirty="0"/>
          </a:p>
          <a:p>
            <a:pPr marL="256032" indent="-256032">
              <a:buSzPct val="100000"/>
            </a:pP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Learning Objectives </a:t>
            </a:r>
            <a:r>
              <a:rPr lang="en-US" sz="2000" b="0" dirty="0"/>
              <a:t>(2 of 2)</a:t>
            </a:r>
          </a:p>
        </p:txBody>
      </p:sp>
      <p:sp>
        <p:nvSpPr>
          <p:cNvPr id="7" name="Content Placeholder 6"/>
          <p:cNvSpPr>
            <a:spLocks noGrp="1"/>
          </p:cNvSpPr>
          <p:nvPr>
            <p:ph idx="1"/>
          </p:nvPr>
        </p:nvSpPr>
        <p:spPr/>
        <p:txBody>
          <a:bodyPr/>
          <a:lstStyle/>
          <a:p>
            <a:pPr marL="692150" indent="-692150">
              <a:buSzPct val="100000"/>
              <a:buNone/>
            </a:pPr>
            <a:r>
              <a:rPr lang="en-US" sz="2400" b="1" dirty="0">
                <a:solidFill>
                  <a:schemeClr val="bg2"/>
                </a:solidFill>
                <a:latin typeface="+mj-lt"/>
              </a:rPr>
              <a:t>10.6</a:t>
            </a:r>
            <a:r>
              <a:rPr lang="en-US" sz="2400" dirty="0">
                <a:latin typeface="+mj-lt"/>
              </a:rPr>
              <a:t> Describe common sources of debt financing entrepreneurial firms use.</a:t>
            </a:r>
          </a:p>
          <a:p>
            <a:pPr marL="692150" indent="-692150">
              <a:buSzPct val="100000"/>
              <a:buNone/>
            </a:pPr>
            <a:r>
              <a:rPr lang="en-US" sz="2400" b="1" dirty="0">
                <a:solidFill>
                  <a:schemeClr val="bg2"/>
                </a:solidFill>
                <a:latin typeface="+mj-lt"/>
              </a:rPr>
              <a:t>10.7</a:t>
            </a:r>
            <a:r>
              <a:rPr lang="en-US" sz="2400" dirty="0">
                <a:latin typeface="+mj-lt"/>
              </a:rPr>
              <a:t> Describe several creative sources of financing entrepreneurial firms may choose to use.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Leasing </a:t>
            </a:r>
            <a:r>
              <a:rPr lang="en-US" sz="2000" b="0" dirty="0"/>
              <a:t>(1 of 2)</a:t>
            </a:r>
          </a:p>
        </p:txBody>
      </p:sp>
      <p:sp>
        <p:nvSpPr>
          <p:cNvPr id="3" name="Content Placeholder 2"/>
          <p:cNvSpPr>
            <a:spLocks noGrp="1"/>
          </p:cNvSpPr>
          <p:nvPr>
            <p:ph idx="1"/>
          </p:nvPr>
        </p:nvSpPr>
        <p:spPr>
          <a:xfrm>
            <a:off x="456235" y="1315546"/>
            <a:ext cx="7924800" cy="4525963"/>
          </a:xfrm>
        </p:spPr>
        <p:txBody>
          <a:bodyPr/>
          <a:lstStyle/>
          <a:p>
            <a:pPr marL="256032" indent="-256032">
              <a:buSzPct val="100000"/>
            </a:pPr>
            <a:r>
              <a:rPr lang="en-US" sz="2200" dirty="0"/>
              <a:t>A lease is a written agreement in which the owner of a piece of property allows an individual or business to use the property for a specified period of time in exchange for payments.</a:t>
            </a:r>
          </a:p>
          <a:p>
            <a:r>
              <a:rPr lang="en-US" sz="2200" dirty="0"/>
              <a:t>The major advantage of leasing is that it enables a company to acquire the use of assets with very little or no down payment. </a:t>
            </a:r>
            <a:r>
              <a:rPr lang="en-US" sz="2000" dirty="0"/>
              <a:t>Leasing is almost always more expensive than paying cash for an item, so most entrepreneurs think of leasing as an alternative to equity or debt financing.</a:t>
            </a:r>
          </a:p>
          <a:p>
            <a:pPr marL="256032" indent="-256032">
              <a:buSzPct val="100000"/>
            </a:pPr>
            <a:r>
              <a:rPr lang="en-US" sz="2200" dirty="0"/>
              <a:t>Leases for facilities and leases for equipment are the two most common types of leases that entrepreneurial ventures undertake.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SBIR and STTR Grants </a:t>
            </a:r>
            <a:r>
              <a:rPr lang="en-US" sz="2000" b="0" dirty="0"/>
              <a:t>(1 of 5)</a:t>
            </a:r>
          </a:p>
        </p:txBody>
      </p:sp>
      <p:sp>
        <p:nvSpPr>
          <p:cNvPr id="3" name="Content Placeholder 2"/>
          <p:cNvSpPr>
            <a:spLocks noGrp="1"/>
          </p:cNvSpPr>
          <p:nvPr>
            <p:ph idx="1"/>
          </p:nvPr>
        </p:nvSpPr>
        <p:spPr/>
        <p:txBody>
          <a:bodyPr/>
          <a:lstStyle/>
          <a:p>
            <a:pPr marL="256032" indent="-256032">
              <a:buSzPct val="100000"/>
            </a:pPr>
            <a:r>
              <a:rPr lang="en-US" sz="2400" dirty="0"/>
              <a:t>SBIR and STTR Programs</a:t>
            </a:r>
          </a:p>
          <a:p>
            <a:pPr marL="740664" lvl="1"/>
            <a:r>
              <a:rPr lang="en-US" sz="2400" dirty="0"/>
              <a:t>The Small Business Innovation Research (SBIR) and the Small Business Technology Transfer (STTR) programs are two important sources of early-stage funding for technology firms.</a:t>
            </a:r>
          </a:p>
          <a:p>
            <a:pPr marL="740664" lvl="1"/>
            <a:r>
              <a:rPr lang="en-US" sz="2400" dirty="0"/>
              <a:t>These programs provide cash grants to entrepreneurs who are working on projects in specific areas.</a:t>
            </a:r>
          </a:p>
          <a:p>
            <a:pPr lvl="2"/>
            <a:r>
              <a:rPr lang="en-US" sz="2400" dirty="0"/>
              <a:t>The main difference between the SBIR and the STTR programs is that the STTR program requires the participation of researchers working at universities or other research institutions.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Other Grant Programs</a:t>
            </a:r>
          </a:p>
        </p:txBody>
      </p:sp>
      <p:sp>
        <p:nvSpPr>
          <p:cNvPr id="3" name="Content Placeholder 2"/>
          <p:cNvSpPr>
            <a:spLocks noGrp="1"/>
          </p:cNvSpPr>
          <p:nvPr>
            <p:ph idx="1"/>
          </p:nvPr>
        </p:nvSpPr>
        <p:spPr>
          <a:xfrm>
            <a:off x="457200" y="1600200"/>
            <a:ext cx="8077200" cy="4525963"/>
          </a:xfrm>
        </p:spPr>
        <p:txBody>
          <a:bodyPr/>
          <a:lstStyle/>
          <a:p>
            <a:pPr marL="256032" indent="-256032">
              <a:buSzPct val="100000"/>
            </a:pPr>
            <a:r>
              <a:rPr lang="en-US" sz="2200" b="1" dirty="0"/>
              <a:t>Private Grants</a:t>
            </a:r>
          </a:p>
          <a:p>
            <a:pPr marL="740664" lvl="1"/>
            <a:r>
              <a:rPr lang="en-US" sz="2200" dirty="0"/>
              <a:t>There are a limited number of grant programs available to entrepreneurs.</a:t>
            </a:r>
          </a:p>
          <a:p>
            <a:pPr marL="740664" lvl="1"/>
            <a:r>
              <a:rPr lang="en-US" sz="2200" dirty="0"/>
              <a:t>Getting grants takes a little detective work.</a:t>
            </a:r>
          </a:p>
          <a:p>
            <a:pPr marL="740664" lvl="1"/>
            <a:r>
              <a:rPr lang="en-US" sz="2200" dirty="0"/>
              <a:t>Granting agencies are low key (secretly), and must be sought out.</a:t>
            </a:r>
          </a:p>
          <a:p>
            <a:pPr marL="256032" indent="-256032">
              <a:buSzPct val="100000"/>
            </a:pPr>
            <a:r>
              <a:rPr lang="en-US" sz="2200" b="1" dirty="0"/>
              <a:t>Other Government Grants</a:t>
            </a:r>
          </a:p>
          <a:p>
            <a:pPr marL="740664" lvl="1"/>
            <a:r>
              <a:rPr lang="en-US" sz="2200" dirty="0"/>
              <a:t>The federal government has grant programs beyond the SBIR and STTR programs.</a:t>
            </a:r>
          </a:p>
          <a:p>
            <a:pPr marL="740664" lvl="1"/>
            <a:r>
              <a:rPr lang="en-US" sz="2200" dirty="0"/>
              <a:t>The full spectrum of grants available is listed at </a:t>
            </a:r>
            <a:r>
              <a:rPr lang="en-US" sz="2200" dirty="0">
                <a:solidFill>
                  <a:srgbClr val="0000FF"/>
                </a:solidFill>
                <a:hlinkClick r:id="rId2" tooltip="http://www.grants.gov/"/>
              </a:rPr>
              <a:t>www.grants.gov.</a:t>
            </a:r>
            <a:endParaRPr lang="en-US" sz="2200" dirty="0">
              <a:solidFill>
                <a:srgbClr val="0000FF"/>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Strategic Partners </a:t>
            </a:r>
            <a:endParaRPr lang="en-US" sz="2000" b="0" dirty="0"/>
          </a:p>
        </p:txBody>
      </p:sp>
      <p:sp>
        <p:nvSpPr>
          <p:cNvPr id="3" name="Content Placeholder 2"/>
          <p:cNvSpPr>
            <a:spLocks noGrp="1"/>
          </p:cNvSpPr>
          <p:nvPr>
            <p:ph idx="1"/>
          </p:nvPr>
        </p:nvSpPr>
        <p:spPr>
          <a:xfrm>
            <a:off x="152400" y="1338695"/>
            <a:ext cx="8839200" cy="4525963"/>
          </a:xfrm>
        </p:spPr>
        <p:txBody>
          <a:bodyPr/>
          <a:lstStyle/>
          <a:p>
            <a:pPr marL="256032" lvl="1" indent="-256032">
              <a:spcBef>
                <a:spcPts val="1500"/>
              </a:spcBef>
              <a:buSzPct val="100000"/>
              <a:buFont typeface="Arial" panose="020B0604020202020204" pitchFamily="34" charset="0"/>
              <a:buChar char="•"/>
            </a:pPr>
            <a:r>
              <a:rPr lang="en-US" sz="2400" dirty="0"/>
              <a:t>Strategic partners are another source of capital for new ventures. </a:t>
            </a:r>
          </a:p>
          <a:p>
            <a:pPr marL="256032" lvl="1" indent="-256032">
              <a:spcBef>
                <a:spcPts val="1500"/>
              </a:spcBef>
              <a:buSzPct val="100000"/>
              <a:buFont typeface="Arial" panose="020B0604020202020204" pitchFamily="34" charset="0"/>
              <a:buChar char="•"/>
            </a:pPr>
            <a:r>
              <a:rPr lang="en-US" sz="2200" b="0" i="0" dirty="0">
                <a:solidFill>
                  <a:srgbClr val="202124"/>
                </a:solidFill>
                <a:effectLst/>
              </a:rPr>
              <a:t>A strategic partnership is a business partnership that involves the sharing of resources between two or more individuals or companies to help all involved succeed. Strategic partners are </a:t>
            </a:r>
            <a:r>
              <a:rPr lang="en-US" sz="2200" b="1" i="0" dirty="0">
                <a:solidFill>
                  <a:srgbClr val="202124"/>
                </a:solidFill>
                <a:effectLst/>
              </a:rPr>
              <a:t>usually non-competing businesses and often share both the risks and rewards of the decisions of both companies</a:t>
            </a:r>
            <a:r>
              <a:rPr lang="en-US" sz="2200" b="0" i="0" dirty="0">
                <a:solidFill>
                  <a:srgbClr val="202124"/>
                </a:solidFill>
                <a:effectLst/>
              </a:rPr>
              <a:t>.</a:t>
            </a:r>
            <a:endParaRPr lang="en-US" sz="2200" dirty="0"/>
          </a:p>
          <a:p>
            <a:pPr marL="256032" lvl="1" indent="-256032">
              <a:spcBef>
                <a:spcPts val="1500"/>
              </a:spcBef>
              <a:buSzPct val="100000"/>
              <a:buFont typeface="Arial" panose="020B0604020202020204" pitchFamily="34" charset="0"/>
              <a:buChar char="•"/>
            </a:pPr>
            <a:r>
              <a:rPr lang="en-US" sz="2400" dirty="0"/>
              <a:t>Many partnerships are formed to share the costs of product or service development, to gain access to particular resources, or to facilitate speed to market.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Why Most New Ventures </a:t>
            </a:r>
            <a:r>
              <a:rPr lang="en-US" sz="3600"/>
              <a:t>Need Financing </a:t>
            </a:r>
            <a:r>
              <a:rPr lang="en-US" sz="3600" dirty="0"/>
              <a:t>or Funding</a:t>
            </a:r>
          </a:p>
        </p:txBody>
      </p:sp>
      <p:sp>
        <p:nvSpPr>
          <p:cNvPr id="2" name="Content Placeholder 1"/>
          <p:cNvSpPr>
            <a:spLocks noGrp="1"/>
          </p:cNvSpPr>
          <p:nvPr>
            <p:ph idx="1"/>
          </p:nvPr>
        </p:nvSpPr>
        <p:spPr>
          <a:xfrm>
            <a:off x="457200" y="1676400"/>
            <a:ext cx="8229600" cy="457200"/>
          </a:xfrm>
        </p:spPr>
        <p:txBody>
          <a:bodyPr/>
          <a:lstStyle/>
          <a:p>
            <a:pPr marL="0" indent="0">
              <a:buNone/>
            </a:pPr>
            <a:r>
              <a:rPr lang="en-IN" sz="2200" b="1" dirty="0"/>
              <a:t>Figure 10.1 </a:t>
            </a:r>
            <a:r>
              <a:rPr lang="en-IN" sz="2200" dirty="0"/>
              <a:t>Three Reasons Start-Ups Need Funding</a:t>
            </a:r>
          </a:p>
        </p:txBody>
      </p:sp>
      <p:pic>
        <p:nvPicPr>
          <p:cNvPr id="8" name="Picture 7" descr="Three reasons start ups need funding. Reason 1, cash flow challenges. Inventory must be purchased, employees must be trained and paid, and advertising must be paid for before cash is generated from sales. Reason 2, capital investments. The cost of buying real estate, building facilities, and purchasing equipment typically exceeds a firm’s ability to provide funds for these needs on its own. Reason 3, lengthy product development cycles. Some products are under development for years before they generate earnings. The up-front costs often exceed a firm’s ability to fund these activities on its own."/>
          <p:cNvPicPr>
            <a:picLocks noChangeAspect="1" noChangeArrowheads="1"/>
          </p:cNvPicPr>
          <p:nvPr/>
        </p:nvPicPr>
        <p:blipFill>
          <a:blip r:embed="rId2" cstate="print"/>
          <a:srcRect/>
          <a:stretch>
            <a:fillRect/>
          </a:stretch>
        </p:blipFill>
        <p:spPr bwMode="auto">
          <a:xfrm>
            <a:off x="457200" y="2362200"/>
            <a:ext cx="8070708" cy="3262886"/>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15372"/>
            <a:ext cx="7391400" cy="1097280"/>
          </a:xfrm>
        </p:spPr>
        <p:txBody>
          <a:bodyPr/>
          <a:lstStyle/>
          <a:p>
            <a:r>
              <a:rPr lang="en-US" sz="3600" dirty="0"/>
              <a:t>Alternatives for Raising Money for a New Venture</a:t>
            </a:r>
          </a:p>
        </p:txBody>
      </p:sp>
      <p:sp>
        <p:nvSpPr>
          <p:cNvPr id="7" name="Content Placeholder 6"/>
          <p:cNvSpPr>
            <a:spLocks noGrp="1"/>
          </p:cNvSpPr>
          <p:nvPr>
            <p:ph idx="1"/>
          </p:nvPr>
        </p:nvSpPr>
        <p:spPr/>
        <p:txBody>
          <a:bodyPr/>
          <a:lstStyle/>
          <a:p>
            <a:pPr marL="256032" indent="-256032">
              <a:buSzPct val="100000"/>
            </a:pPr>
            <a:r>
              <a:rPr lang="en-US" sz="2400" b="1" dirty="0"/>
              <a:t>Personal Funds</a:t>
            </a:r>
          </a:p>
          <a:p>
            <a:pPr marL="256032" indent="-256032">
              <a:buSzPct val="100000"/>
            </a:pPr>
            <a:r>
              <a:rPr lang="en-US" sz="2400" b="1" dirty="0"/>
              <a:t>Family and Friends</a:t>
            </a:r>
          </a:p>
          <a:p>
            <a:pPr marL="256032" indent="-256032">
              <a:buSzPct val="100000"/>
            </a:pPr>
            <a:r>
              <a:rPr lang="en-US" sz="2400" b="1" dirty="0"/>
              <a:t>Debt Financing</a:t>
            </a:r>
          </a:p>
          <a:p>
            <a:pPr marL="256032" indent="-256032">
              <a:buSzPct val="100000"/>
            </a:pPr>
            <a:r>
              <a:rPr lang="en-US" sz="2400" b="1" dirty="0"/>
              <a:t>Equity Capital</a:t>
            </a:r>
          </a:p>
          <a:p>
            <a:pPr marL="256032" indent="-256032">
              <a:buSzPct val="100000"/>
            </a:pPr>
            <a:r>
              <a:rPr lang="en-US" sz="2400" b="1" dirty="0"/>
              <a:t>Creative Sources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I- Sources of Personal Financing </a:t>
            </a:r>
            <a:r>
              <a:rPr lang="en-US" sz="2000" b="0" dirty="0"/>
              <a:t>(1 of 2)</a:t>
            </a:r>
          </a:p>
        </p:txBody>
      </p:sp>
      <p:sp>
        <p:nvSpPr>
          <p:cNvPr id="7" name="Content Placeholder 6"/>
          <p:cNvSpPr>
            <a:spLocks noGrp="1"/>
          </p:cNvSpPr>
          <p:nvPr>
            <p:ph idx="1"/>
          </p:nvPr>
        </p:nvSpPr>
        <p:spPr>
          <a:xfrm>
            <a:off x="457200" y="1600200"/>
            <a:ext cx="7772400" cy="4525963"/>
          </a:xfrm>
        </p:spPr>
        <p:txBody>
          <a:bodyPr/>
          <a:lstStyle/>
          <a:p>
            <a:pPr marL="256032" indent="-256032">
              <a:buSzPct val="100000"/>
            </a:pPr>
            <a:r>
              <a:rPr lang="en-US" sz="2400" b="1" dirty="0"/>
              <a:t>I- Personal Funds</a:t>
            </a:r>
          </a:p>
          <a:p>
            <a:pPr marL="486918" lvl="1" indent="0">
              <a:buSzPct val="100000"/>
              <a:buNone/>
            </a:pPr>
            <a:r>
              <a:rPr lang="en-US" sz="2200" i="0" dirty="0">
                <a:solidFill>
                  <a:srgbClr val="202124"/>
                </a:solidFill>
                <a:effectLst/>
              </a:rPr>
              <a:t>“Personal funds” means an individual's money in a  checking account (current account), savings account, cash-on-hand, and any other monetary assets belonging to the individual. OR, an individual can approach his/her </a:t>
            </a:r>
            <a:r>
              <a:rPr lang="en-US" sz="2200" b="1" dirty="0"/>
              <a:t>Friends and Family,</a:t>
            </a:r>
            <a:r>
              <a:rPr lang="en-US" sz="2200" dirty="0"/>
              <a:t> who are </a:t>
            </a:r>
          </a:p>
          <a:p>
            <a:pPr marL="454914" lvl="1" indent="0">
              <a:buNone/>
            </a:pPr>
            <a:r>
              <a:rPr lang="en-US" sz="2200" dirty="0"/>
              <a:t>the second source of funds for many new ventures.</a:t>
            </a:r>
          </a:p>
          <a:p>
            <a:pPr marL="454914" lvl="1" indent="0">
              <a:buNone/>
            </a:pPr>
            <a:r>
              <a:rPr lang="en-US" sz="2200" dirty="0"/>
              <a:t>Also, an individual can go for “Bootstrapping” sources.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9C2A8-E03E-D46C-D9CC-0AD9F82BEAEE}"/>
              </a:ext>
            </a:extLst>
          </p:cNvPr>
          <p:cNvSpPr>
            <a:spLocks noGrp="1"/>
          </p:cNvSpPr>
          <p:nvPr>
            <p:ph type="title"/>
          </p:nvPr>
        </p:nvSpPr>
        <p:spPr/>
        <p:txBody>
          <a:bodyPr/>
          <a:lstStyle/>
          <a:p>
            <a:r>
              <a:rPr lang="en-US" sz="3200" dirty="0"/>
              <a:t>Sources of Personal Financing</a:t>
            </a:r>
            <a:endParaRPr lang="en-EG" dirty="0"/>
          </a:p>
        </p:txBody>
      </p:sp>
      <p:sp>
        <p:nvSpPr>
          <p:cNvPr id="3" name="Content Placeholder 2">
            <a:extLst>
              <a:ext uri="{FF2B5EF4-FFF2-40B4-BE49-F238E27FC236}">
                <a16:creationId xmlns:a16="http://schemas.microsoft.com/office/drawing/2014/main" id="{72389430-3EB8-5CF4-324E-637F15226F6A}"/>
              </a:ext>
            </a:extLst>
          </p:cNvPr>
          <p:cNvSpPr>
            <a:spLocks noGrp="1"/>
          </p:cNvSpPr>
          <p:nvPr>
            <p:ph idx="1"/>
          </p:nvPr>
        </p:nvSpPr>
        <p:spPr>
          <a:xfrm>
            <a:off x="228600" y="1524000"/>
            <a:ext cx="8610600" cy="4602163"/>
          </a:xfrm>
        </p:spPr>
        <p:txBody>
          <a:bodyPr/>
          <a:lstStyle/>
          <a:p>
            <a:pPr marL="256032" indent="-256032">
              <a:buSzPct val="100000"/>
            </a:pPr>
            <a:r>
              <a:rPr lang="en-US" sz="2400" b="1" dirty="0"/>
              <a:t>Bootstrapping</a:t>
            </a:r>
          </a:p>
          <a:p>
            <a:pPr marL="740664" lvl="1"/>
            <a:r>
              <a:rPr lang="en-US" sz="2200" dirty="0"/>
              <a:t>Bootstrapping is finding ways to avoid the need for external financing or funding through creativity, ingenuity, thriftiness, cost cutting, or any means necessary.</a:t>
            </a:r>
          </a:p>
          <a:p>
            <a:pPr marL="740664" lvl="1"/>
            <a:r>
              <a:rPr lang="en-US" sz="2200" dirty="0"/>
              <a:t>Many entrepreneurs bootstrap out of necessity.</a:t>
            </a:r>
          </a:p>
          <a:p>
            <a:pPr marL="0" indent="-32004">
              <a:buNone/>
            </a:pPr>
            <a:r>
              <a:rPr lang="en-US" sz="2400" dirty="0"/>
              <a:t>  </a:t>
            </a:r>
            <a:r>
              <a:rPr lang="en-US" sz="2000" b="1" dirty="0"/>
              <a:t>Examples of Bootstrapping:</a:t>
            </a:r>
          </a:p>
          <a:p>
            <a:pPr marL="256032" indent="-256032">
              <a:spcBef>
                <a:spcPts val="1200"/>
              </a:spcBef>
              <a:buSzPct val="100000"/>
            </a:pPr>
            <a:r>
              <a:rPr lang="en-US" sz="1800" dirty="0"/>
              <a:t>Buy used instead of new equipment.</a:t>
            </a:r>
          </a:p>
          <a:p>
            <a:pPr marL="256032" indent="-256032">
              <a:spcBef>
                <a:spcPts val="1200"/>
              </a:spcBef>
              <a:buSzPct val="100000"/>
            </a:pPr>
            <a:r>
              <a:rPr lang="en-US" sz="1800" dirty="0"/>
              <a:t>Coordinate purchases with other businesses.</a:t>
            </a:r>
          </a:p>
          <a:p>
            <a:pPr marL="256032" indent="-256032">
              <a:spcBef>
                <a:spcPts val="1200"/>
              </a:spcBef>
              <a:buSzPct val="100000"/>
            </a:pPr>
            <a:r>
              <a:rPr lang="en-US" sz="1800" dirty="0"/>
              <a:t>Lease equipment rather than buying.</a:t>
            </a:r>
          </a:p>
          <a:p>
            <a:pPr marL="256032" indent="-256032">
              <a:spcBef>
                <a:spcPts val="1200"/>
              </a:spcBef>
              <a:buSzPct val="100000"/>
            </a:pPr>
            <a:r>
              <a:rPr lang="en-US" sz="1800" dirty="0"/>
              <a:t>Obtain payments in advance from customers.</a:t>
            </a:r>
          </a:p>
          <a:p>
            <a:pPr marL="256032" indent="-256032">
              <a:spcBef>
                <a:spcPts val="1200"/>
              </a:spcBef>
              <a:buSzPct val="100000"/>
            </a:pPr>
            <a:r>
              <a:rPr lang="en-US" sz="1800" dirty="0"/>
              <a:t>Minimize personal expenses.</a:t>
            </a:r>
          </a:p>
          <a:p>
            <a:pPr marL="0" indent="-32004">
              <a:buNone/>
            </a:pPr>
            <a:endParaRPr lang="en-US" sz="1800" b="1" dirty="0"/>
          </a:p>
          <a:p>
            <a:endParaRPr lang="en-EG" dirty="0"/>
          </a:p>
        </p:txBody>
      </p:sp>
    </p:spTree>
    <p:extLst>
      <p:ext uri="{BB962C8B-B14F-4D97-AF65-F5344CB8AC3E}">
        <p14:creationId xmlns:p14="http://schemas.microsoft.com/office/powerpoint/2010/main" val="3025814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A87AD-C15A-4D29-3E2A-D74EB9C0B181}"/>
              </a:ext>
            </a:extLst>
          </p:cNvPr>
          <p:cNvSpPr>
            <a:spLocks noGrp="1"/>
          </p:cNvSpPr>
          <p:nvPr>
            <p:ph type="title"/>
          </p:nvPr>
        </p:nvSpPr>
        <p:spPr/>
        <p:txBody>
          <a:bodyPr/>
          <a:lstStyle/>
          <a:p>
            <a:r>
              <a:rPr lang="en-US" sz="3600" dirty="0"/>
              <a:t>Sources of Personal Financing</a:t>
            </a:r>
            <a:endParaRPr lang="en-EG" dirty="0"/>
          </a:p>
        </p:txBody>
      </p:sp>
      <p:sp>
        <p:nvSpPr>
          <p:cNvPr id="3" name="Content Placeholder 2">
            <a:extLst>
              <a:ext uri="{FF2B5EF4-FFF2-40B4-BE49-F238E27FC236}">
                <a16:creationId xmlns:a16="http://schemas.microsoft.com/office/drawing/2014/main" id="{C43C17EC-5D4C-96BD-B31D-40AB2FF4A1A3}"/>
              </a:ext>
            </a:extLst>
          </p:cNvPr>
          <p:cNvSpPr>
            <a:spLocks noGrp="1"/>
          </p:cNvSpPr>
          <p:nvPr>
            <p:ph idx="1"/>
          </p:nvPr>
        </p:nvSpPr>
        <p:spPr/>
        <p:txBody>
          <a:bodyPr/>
          <a:lstStyle/>
          <a:p>
            <a:pPr marL="0" indent="0">
              <a:buNone/>
            </a:pPr>
            <a:r>
              <a:rPr lang="en-US" sz="1800" b="1" dirty="0"/>
              <a:t>   Examples of Bootstrapping (cont.):</a:t>
            </a:r>
          </a:p>
          <a:p>
            <a:r>
              <a:rPr lang="en-US" sz="1800" dirty="0"/>
              <a:t>Avoid unnecessary expenses, such as lavish office space or furniture.</a:t>
            </a:r>
          </a:p>
          <a:p>
            <a:pPr marL="256032" indent="-256032">
              <a:spcBef>
                <a:spcPts val="1200"/>
              </a:spcBef>
              <a:buSzPct val="100000"/>
            </a:pPr>
            <a:r>
              <a:rPr lang="en-US" sz="1800" dirty="0"/>
              <a:t>Buy items cheaply, but prudently, through discount outlets or online auctions such as eBay, rather than at full-price stores.</a:t>
            </a:r>
          </a:p>
          <a:p>
            <a:pPr marL="256032" indent="-256032">
              <a:spcBef>
                <a:spcPts val="1200"/>
              </a:spcBef>
              <a:buSzPct val="100000"/>
            </a:pPr>
            <a:r>
              <a:rPr lang="en-US" sz="1800" dirty="0"/>
              <a:t>Share office space or employees with other businesses.</a:t>
            </a:r>
          </a:p>
          <a:p>
            <a:pPr marL="256032" indent="-256032">
              <a:spcBef>
                <a:spcPts val="1200"/>
              </a:spcBef>
              <a:buSzPct val="100000"/>
            </a:pPr>
            <a:r>
              <a:rPr lang="en-US" sz="1800" dirty="0"/>
              <a:t>Hire interns.</a:t>
            </a:r>
          </a:p>
          <a:p>
            <a:endParaRPr lang="en-US" sz="1800" dirty="0"/>
          </a:p>
          <a:p>
            <a:endParaRPr lang="en-EG" dirty="0"/>
          </a:p>
        </p:txBody>
      </p:sp>
    </p:spTree>
    <p:extLst>
      <p:ext uri="{BB962C8B-B14F-4D97-AF65-F5344CB8AC3E}">
        <p14:creationId xmlns:p14="http://schemas.microsoft.com/office/powerpoint/2010/main" val="1891385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DD68C-918A-3F54-3183-8AB76DAA2A96}"/>
              </a:ext>
            </a:extLst>
          </p:cNvPr>
          <p:cNvSpPr>
            <a:spLocks noGrp="1"/>
          </p:cNvSpPr>
          <p:nvPr>
            <p:ph type="title"/>
          </p:nvPr>
        </p:nvSpPr>
        <p:spPr/>
        <p:txBody>
          <a:bodyPr/>
          <a:lstStyle/>
          <a:p>
            <a:r>
              <a:rPr lang="en-EG" dirty="0"/>
              <a:t> Other Sources of Fund Raising</a:t>
            </a:r>
          </a:p>
        </p:txBody>
      </p:sp>
      <p:sp>
        <p:nvSpPr>
          <p:cNvPr id="4" name="Content Placeholder 8">
            <a:extLst>
              <a:ext uri="{FF2B5EF4-FFF2-40B4-BE49-F238E27FC236}">
                <a16:creationId xmlns:a16="http://schemas.microsoft.com/office/drawing/2014/main" id="{28F0AF8E-DC3D-31BF-07A5-EB1989EA42F6}"/>
              </a:ext>
            </a:extLst>
          </p:cNvPr>
          <p:cNvSpPr>
            <a:spLocks noGrp="1"/>
          </p:cNvSpPr>
          <p:nvPr>
            <p:ph idx="1"/>
          </p:nvPr>
        </p:nvSpPr>
        <p:spPr>
          <a:xfrm>
            <a:off x="287438" y="1600200"/>
            <a:ext cx="8229600" cy="4525963"/>
          </a:xfrm>
        </p:spPr>
        <p:txBody>
          <a:bodyPr/>
          <a:lstStyle/>
          <a:p>
            <a:pPr>
              <a:buNone/>
            </a:pPr>
            <a:r>
              <a:rPr lang="en-US" sz="2400" b="1" dirty="0"/>
              <a:t>II- Equity Funding</a:t>
            </a:r>
          </a:p>
          <a:p>
            <a:r>
              <a:rPr lang="en-US" sz="2400" dirty="0"/>
              <a:t>Means exchanging partial ownership in a firm, usually in the form of stock, for funding.</a:t>
            </a:r>
          </a:p>
          <a:p>
            <a:endParaRPr lang="en-US" sz="2400" dirty="0"/>
          </a:p>
        </p:txBody>
      </p:sp>
      <p:sp>
        <p:nvSpPr>
          <p:cNvPr id="5" name="Content Placeholder 9">
            <a:extLst>
              <a:ext uri="{FF2B5EF4-FFF2-40B4-BE49-F238E27FC236}">
                <a16:creationId xmlns:a16="http://schemas.microsoft.com/office/drawing/2014/main" id="{152096DF-37C3-AB94-7707-B9EF369D267D}"/>
              </a:ext>
            </a:extLst>
          </p:cNvPr>
          <p:cNvSpPr txBox="1">
            <a:spLocks/>
          </p:cNvSpPr>
          <p:nvPr/>
        </p:nvSpPr>
        <p:spPr>
          <a:xfrm>
            <a:off x="304800" y="3420319"/>
            <a:ext cx="3733800" cy="2057400"/>
          </a:xfrm>
          <a:prstGeom prst="rect">
            <a:avLst/>
          </a:prstGeom>
        </p:spPr>
        <p:txBody>
          <a:bodyPr/>
          <a:lst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a:lstStyle>
          <a:p>
            <a:pPr>
              <a:buFont typeface="Arial" panose="020B0604020202020204" pitchFamily="34" charset="0"/>
              <a:buNone/>
            </a:pPr>
            <a:r>
              <a:rPr lang="en-US" sz="2400" b="1" dirty="0"/>
              <a:t>III- Debt Financing</a:t>
            </a:r>
          </a:p>
          <a:p>
            <a:pPr>
              <a:buSzPct val="100000"/>
            </a:pPr>
            <a:r>
              <a:rPr lang="en-US" sz="2400" dirty="0"/>
              <a:t>Is getting a loan.</a:t>
            </a:r>
          </a:p>
        </p:txBody>
      </p:sp>
    </p:spTree>
    <p:extLst>
      <p:ext uri="{BB962C8B-B14F-4D97-AF65-F5344CB8AC3E}">
        <p14:creationId xmlns:p14="http://schemas.microsoft.com/office/powerpoint/2010/main" val="149828405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9bdb70f69f35f76af4b62adb2ea629855a12f9"/>
</p:tagLst>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5237</TotalTime>
  <Words>2613</Words>
  <Application>Microsoft Macintosh PowerPoint</Application>
  <PresentationFormat>On-screen Show (4:3)</PresentationFormat>
  <Paragraphs>173</Paragraphs>
  <Slides>33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Arial</vt:lpstr>
      <vt:lpstr>Times New Roman</vt:lpstr>
      <vt:lpstr>Verdana</vt:lpstr>
      <vt:lpstr>Wingdings</vt:lpstr>
      <vt:lpstr>508 Lecture</vt:lpstr>
      <vt:lpstr>Entrepreneurship: Successfully Launching New Ventures</vt:lpstr>
      <vt:lpstr>Learning Objectives (1 of 2)</vt:lpstr>
      <vt:lpstr>Learning Objectives (2 of 2)</vt:lpstr>
      <vt:lpstr>Why Most New Ventures Need Financing or Funding</vt:lpstr>
      <vt:lpstr>Alternatives for Raising Money for a New Venture</vt:lpstr>
      <vt:lpstr>I- Sources of Personal Financing (1 of 2)</vt:lpstr>
      <vt:lpstr>Sources of Personal Financing</vt:lpstr>
      <vt:lpstr>Sources of Personal Financing</vt:lpstr>
      <vt:lpstr> Other Sources of Fund Raising</vt:lpstr>
      <vt:lpstr>Preparing to Raise Debt or Equity Financing (1 of 3)</vt:lpstr>
      <vt:lpstr>II- Sources of Equity Funding</vt:lpstr>
      <vt:lpstr>A- Business Angels (1 of 4)</vt:lpstr>
      <vt:lpstr>A- Business Angels (2 of 4)</vt:lpstr>
      <vt:lpstr>A- Business Angels (3 of 4)</vt:lpstr>
      <vt:lpstr>B- Venture Capital (1 of 6)</vt:lpstr>
      <vt:lpstr>B- Venture Capital (2 of 6)</vt:lpstr>
      <vt:lpstr>B- Venture Capital (4 of 6)</vt:lpstr>
      <vt:lpstr>B- Venture Capital (5 of 6)</vt:lpstr>
      <vt:lpstr>C- Initial Public Offering (1 of 3)</vt:lpstr>
      <vt:lpstr>C- Initial Public Offering (2 of 3)</vt:lpstr>
      <vt:lpstr>III- Sources of Debt Financing</vt:lpstr>
      <vt:lpstr>A- Commercial Banks (1 of 2)</vt:lpstr>
      <vt:lpstr>B- SBA Guaranteed Loans (1 of 2)</vt:lpstr>
      <vt:lpstr>B- SBA Guaranteed Loans (2 of 2)</vt:lpstr>
      <vt:lpstr>IV- Other Sources of Debt Financing (1 of 3)</vt:lpstr>
      <vt:lpstr>Other Sources of Debt Financing (2 of 3)</vt:lpstr>
      <vt:lpstr>Other Sources of Debt Financing (3 of 3)</vt:lpstr>
      <vt:lpstr>V- Creative Sources of Financing or Funding</vt:lpstr>
      <vt:lpstr>Crowdfunding (1 of 2)</vt:lpstr>
      <vt:lpstr>Leasing (1 of 2)</vt:lpstr>
      <vt:lpstr>SBIR and STTR Grants (1 of 5)</vt:lpstr>
      <vt:lpstr>Other Grant Programs</vt:lpstr>
      <vt:lpstr>Strategic Partners </vt:lpstr>
    </vt:vector>
  </TitlesOfParts>
  <Company>SPi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Entrepreneurship: Successfully Launching New Ventures, Fifth Edition</dc:title>
  <dc:subject>Business</dc:subject>
  <dc:creator>Barringer/Ireland</dc:creator>
  <cp:keywords>Entrepreneurship</cp:keywords>
  <cp:lastModifiedBy>Microsoft Office User</cp:lastModifiedBy>
  <cp:revision>1120</cp:revision>
  <dcterms:created xsi:type="dcterms:W3CDTF">2014-07-14T20:04:21Z</dcterms:created>
  <dcterms:modified xsi:type="dcterms:W3CDTF">2022-12-21T21:06:49Z</dcterms:modified>
</cp:coreProperties>
</file>