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7" r:id="rId10"/>
    <p:sldId id="280" r:id="rId11"/>
    <p:sldId id="279"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116" d="100"/>
          <a:sy n="116" d="100"/>
        </p:scale>
        <p:origin x="456" y="19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2A58DBE-B260-4B41-84F1-A5261BC2143C}"/>
              </a:ext>
            </a:extLst>
          </p:cNvPr>
          <p:cNvSpPr>
            <a:spLocks noGrp="1"/>
          </p:cNvSpPr>
          <p:nvPr>
            <p:ph type="body" sz="quarter" idx="10"/>
          </p:nvPr>
        </p:nvSpPr>
        <p:spPr>
          <a:xfrm>
            <a:off x="4570476" y="2336800"/>
            <a:ext cx="3051048" cy="685800"/>
          </a:xfrm>
          <a:prstGeom prst="rect">
            <a:avLst/>
          </a:prstGeom>
        </p:spPr>
        <p:txBody>
          <a:bodyPr lIns="0" tIns="0" rIns="0" bIns="0"/>
          <a:lstStyle>
            <a:lvl1pPr marL="0" indent="0" algn="ctr">
              <a:spcBef>
                <a:spcPts val="0"/>
              </a:spcBef>
              <a:buNone/>
              <a:defRPr sz="4400"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20" name="Text Placeholder 18">
            <a:extLst>
              <a:ext uri="{FF2B5EF4-FFF2-40B4-BE49-F238E27FC236}">
                <a16:creationId xmlns:a16="http://schemas.microsoft.com/office/drawing/2014/main" id="{9ABD3061-0296-4B26-9446-FDF3ACC1720C}"/>
              </a:ext>
            </a:extLst>
          </p:cNvPr>
          <p:cNvSpPr>
            <a:spLocks noGrp="1"/>
          </p:cNvSpPr>
          <p:nvPr>
            <p:ph type="body" sz="quarter" idx="11"/>
          </p:nvPr>
        </p:nvSpPr>
        <p:spPr>
          <a:xfrm>
            <a:off x="4632198" y="3022601"/>
            <a:ext cx="2927604" cy="1600200"/>
          </a:xfrm>
          <a:prstGeom prst="rect">
            <a:avLst/>
          </a:prstGeom>
        </p:spPr>
        <p:txBody>
          <a:bodyPr lIns="0" tIns="0" rIns="0" bIns="0"/>
          <a:lstStyle>
            <a:lvl1pPr marL="0" indent="0" algn="ctr">
              <a:lnSpc>
                <a:spcPts val="20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22" name="Picture Placeholder 21">
            <a:extLst>
              <a:ext uri="{FF2B5EF4-FFF2-40B4-BE49-F238E27FC236}">
                <a16:creationId xmlns:a16="http://schemas.microsoft.com/office/drawing/2014/main" id="{76624E3E-35E5-424A-A3C7-88D0562F3379}"/>
              </a:ext>
            </a:extLst>
          </p:cNvPr>
          <p:cNvSpPr>
            <a:spLocks noGrp="1"/>
          </p:cNvSpPr>
          <p:nvPr>
            <p:ph type="pic" sz="quarter" idx="12"/>
          </p:nvPr>
        </p:nvSpPr>
        <p:spPr>
          <a:xfrm>
            <a:off x="2397144" y="558800"/>
            <a:ext cx="1990270" cy="25908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a:p>
        </p:txBody>
      </p:sp>
      <p:sp>
        <p:nvSpPr>
          <p:cNvPr id="26" name="Picture Placeholder 21">
            <a:extLst>
              <a:ext uri="{FF2B5EF4-FFF2-40B4-BE49-F238E27FC236}">
                <a16:creationId xmlns:a16="http://schemas.microsoft.com/office/drawing/2014/main" id="{BF3A8FC5-C2D0-4335-8B8D-4EE41B014FE1}"/>
              </a:ext>
            </a:extLst>
          </p:cNvPr>
          <p:cNvSpPr>
            <a:spLocks noGrp="1"/>
          </p:cNvSpPr>
          <p:nvPr>
            <p:ph type="pic" sz="quarter" idx="13"/>
          </p:nvPr>
        </p:nvSpPr>
        <p:spPr>
          <a:xfrm>
            <a:off x="2397144" y="3708399"/>
            <a:ext cx="1990270" cy="25908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a:p>
        </p:txBody>
      </p:sp>
      <p:sp>
        <p:nvSpPr>
          <p:cNvPr id="27" name="Picture Placeholder 21">
            <a:extLst>
              <a:ext uri="{FF2B5EF4-FFF2-40B4-BE49-F238E27FC236}">
                <a16:creationId xmlns:a16="http://schemas.microsoft.com/office/drawing/2014/main" id="{332CF535-58CE-40B3-8C5E-66D2018ADE52}"/>
              </a:ext>
            </a:extLst>
          </p:cNvPr>
          <p:cNvSpPr>
            <a:spLocks noGrp="1"/>
          </p:cNvSpPr>
          <p:nvPr>
            <p:ph type="pic" sz="quarter" idx="14"/>
          </p:nvPr>
        </p:nvSpPr>
        <p:spPr>
          <a:xfrm>
            <a:off x="7813222" y="558800"/>
            <a:ext cx="1990270" cy="25908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a:p>
        </p:txBody>
      </p:sp>
      <p:sp>
        <p:nvSpPr>
          <p:cNvPr id="28" name="Picture Placeholder 21">
            <a:extLst>
              <a:ext uri="{FF2B5EF4-FFF2-40B4-BE49-F238E27FC236}">
                <a16:creationId xmlns:a16="http://schemas.microsoft.com/office/drawing/2014/main" id="{7F0CA437-6C6D-470D-9E8C-B6B191549E62}"/>
              </a:ext>
            </a:extLst>
          </p:cNvPr>
          <p:cNvSpPr>
            <a:spLocks noGrp="1"/>
          </p:cNvSpPr>
          <p:nvPr>
            <p:ph type="pic" sz="quarter" idx="15"/>
          </p:nvPr>
        </p:nvSpPr>
        <p:spPr>
          <a:xfrm>
            <a:off x="7813222" y="3708399"/>
            <a:ext cx="1990270" cy="25908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a:p>
        </p:txBody>
      </p:sp>
      <p:sp>
        <p:nvSpPr>
          <p:cNvPr id="18" name="Text Placeholder 18">
            <a:extLst>
              <a:ext uri="{FF2B5EF4-FFF2-40B4-BE49-F238E27FC236}">
                <a16:creationId xmlns:a16="http://schemas.microsoft.com/office/drawing/2014/main" id="{3589994F-40CF-4190-BF51-8335D3107400}"/>
              </a:ext>
            </a:extLst>
          </p:cNvPr>
          <p:cNvSpPr>
            <a:spLocks noGrp="1"/>
          </p:cNvSpPr>
          <p:nvPr>
            <p:ph type="body" sz="quarter" idx="23"/>
          </p:nvPr>
        </p:nvSpPr>
        <p:spPr>
          <a:xfrm>
            <a:off x="460884" y="4292598"/>
            <a:ext cx="1788886" cy="673098"/>
          </a:xfrm>
          <a:prstGeom prst="rect">
            <a:avLst/>
          </a:prstGeom>
        </p:spPr>
        <p:txBody>
          <a:bodyPr lIns="0" tIns="0" rIns="0" bIns="0" anchor="ctr" anchorCtr="0"/>
          <a:lstStyle>
            <a:lvl1pPr marL="0" indent="0" algn="r">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21" name="Text Placeholder 18">
            <a:extLst>
              <a:ext uri="{FF2B5EF4-FFF2-40B4-BE49-F238E27FC236}">
                <a16:creationId xmlns:a16="http://schemas.microsoft.com/office/drawing/2014/main" id="{810334D9-1A35-4345-9BF9-560643DA0B0C}"/>
              </a:ext>
            </a:extLst>
          </p:cNvPr>
          <p:cNvSpPr>
            <a:spLocks noGrp="1"/>
          </p:cNvSpPr>
          <p:nvPr>
            <p:ph type="body" sz="quarter" idx="24"/>
          </p:nvPr>
        </p:nvSpPr>
        <p:spPr>
          <a:xfrm>
            <a:off x="460884" y="3708398"/>
            <a:ext cx="1788886" cy="292100"/>
          </a:xfrm>
          <a:prstGeom prst="rect">
            <a:avLst/>
          </a:prstGeom>
        </p:spPr>
        <p:txBody>
          <a:bodyPr lIns="0" tIns="0" rIns="0" bIns="0" anchor="t" anchorCtr="0"/>
          <a:lstStyle>
            <a:lvl1pPr marL="0" indent="0" algn="r">
              <a:lnSpc>
                <a:spcPts val="2000"/>
              </a:lnSpc>
              <a:spcBef>
                <a:spcPts val="0"/>
              </a:spcBef>
              <a:buNone/>
              <a:defRPr sz="1600"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23" name="Text Placeholder 18">
            <a:extLst>
              <a:ext uri="{FF2B5EF4-FFF2-40B4-BE49-F238E27FC236}">
                <a16:creationId xmlns:a16="http://schemas.microsoft.com/office/drawing/2014/main" id="{21D41386-EC86-4FFC-A6DC-BE1D8293E996}"/>
              </a:ext>
            </a:extLst>
          </p:cNvPr>
          <p:cNvSpPr>
            <a:spLocks noGrp="1"/>
          </p:cNvSpPr>
          <p:nvPr>
            <p:ph type="body" sz="quarter" idx="25"/>
          </p:nvPr>
        </p:nvSpPr>
        <p:spPr>
          <a:xfrm>
            <a:off x="460884" y="4965697"/>
            <a:ext cx="1788886" cy="660399"/>
          </a:xfrm>
          <a:prstGeom prst="rect">
            <a:avLst/>
          </a:prstGeom>
        </p:spPr>
        <p:txBody>
          <a:bodyPr lIns="0" tIns="0" rIns="0" bIns="0" anchor="t" anchorCtr="0"/>
          <a:lstStyle>
            <a:lvl1pPr marL="0" indent="0" algn="r">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30" name="Text Placeholder 18">
            <a:extLst>
              <a:ext uri="{FF2B5EF4-FFF2-40B4-BE49-F238E27FC236}">
                <a16:creationId xmlns:a16="http://schemas.microsoft.com/office/drawing/2014/main" id="{94FC01B6-A45C-449E-8062-BDAB3637D529}"/>
              </a:ext>
            </a:extLst>
          </p:cNvPr>
          <p:cNvSpPr>
            <a:spLocks noGrp="1"/>
          </p:cNvSpPr>
          <p:nvPr>
            <p:ph type="body" sz="quarter" idx="32"/>
          </p:nvPr>
        </p:nvSpPr>
        <p:spPr>
          <a:xfrm>
            <a:off x="460884" y="4000498"/>
            <a:ext cx="1788886" cy="280035"/>
          </a:xfrm>
          <a:prstGeom prst="rect">
            <a:avLst/>
          </a:prstGeom>
        </p:spPr>
        <p:txBody>
          <a:bodyPr lIns="0" tIns="0" rIns="0" bIns="0" anchor="t" anchorCtr="0"/>
          <a:lstStyle>
            <a:lvl1pPr marL="0" indent="0" algn="r">
              <a:lnSpc>
                <a:spcPts val="20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37" name="Text Placeholder 18">
            <a:extLst>
              <a:ext uri="{FF2B5EF4-FFF2-40B4-BE49-F238E27FC236}">
                <a16:creationId xmlns:a16="http://schemas.microsoft.com/office/drawing/2014/main" id="{D0377AC6-8BA1-4377-910E-8F21A3A3E0F0}"/>
              </a:ext>
            </a:extLst>
          </p:cNvPr>
          <p:cNvSpPr>
            <a:spLocks noGrp="1"/>
          </p:cNvSpPr>
          <p:nvPr>
            <p:ph type="body" sz="quarter" idx="33"/>
          </p:nvPr>
        </p:nvSpPr>
        <p:spPr>
          <a:xfrm>
            <a:off x="460884" y="1155697"/>
            <a:ext cx="1788886" cy="673098"/>
          </a:xfrm>
          <a:prstGeom prst="rect">
            <a:avLst/>
          </a:prstGeom>
        </p:spPr>
        <p:txBody>
          <a:bodyPr lIns="0" tIns="0" rIns="0" bIns="0" anchor="ctr" anchorCtr="0"/>
          <a:lstStyle>
            <a:lvl1pPr marL="0" indent="0" algn="r">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38" name="Text Placeholder 18">
            <a:extLst>
              <a:ext uri="{FF2B5EF4-FFF2-40B4-BE49-F238E27FC236}">
                <a16:creationId xmlns:a16="http://schemas.microsoft.com/office/drawing/2014/main" id="{37EFEC5C-F974-47E2-9EFE-DAD6E4AF3FCE}"/>
              </a:ext>
            </a:extLst>
          </p:cNvPr>
          <p:cNvSpPr>
            <a:spLocks noGrp="1"/>
          </p:cNvSpPr>
          <p:nvPr>
            <p:ph type="body" sz="quarter" idx="34"/>
          </p:nvPr>
        </p:nvSpPr>
        <p:spPr>
          <a:xfrm>
            <a:off x="460884" y="571497"/>
            <a:ext cx="1788886" cy="292100"/>
          </a:xfrm>
          <a:prstGeom prst="rect">
            <a:avLst/>
          </a:prstGeom>
        </p:spPr>
        <p:txBody>
          <a:bodyPr lIns="0" tIns="0" rIns="0" bIns="0" anchor="t" anchorCtr="0"/>
          <a:lstStyle>
            <a:lvl1pPr marL="0" indent="0" algn="r">
              <a:lnSpc>
                <a:spcPts val="2000"/>
              </a:lnSpc>
              <a:spcBef>
                <a:spcPts val="0"/>
              </a:spcBef>
              <a:buNone/>
              <a:defRPr sz="1600"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39" name="Text Placeholder 18">
            <a:extLst>
              <a:ext uri="{FF2B5EF4-FFF2-40B4-BE49-F238E27FC236}">
                <a16:creationId xmlns:a16="http://schemas.microsoft.com/office/drawing/2014/main" id="{B12415BC-BA4B-4EC7-AA74-2CF3A5B3FB86}"/>
              </a:ext>
            </a:extLst>
          </p:cNvPr>
          <p:cNvSpPr>
            <a:spLocks noGrp="1"/>
          </p:cNvSpPr>
          <p:nvPr>
            <p:ph type="body" sz="quarter" idx="35"/>
          </p:nvPr>
        </p:nvSpPr>
        <p:spPr>
          <a:xfrm>
            <a:off x="460884" y="1828796"/>
            <a:ext cx="1788886" cy="660399"/>
          </a:xfrm>
          <a:prstGeom prst="rect">
            <a:avLst/>
          </a:prstGeom>
        </p:spPr>
        <p:txBody>
          <a:bodyPr lIns="0" tIns="0" rIns="0" bIns="0" anchor="t" anchorCtr="0"/>
          <a:lstStyle>
            <a:lvl1pPr marL="0" indent="0" algn="r">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43" name="Text Placeholder 18">
            <a:extLst>
              <a:ext uri="{FF2B5EF4-FFF2-40B4-BE49-F238E27FC236}">
                <a16:creationId xmlns:a16="http://schemas.microsoft.com/office/drawing/2014/main" id="{45AF951A-10BA-4626-A936-924867848B92}"/>
              </a:ext>
            </a:extLst>
          </p:cNvPr>
          <p:cNvSpPr>
            <a:spLocks noGrp="1"/>
          </p:cNvSpPr>
          <p:nvPr>
            <p:ph type="body" sz="quarter" idx="36"/>
          </p:nvPr>
        </p:nvSpPr>
        <p:spPr>
          <a:xfrm>
            <a:off x="460884" y="863597"/>
            <a:ext cx="1788886" cy="280035"/>
          </a:xfrm>
          <a:prstGeom prst="rect">
            <a:avLst/>
          </a:prstGeom>
        </p:spPr>
        <p:txBody>
          <a:bodyPr lIns="0" tIns="0" rIns="0" bIns="0" anchor="t" anchorCtr="0"/>
          <a:lstStyle>
            <a:lvl1pPr marL="0" indent="0" algn="r">
              <a:lnSpc>
                <a:spcPts val="20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1" name="Text Placeholder 18">
            <a:extLst>
              <a:ext uri="{FF2B5EF4-FFF2-40B4-BE49-F238E27FC236}">
                <a16:creationId xmlns:a16="http://schemas.microsoft.com/office/drawing/2014/main" id="{F2652CC3-CEF5-4EA1-8BCF-DE98EC3BC18E}"/>
              </a:ext>
            </a:extLst>
          </p:cNvPr>
          <p:cNvSpPr>
            <a:spLocks noGrp="1"/>
          </p:cNvSpPr>
          <p:nvPr>
            <p:ph type="body" sz="quarter" idx="41"/>
          </p:nvPr>
        </p:nvSpPr>
        <p:spPr>
          <a:xfrm>
            <a:off x="9953608" y="1663702"/>
            <a:ext cx="1788886" cy="673098"/>
          </a:xfrm>
          <a:prstGeom prst="rect">
            <a:avLst/>
          </a:prstGeom>
        </p:spPr>
        <p:txBody>
          <a:bodyPr lIns="0" tIns="0" rIns="0" bIns="0" anchor="ctr" anchorCtr="0"/>
          <a:lstStyle>
            <a:lvl1pPr marL="0" indent="0" algn="l">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2" name="Text Placeholder 18">
            <a:extLst>
              <a:ext uri="{FF2B5EF4-FFF2-40B4-BE49-F238E27FC236}">
                <a16:creationId xmlns:a16="http://schemas.microsoft.com/office/drawing/2014/main" id="{5EE5503B-9F50-4E96-A7E5-DABF13906781}"/>
              </a:ext>
            </a:extLst>
          </p:cNvPr>
          <p:cNvSpPr>
            <a:spLocks noGrp="1"/>
          </p:cNvSpPr>
          <p:nvPr>
            <p:ph type="body" sz="quarter" idx="42"/>
          </p:nvPr>
        </p:nvSpPr>
        <p:spPr>
          <a:xfrm>
            <a:off x="9953608" y="558798"/>
            <a:ext cx="1788886" cy="292100"/>
          </a:xfrm>
          <a:prstGeom prst="rect">
            <a:avLst/>
          </a:prstGeom>
        </p:spPr>
        <p:txBody>
          <a:bodyPr lIns="0" tIns="0" rIns="0" bIns="0" anchor="t" anchorCtr="0"/>
          <a:lstStyle>
            <a:lvl1pPr marL="0" indent="0" algn="l">
              <a:lnSpc>
                <a:spcPts val="2000"/>
              </a:lnSpc>
              <a:spcBef>
                <a:spcPts val="0"/>
              </a:spcBef>
              <a:buNone/>
              <a:defRPr sz="1600"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3" name="Text Placeholder 18">
            <a:extLst>
              <a:ext uri="{FF2B5EF4-FFF2-40B4-BE49-F238E27FC236}">
                <a16:creationId xmlns:a16="http://schemas.microsoft.com/office/drawing/2014/main" id="{9150CD31-9606-4D4A-821A-7615E9061F04}"/>
              </a:ext>
            </a:extLst>
          </p:cNvPr>
          <p:cNvSpPr>
            <a:spLocks noGrp="1"/>
          </p:cNvSpPr>
          <p:nvPr>
            <p:ph type="body" sz="quarter" idx="43"/>
          </p:nvPr>
        </p:nvSpPr>
        <p:spPr>
          <a:xfrm>
            <a:off x="9953608" y="2410689"/>
            <a:ext cx="1788886" cy="660399"/>
          </a:xfrm>
          <a:prstGeom prst="rect">
            <a:avLst/>
          </a:prstGeom>
        </p:spPr>
        <p:txBody>
          <a:bodyPr lIns="0" tIns="0" rIns="0" bIns="0" anchor="t" anchorCtr="0"/>
          <a:lstStyle>
            <a:lvl1pPr marL="0" indent="0" algn="l">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4" name="Text Placeholder 18">
            <a:extLst>
              <a:ext uri="{FF2B5EF4-FFF2-40B4-BE49-F238E27FC236}">
                <a16:creationId xmlns:a16="http://schemas.microsoft.com/office/drawing/2014/main" id="{645E27B6-DFAC-4ED9-A061-37139E196382}"/>
              </a:ext>
            </a:extLst>
          </p:cNvPr>
          <p:cNvSpPr>
            <a:spLocks noGrp="1"/>
          </p:cNvSpPr>
          <p:nvPr>
            <p:ph type="body" sz="quarter" idx="44"/>
          </p:nvPr>
        </p:nvSpPr>
        <p:spPr>
          <a:xfrm>
            <a:off x="9953608" y="850898"/>
            <a:ext cx="1788886" cy="783939"/>
          </a:xfrm>
          <a:prstGeom prst="rect">
            <a:avLst/>
          </a:prstGeom>
        </p:spPr>
        <p:txBody>
          <a:bodyPr lIns="0" tIns="0" rIns="0" bIns="0" anchor="t" anchorCtr="0"/>
          <a:lstStyle>
            <a:lvl1pPr marL="0" indent="0" algn="l">
              <a:lnSpc>
                <a:spcPts val="18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6" name="Text Placeholder 18">
            <a:extLst>
              <a:ext uri="{FF2B5EF4-FFF2-40B4-BE49-F238E27FC236}">
                <a16:creationId xmlns:a16="http://schemas.microsoft.com/office/drawing/2014/main" id="{128AD682-D456-4A45-B91A-12426DCD6FD1}"/>
              </a:ext>
            </a:extLst>
          </p:cNvPr>
          <p:cNvSpPr>
            <a:spLocks noGrp="1"/>
          </p:cNvSpPr>
          <p:nvPr>
            <p:ph type="body" sz="quarter" idx="45"/>
          </p:nvPr>
        </p:nvSpPr>
        <p:spPr>
          <a:xfrm>
            <a:off x="9953608" y="4552951"/>
            <a:ext cx="1788886" cy="673098"/>
          </a:xfrm>
          <a:prstGeom prst="rect">
            <a:avLst/>
          </a:prstGeom>
        </p:spPr>
        <p:txBody>
          <a:bodyPr lIns="0" tIns="0" rIns="0" bIns="0" anchor="ctr" anchorCtr="0"/>
          <a:lstStyle>
            <a:lvl1pPr marL="0" indent="0" algn="l">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7" name="Text Placeholder 18">
            <a:extLst>
              <a:ext uri="{FF2B5EF4-FFF2-40B4-BE49-F238E27FC236}">
                <a16:creationId xmlns:a16="http://schemas.microsoft.com/office/drawing/2014/main" id="{FEE7B160-8C86-4C2E-BDCF-686D49DBA48F}"/>
              </a:ext>
            </a:extLst>
          </p:cNvPr>
          <p:cNvSpPr>
            <a:spLocks noGrp="1"/>
          </p:cNvSpPr>
          <p:nvPr>
            <p:ph type="body" sz="quarter" idx="46"/>
          </p:nvPr>
        </p:nvSpPr>
        <p:spPr>
          <a:xfrm>
            <a:off x="9953608" y="3708398"/>
            <a:ext cx="1788886" cy="292100"/>
          </a:xfrm>
          <a:prstGeom prst="rect">
            <a:avLst/>
          </a:prstGeom>
        </p:spPr>
        <p:txBody>
          <a:bodyPr lIns="0" tIns="0" rIns="0" bIns="0" anchor="t" anchorCtr="0"/>
          <a:lstStyle>
            <a:lvl1pPr marL="0" indent="0" algn="l">
              <a:lnSpc>
                <a:spcPts val="2000"/>
              </a:lnSpc>
              <a:spcBef>
                <a:spcPts val="0"/>
              </a:spcBef>
              <a:buNone/>
              <a:defRPr sz="1600"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8" name="Text Placeholder 18">
            <a:extLst>
              <a:ext uri="{FF2B5EF4-FFF2-40B4-BE49-F238E27FC236}">
                <a16:creationId xmlns:a16="http://schemas.microsoft.com/office/drawing/2014/main" id="{038AF93A-3EB5-4A58-B65E-A2286413CB8F}"/>
              </a:ext>
            </a:extLst>
          </p:cNvPr>
          <p:cNvSpPr>
            <a:spLocks noGrp="1"/>
          </p:cNvSpPr>
          <p:nvPr>
            <p:ph type="body" sz="quarter" idx="47"/>
          </p:nvPr>
        </p:nvSpPr>
        <p:spPr>
          <a:xfrm>
            <a:off x="9953608" y="5299938"/>
            <a:ext cx="1788886" cy="660399"/>
          </a:xfrm>
          <a:prstGeom prst="rect">
            <a:avLst/>
          </a:prstGeom>
        </p:spPr>
        <p:txBody>
          <a:bodyPr lIns="0" tIns="0" rIns="0" bIns="0" anchor="t" anchorCtr="0"/>
          <a:lstStyle>
            <a:lvl1pPr marL="0" indent="0" algn="l">
              <a:lnSpc>
                <a:spcPts val="1600"/>
              </a:lnSpc>
              <a:spcBef>
                <a:spcPts val="0"/>
              </a:spcBef>
              <a:buNone/>
              <a:defRPr sz="1200" b="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59" name="Text Placeholder 18">
            <a:extLst>
              <a:ext uri="{FF2B5EF4-FFF2-40B4-BE49-F238E27FC236}">
                <a16:creationId xmlns:a16="http://schemas.microsoft.com/office/drawing/2014/main" id="{CCF20A8F-0F31-45AF-933E-322D919D5CCE}"/>
              </a:ext>
            </a:extLst>
          </p:cNvPr>
          <p:cNvSpPr>
            <a:spLocks noGrp="1"/>
          </p:cNvSpPr>
          <p:nvPr>
            <p:ph type="body" sz="quarter" idx="48"/>
          </p:nvPr>
        </p:nvSpPr>
        <p:spPr>
          <a:xfrm>
            <a:off x="9953608" y="4000498"/>
            <a:ext cx="1788886" cy="552453"/>
          </a:xfrm>
          <a:prstGeom prst="rect">
            <a:avLst/>
          </a:prstGeom>
        </p:spPr>
        <p:txBody>
          <a:bodyPr lIns="0" tIns="0" rIns="0" bIns="0" anchor="t" anchorCtr="0"/>
          <a:lstStyle>
            <a:lvl1pPr marL="0" indent="0" algn="l">
              <a:lnSpc>
                <a:spcPts val="18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19352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6A7F7F-E491-4970-BC96-16201DDC65AB}" type="datetimeFigureOut">
              <a:rPr lang="en-US" smtClean="0"/>
              <a:t>10/14/22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AC752-61B9-4568-A9D3-43D7B1E0F60E}" type="slidenum">
              <a:rPr lang="en-US" smtClean="0"/>
              <a:t>‹#›</a:t>
            </a:fld>
            <a:endParaRPr lang="en-US"/>
          </a:p>
        </p:txBody>
      </p:sp>
    </p:spTree>
    <p:extLst>
      <p:ext uri="{BB962C8B-B14F-4D97-AF65-F5344CB8AC3E}">
        <p14:creationId xmlns:p14="http://schemas.microsoft.com/office/powerpoint/2010/main" val="2917085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93818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CAB5C8-3D39-4BB6-A359-EA9152A1759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12500" b="12500"/>
          <a:stretch>
            <a:fillRect/>
          </a:stretch>
        </p:blipFill>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144" name="Rectangle 143">
            <a:extLst>
              <a:ext uri="{FF2B5EF4-FFF2-40B4-BE49-F238E27FC236}">
                <a16:creationId xmlns:a16="http://schemas.microsoft.com/office/drawing/2014/main" id="{37B52C8B-8715-4FA8-93E2-7C1BC1A479BE}"/>
              </a:ext>
            </a:extLst>
          </p:cNvPr>
          <p:cNvSpPr/>
          <p:nvPr/>
        </p:nvSpPr>
        <p:spPr>
          <a:xfrm>
            <a:off x="1990269" y="0"/>
            <a:ext cx="10201731" cy="51131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charset="0"/>
                <a:ea typeface="Arial" charset="0"/>
                <a:cs typeface="Arial" charset="0"/>
              </a:rPr>
              <a:t>ENTREPRENEURSHIP </a:t>
            </a:r>
          </a:p>
          <a:p>
            <a:pPr algn="ctr"/>
            <a:r>
              <a:rPr lang="en-US" sz="3600" b="1" dirty="0">
                <a:latin typeface="Arial" charset="0"/>
                <a:ea typeface="Arial" charset="0"/>
                <a:cs typeface="Arial" charset="0"/>
              </a:rPr>
              <a:t>AND </a:t>
            </a:r>
          </a:p>
          <a:p>
            <a:pPr algn="ctr"/>
            <a:r>
              <a:rPr lang="en-US" sz="3600" b="1" dirty="0">
                <a:latin typeface="Arial" charset="0"/>
                <a:ea typeface="Arial" charset="0"/>
                <a:cs typeface="Arial" charset="0"/>
              </a:rPr>
              <a:t>SMALL BUSINESS</a:t>
            </a:r>
          </a:p>
          <a:p>
            <a:pPr algn="ctr"/>
            <a:r>
              <a:rPr lang="en-US" sz="3600" b="1" dirty="0">
                <a:latin typeface="Arial" charset="0"/>
                <a:ea typeface="Arial" charset="0"/>
                <a:cs typeface="Arial" charset="0"/>
              </a:rPr>
              <a:t>MANAGEMENT</a:t>
            </a:r>
          </a:p>
        </p:txBody>
      </p:sp>
      <p:pic>
        <p:nvPicPr>
          <p:cNvPr id="52" name="Picture Placeholder 51">
            <a:extLst>
              <a:ext uri="{FF2B5EF4-FFF2-40B4-BE49-F238E27FC236}">
                <a16:creationId xmlns:a16="http://schemas.microsoft.com/office/drawing/2014/main" id="{552339B6-6273-4940-A3FF-D57A2963429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1057" b="11057"/>
          <a:stretch>
            <a:fillRect/>
          </a:stretch>
        </p:blipFill>
        <p:spPr>
          <a:xfrm>
            <a:off x="0" y="0"/>
            <a:ext cx="1990270" cy="2590800"/>
          </a:xfrm>
        </p:spPr>
      </p:pic>
      <p:pic>
        <p:nvPicPr>
          <p:cNvPr id="54" name="Picture Placeholder 53">
            <a:extLst>
              <a:ext uri="{FF2B5EF4-FFF2-40B4-BE49-F238E27FC236}">
                <a16:creationId xmlns:a16="http://schemas.microsoft.com/office/drawing/2014/main" id="{5B861247-9874-484B-877C-ADFBF710E1B1}"/>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970" r="13970"/>
          <a:stretch>
            <a:fillRect/>
          </a:stretch>
        </p:blipFill>
        <p:spPr>
          <a:xfrm>
            <a:off x="0" y="4180114"/>
            <a:ext cx="1990270" cy="2677885"/>
          </a:xfrm>
        </p:spPr>
      </p:pic>
      <p:sp>
        <p:nvSpPr>
          <p:cNvPr id="43" name="Text Placeholder 42">
            <a:extLst>
              <a:ext uri="{FF2B5EF4-FFF2-40B4-BE49-F238E27FC236}">
                <a16:creationId xmlns:a16="http://schemas.microsoft.com/office/drawing/2014/main" id="{A3213B1F-C177-412B-9E5E-E23A170FEEA0}"/>
              </a:ext>
            </a:extLst>
          </p:cNvPr>
          <p:cNvSpPr>
            <a:spLocks noGrp="1"/>
          </p:cNvSpPr>
          <p:nvPr>
            <p:ph type="body" sz="quarter" idx="23"/>
          </p:nvPr>
        </p:nvSpPr>
        <p:spPr>
          <a:xfrm>
            <a:off x="0" y="558799"/>
            <a:ext cx="4378778" cy="2590800"/>
          </a:xfrm>
        </p:spPr>
        <p:txBody>
          <a:bodyPr/>
          <a:lstStyle/>
          <a:p>
            <a:r>
              <a:rPr lang="en-US" dirty="0"/>
              <a:t>   </a:t>
            </a:r>
          </a:p>
        </p:txBody>
      </p:sp>
      <p:sp>
        <p:nvSpPr>
          <p:cNvPr id="294" name="Text Placeholder 293">
            <a:extLst>
              <a:ext uri="{FF2B5EF4-FFF2-40B4-BE49-F238E27FC236}">
                <a16:creationId xmlns:a16="http://schemas.microsoft.com/office/drawing/2014/main" id="{D67AD27F-31FD-46E2-8601-74FD1E67B3E9}"/>
              </a:ext>
            </a:extLst>
          </p:cNvPr>
          <p:cNvSpPr>
            <a:spLocks noGrp="1"/>
          </p:cNvSpPr>
          <p:nvPr>
            <p:ph type="body" sz="quarter" idx="45"/>
          </p:nvPr>
        </p:nvSpPr>
        <p:spPr>
          <a:xfrm>
            <a:off x="1990269" y="5113177"/>
            <a:ext cx="10201731" cy="1744822"/>
          </a:xfrm>
        </p:spPr>
        <p:txBody>
          <a:bodyPr/>
          <a:lstStyle/>
          <a:p>
            <a:pPr algn="ctr"/>
            <a:r>
              <a:rPr lang="en-US" dirty="0"/>
              <a:t>     </a:t>
            </a:r>
            <a:r>
              <a:rPr lang="en-US" altLang="en-US" sz="3200" b="1" dirty="0"/>
              <a:t>Designing a Competitive Business Model and</a:t>
            </a:r>
          </a:p>
          <a:p>
            <a:pPr algn="ctr"/>
            <a:r>
              <a:rPr lang="en-US" altLang="en-US" sz="3200" b="1" dirty="0"/>
              <a:t>   </a:t>
            </a:r>
            <a:br>
              <a:rPr lang="en-US" altLang="en-US" sz="3200" b="1" dirty="0"/>
            </a:br>
            <a:r>
              <a:rPr lang="en-US" altLang="en-US" sz="3200" b="1" dirty="0"/>
              <a:t>  Building a Solid Strategic Plan</a:t>
            </a:r>
          </a:p>
          <a:p>
            <a:pPr algn="ctr"/>
            <a:r>
              <a:rPr lang="en-US" sz="3200" dirty="0"/>
              <a:t>  </a:t>
            </a:r>
          </a:p>
          <a:p>
            <a:pPr algn="ctr"/>
            <a:r>
              <a:rPr lang="en-US" sz="3200" dirty="0"/>
              <a:t>                         </a:t>
            </a:r>
          </a:p>
          <a:p>
            <a:pPr algn="ctr"/>
            <a:r>
              <a:rPr lang="en-US" sz="3200" dirty="0"/>
              <a:t>                                                                  </a:t>
            </a:r>
            <a:r>
              <a:rPr lang="en-US" sz="2800" b="1" dirty="0"/>
              <a:t>Chapter 3</a:t>
            </a:r>
            <a:endParaRPr lang="en-US" sz="3200" b="1" dirty="0"/>
          </a:p>
        </p:txBody>
      </p:sp>
    </p:spTree>
    <p:extLst>
      <p:ext uri="{BB962C8B-B14F-4D97-AF65-F5344CB8AC3E}">
        <p14:creationId xmlns:p14="http://schemas.microsoft.com/office/powerpoint/2010/main" val="70259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 calcmode="lin" valueType="num">
                                      <p:cBhvr additive="base">
                                        <p:cTn id="7" dur="500" fill="hold"/>
                                        <p:tgtEl>
                                          <p:spTgt spid="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4">
                                            <p:txEl>
                                              <p:pRg st="1" end="1"/>
                                            </p:txEl>
                                          </p:spTgt>
                                        </p:tgtEl>
                                        <p:attrNameLst>
                                          <p:attrName>style.visibility</p:attrName>
                                        </p:attrNameLst>
                                      </p:cBhvr>
                                      <p:to>
                                        <p:strVal val="visible"/>
                                      </p:to>
                                    </p:set>
                                    <p:anim calcmode="lin" valueType="num">
                                      <p:cBhvr additive="base">
                                        <p:cTn id="13" dur="500" fill="hold"/>
                                        <p:tgtEl>
                                          <p:spTgt spid="2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4">
                                            <p:txEl>
                                              <p:pRg st="2" end="2"/>
                                            </p:txEl>
                                          </p:spTgt>
                                        </p:tgtEl>
                                        <p:attrNameLst>
                                          <p:attrName>style.visibility</p:attrName>
                                        </p:attrNameLst>
                                      </p:cBhvr>
                                      <p:to>
                                        <p:strVal val="visible"/>
                                      </p:to>
                                    </p:set>
                                    <p:anim calcmode="lin" valueType="num">
                                      <p:cBhvr additive="base">
                                        <p:cTn id="19" dur="500" fill="hold"/>
                                        <p:tgtEl>
                                          <p:spTgt spid="2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4">
                                            <p:txEl>
                                              <p:pRg st="3" end="3"/>
                                            </p:txEl>
                                          </p:spTgt>
                                        </p:tgtEl>
                                        <p:attrNameLst>
                                          <p:attrName>style.visibility</p:attrName>
                                        </p:attrNameLst>
                                      </p:cBhvr>
                                      <p:to>
                                        <p:strVal val="visible"/>
                                      </p:to>
                                    </p:set>
                                    <p:anim calcmode="lin" valueType="num">
                                      <p:cBhvr additive="base">
                                        <p:cTn id="25" dur="500" fill="hold"/>
                                        <p:tgtEl>
                                          <p:spTgt spid="2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4">
                                            <p:txEl>
                                              <p:pRg st="4" end="4"/>
                                            </p:txEl>
                                          </p:spTgt>
                                        </p:tgtEl>
                                        <p:attrNameLst>
                                          <p:attrName>style.visibility</p:attrName>
                                        </p:attrNameLst>
                                      </p:cBhvr>
                                      <p:to>
                                        <p:strVal val="visible"/>
                                      </p:to>
                                    </p:set>
                                    <p:anim calcmode="lin" valueType="num">
                                      <p:cBhvr additive="base">
                                        <p:cTn id="31" dur="500" fill="hold"/>
                                        <p:tgtEl>
                                          <p:spTgt spid="2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blinds(horizontal)">
                                      <p:cBhvr>
                                        <p:cTn id="3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29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D56A-29E4-574D-9DAB-ABBFAFFE7760}"/>
              </a:ext>
            </a:extLst>
          </p:cNvPr>
          <p:cNvSpPr>
            <a:spLocks noGrp="1"/>
          </p:cNvSpPr>
          <p:nvPr>
            <p:ph type="ctrTitle"/>
          </p:nvPr>
        </p:nvSpPr>
        <p:spPr>
          <a:xfrm>
            <a:off x="1891862" y="1122363"/>
            <a:ext cx="8776138" cy="243982"/>
          </a:xfrm>
        </p:spPr>
        <p:txBody>
          <a:bodyPr/>
          <a:lstStyle/>
          <a:p>
            <a:r>
              <a:rPr lang="en-US" sz="3200" b="1" dirty="0">
                <a:latin typeface="Arial" charset="0"/>
                <a:ea typeface="Arial" charset="0"/>
                <a:cs typeface="Arial" charset="0"/>
              </a:rPr>
              <a:t>Strategic Management Process Steps</a:t>
            </a:r>
            <a:endParaRPr lang="en-EG" sz="3200" dirty="0"/>
          </a:p>
        </p:txBody>
      </p:sp>
      <p:sp>
        <p:nvSpPr>
          <p:cNvPr id="4" name="TextBox 3">
            <a:extLst>
              <a:ext uri="{FF2B5EF4-FFF2-40B4-BE49-F238E27FC236}">
                <a16:creationId xmlns:a16="http://schemas.microsoft.com/office/drawing/2014/main" id="{28C419CC-A4B4-874C-8235-FDC598F1BBA3}"/>
              </a:ext>
            </a:extLst>
          </p:cNvPr>
          <p:cNvSpPr txBox="1"/>
          <p:nvPr/>
        </p:nvSpPr>
        <p:spPr>
          <a:xfrm>
            <a:off x="1030014" y="1702676"/>
            <a:ext cx="10394731" cy="2954655"/>
          </a:xfrm>
          <a:prstGeom prst="rect">
            <a:avLst/>
          </a:prstGeom>
          <a:solidFill>
            <a:srgbClr val="92D050"/>
          </a:solidFill>
        </p:spPr>
        <p:txBody>
          <a:bodyPr wrap="square" rtlCol="0">
            <a:spAutoFit/>
          </a:bodyPr>
          <a:lstStyle/>
          <a:p>
            <a:r>
              <a:rPr lang="en-EG" sz="2800" b="1" dirty="0"/>
              <a:t>In general, any company’s most important key success factors are:</a:t>
            </a:r>
          </a:p>
          <a:p>
            <a:pPr marL="457200" indent="-457200">
              <a:buFont typeface="Arial" panose="020B0604020202020204" pitchFamily="34" charset="0"/>
              <a:buChar char="•"/>
            </a:pPr>
            <a:r>
              <a:rPr lang="en-US" sz="2800" dirty="0"/>
              <a:t>Strategic Focus (Leadership, Management, Planning)</a:t>
            </a:r>
          </a:p>
          <a:p>
            <a:pPr marL="457200" indent="-457200">
              <a:buFont typeface="Arial" panose="020B0604020202020204" pitchFamily="34" charset="0"/>
              <a:buChar char="•"/>
            </a:pPr>
            <a:r>
              <a:rPr lang="en-US" sz="2800" dirty="0"/>
              <a:t>People (Personnel, Staff, Learning, Development)</a:t>
            </a:r>
          </a:p>
          <a:p>
            <a:pPr marL="457200" indent="-457200">
              <a:buFont typeface="Arial" panose="020B0604020202020204" pitchFamily="34" charset="0"/>
              <a:buChar char="•"/>
            </a:pPr>
            <a:r>
              <a:rPr lang="en-US" sz="2800" dirty="0"/>
              <a:t>Operations (Processes, Work)</a:t>
            </a:r>
          </a:p>
          <a:p>
            <a:pPr marL="457200" indent="-457200">
              <a:buFont typeface="Arial" panose="020B0604020202020204" pitchFamily="34" charset="0"/>
              <a:buChar char="•"/>
            </a:pPr>
            <a:r>
              <a:rPr lang="en-US" sz="2800" dirty="0"/>
              <a:t>Marketing (Customer Relations, Sales, Responsiveness)</a:t>
            </a:r>
          </a:p>
          <a:p>
            <a:pPr marL="457200" indent="-457200">
              <a:buFont typeface="Arial" panose="020B0604020202020204" pitchFamily="34" charset="0"/>
              <a:buChar char="•"/>
            </a:pPr>
            <a:r>
              <a:rPr lang="en-US" sz="2800" dirty="0"/>
              <a:t>Finances (Assets, Facilities, Equipment)</a:t>
            </a:r>
          </a:p>
          <a:p>
            <a:endParaRPr lang="en-EG" dirty="0"/>
          </a:p>
        </p:txBody>
      </p:sp>
    </p:spTree>
    <p:extLst>
      <p:ext uri="{BB962C8B-B14F-4D97-AF65-F5344CB8AC3E}">
        <p14:creationId xmlns:p14="http://schemas.microsoft.com/office/powerpoint/2010/main" val="229415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7E7A-7E51-734F-9F33-B84A94397173}"/>
              </a:ext>
            </a:extLst>
          </p:cNvPr>
          <p:cNvSpPr>
            <a:spLocks noGrp="1"/>
          </p:cNvSpPr>
          <p:nvPr>
            <p:ph type="ctrTitle"/>
          </p:nvPr>
        </p:nvSpPr>
        <p:spPr>
          <a:xfrm>
            <a:off x="1905000" y="315687"/>
            <a:ext cx="8763000" cy="489856"/>
          </a:xfrm>
          <a:solidFill>
            <a:srgbClr val="92D050"/>
          </a:solidFill>
          <a:ln>
            <a:solidFill>
              <a:srgbClr val="92D050"/>
            </a:solidFill>
          </a:ln>
        </p:spPr>
        <p:txBody>
          <a:bodyPr/>
          <a:lstStyle/>
          <a:p>
            <a:r>
              <a:rPr lang="en-EG" sz="3200" b="1" dirty="0"/>
              <a:t>Key Success Factors and Core competencies</a:t>
            </a:r>
          </a:p>
        </p:txBody>
      </p:sp>
      <p:sp>
        <p:nvSpPr>
          <p:cNvPr id="4" name="TextBox 3">
            <a:extLst>
              <a:ext uri="{FF2B5EF4-FFF2-40B4-BE49-F238E27FC236}">
                <a16:creationId xmlns:a16="http://schemas.microsoft.com/office/drawing/2014/main" id="{A47E1D24-AE65-A348-8CC1-6271DE447732}"/>
              </a:ext>
            </a:extLst>
          </p:cNvPr>
          <p:cNvSpPr txBox="1"/>
          <p:nvPr/>
        </p:nvSpPr>
        <p:spPr>
          <a:xfrm>
            <a:off x="827314" y="1545770"/>
            <a:ext cx="10058400" cy="3416320"/>
          </a:xfrm>
          <a:prstGeom prst="rect">
            <a:avLst/>
          </a:prstGeom>
          <a:solidFill>
            <a:srgbClr val="92D050"/>
          </a:solidFill>
        </p:spPr>
        <p:txBody>
          <a:bodyPr wrap="square" rtlCol="0">
            <a:spAutoFit/>
          </a:bodyPr>
          <a:lstStyle/>
          <a:p>
            <a:r>
              <a:rPr lang="en-US" sz="2400" dirty="0"/>
              <a:t>If we can identify the key areas of our industry and dedicate them the suitable mixture of resources, it will lead us to a position of authentic competitive superiority. (Ohmae, 2004) So, the core competences of an organization are the distinctive capabilities, or even more: the true strengths, that is more than what the organization does well, it is what it does especially well: their attributes, tasks, activities, personnel, characteristics, and so forth. It is the best combination (key success factors and core competencies) that provides satisfaction and utility to costumers and differentiates the organization from its competitors.</a:t>
            </a:r>
            <a:endParaRPr lang="en-EG" sz="2400" dirty="0"/>
          </a:p>
        </p:txBody>
      </p:sp>
    </p:spTree>
    <p:extLst>
      <p:ext uri="{BB962C8B-B14F-4D97-AF65-F5344CB8AC3E}">
        <p14:creationId xmlns:p14="http://schemas.microsoft.com/office/powerpoint/2010/main" val="43181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433" y="858416"/>
            <a:ext cx="10139265" cy="989045"/>
          </a:xfrm>
        </p:spPr>
        <p:txBody>
          <a:bodyPr/>
          <a:lstStyle/>
          <a:p>
            <a:br>
              <a:rPr lang="en-US" sz="3600" b="1" dirty="0">
                <a:latin typeface="Arial" charset="0"/>
                <a:ea typeface="Arial" charset="0"/>
                <a:cs typeface="Arial" charset="0"/>
              </a:rPr>
            </a:br>
            <a:br>
              <a:rPr lang="en-US" sz="3600" b="1" dirty="0">
                <a:latin typeface="Arial" charset="0"/>
                <a:ea typeface="Arial" charset="0"/>
                <a:cs typeface="Arial" charset="0"/>
              </a:rPr>
            </a:br>
            <a:br>
              <a:rPr lang="en-US" sz="3600" b="1" dirty="0">
                <a:latin typeface="Arial" charset="0"/>
                <a:ea typeface="Arial" charset="0"/>
                <a:cs typeface="Arial" charset="0"/>
              </a:rPr>
            </a:br>
            <a:r>
              <a:rPr lang="en-US" sz="3600" b="1" dirty="0">
                <a:latin typeface="Arial" charset="0"/>
                <a:ea typeface="Arial" charset="0"/>
                <a:cs typeface="Arial" charset="0"/>
              </a:rPr>
              <a:t>Strategic Management Process Steps</a:t>
            </a:r>
            <a:br>
              <a:rPr lang="en-US" sz="3600" dirty="0">
                <a:latin typeface="Arial" charset="0"/>
                <a:ea typeface="Arial" charset="0"/>
                <a:cs typeface="Arial" charset="0"/>
              </a:rPr>
            </a:br>
            <a:endParaRPr lang="en-US" sz="3600" dirty="0">
              <a:latin typeface="Arial" charset="0"/>
              <a:ea typeface="Arial" charset="0"/>
              <a:cs typeface="Arial" charset="0"/>
            </a:endParaRPr>
          </a:p>
        </p:txBody>
      </p:sp>
      <p:pic>
        <p:nvPicPr>
          <p:cNvPr id="4" name="Picture 7" descr="j03877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4082" y="2239348"/>
            <a:ext cx="2077616" cy="16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7B52C8B-8715-4FA8-93E2-7C1BC1A479BE}"/>
              </a:ext>
            </a:extLst>
          </p:cNvPr>
          <p:cNvSpPr/>
          <p:nvPr/>
        </p:nvSpPr>
        <p:spPr>
          <a:xfrm>
            <a:off x="10941698" y="0"/>
            <a:ext cx="1250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37B52C8B-8715-4FA8-93E2-7C1BC1A479BE}"/>
              </a:ext>
            </a:extLst>
          </p:cNvPr>
          <p:cNvSpPr>
            <a:spLocks noGrp="1"/>
          </p:cNvSpPr>
          <p:nvPr>
            <p:ph type="subTitle" idx="1"/>
          </p:nvPr>
        </p:nvSpPr>
        <p:spPr>
          <a:xfrm>
            <a:off x="1027113" y="2016125"/>
            <a:ext cx="7837487" cy="39560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571" t="21072" r="32356" b="42534"/>
          <a:stretch>
            <a:fillRect/>
          </a:stretch>
        </p:blipFill>
        <p:spPr bwMode="auto">
          <a:xfrm>
            <a:off x="1627632" y="2444620"/>
            <a:ext cx="6789682" cy="3161807"/>
          </a:xfrm>
          <a:prstGeom prst="rect">
            <a:avLst/>
          </a:prstGeom>
          <a:solidFill>
            <a:srgbClr val="00B050"/>
          </a:solidFill>
          <a:ln>
            <a:noFill/>
          </a:ln>
        </p:spPr>
      </p:pic>
    </p:spTree>
    <p:extLst>
      <p:ext uri="{BB962C8B-B14F-4D97-AF65-F5344CB8AC3E}">
        <p14:creationId xmlns:p14="http://schemas.microsoft.com/office/powerpoint/2010/main" val="200005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877824"/>
            <a:ext cx="8382000" cy="786384"/>
          </a:xfrm>
        </p:spPr>
        <p:txBody>
          <a:bodyPr/>
          <a:lstStyle/>
          <a:p>
            <a:r>
              <a:rPr lang="en-US" sz="3600" b="1" dirty="0">
                <a:latin typeface="Arial" charset="0"/>
                <a:ea typeface="Arial" charset="0"/>
                <a:cs typeface="Arial" charset="0"/>
              </a:rPr>
              <a:t>Strategic Management Process Steps</a:t>
            </a:r>
            <a:endParaRPr lang="en-US" sz="3600" dirty="0">
              <a:latin typeface="Arial" charset="0"/>
              <a:ea typeface="Arial" charset="0"/>
              <a:cs typeface="Arial" charset="0"/>
            </a:endParaRPr>
          </a:p>
        </p:txBody>
      </p:sp>
      <p:sp>
        <p:nvSpPr>
          <p:cNvPr id="5" name="Rectangle 4">
            <a:extLst>
              <a:ext uri="{FF2B5EF4-FFF2-40B4-BE49-F238E27FC236}">
                <a16:creationId xmlns:a16="http://schemas.microsoft.com/office/drawing/2014/main" id="{37B52C8B-8715-4FA8-93E2-7C1BC1A479BE}"/>
              </a:ext>
            </a:extLst>
          </p:cNvPr>
          <p:cNvSpPr/>
          <p:nvPr/>
        </p:nvSpPr>
        <p:spPr>
          <a:xfrm rot="1393068">
            <a:off x="11404114" y="3776222"/>
            <a:ext cx="125766" cy="31096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B52C8B-8715-4FA8-93E2-7C1BC1A479BE}"/>
              </a:ext>
            </a:extLst>
          </p:cNvPr>
          <p:cNvSpPr/>
          <p:nvPr/>
        </p:nvSpPr>
        <p:spPr>
          <a:xfrm rot="1444161">
            <a:off x="11176952" y="2735649"/>
            <a:ext cx="119805" cy="43432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52C8B-8715-4FA8-93E2-7C1BC1A479BE}"/>
              </a:ext>
            </a:extLst>
          </p:cNvPr>
          <p:cNvSpPr/>
          <p:nvPr/>
        </p:nvSpPr>
        <p:spPr>
          <a:xfrm rot="1607575">
            <a:off x="1158747" y="-128654"/>
            <a:ext cx="215646" cy="51925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j0341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0006" y="469908"/>
            <a:ext cx="1450975" cy="2033588"/>
          </a:xfrm>
          <a:prstGeom prst="rect">
            <a:avLst/>
          </a:prstGeom>
        </p:spPr>
      </p:pic>
      <p:sp>
        <p:nvSpPr>
          <p:cNvPr id="9" name="Subtitle 8">
            <a:extLst>
              <a:ext uri="{FF2B5EF4-FFF2-40B4-BE49-F238E27FC236}">
                <a16:creationId xmlns:a16="http://schemas.microsoft.com/office/drawing/2014/main" id="{37B52C8B-8715-4FA8-93E2-7C1BC1A479BE}"/>
              </a:ext>
            </a:extLst>
          </p:cNvPr>
          <p:cNvSpPr>
            <a:spLocks noGrp="1"/>
          </p:cNvSpPr>
          <p:nvPr>
            <p:ph type="subTitle" idx="1"/>
          </p:nvPr>
        </p:nvSpPr>
        <p:spPr>
          <a:xfrm>
            <a:off x="2122714" y="1664208"/>
            <a:ext cx="8594210" cy="41807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1" dirty="0">
              <a:latin typeface="Arial" charset="0"/>
              <a:ea typeface="Arial" charset="0"/>
              <a:cs typeface="Arial" charset="0"/>
            </a:endParaRPr>
          </a:p>
          <a:p>
            <a:pPr algn="l"/>
            <a:r>
              <a:rPr lang="en-US" b="1" dirty="0">
                <a:latin typeface="Arial" charset="0"/>
                <a:ea typeface="Arial" charset="0"/>
                <a:cs typeface="Arial" charset="0"/>
              </a:rPr>
              <a:t>    </a:t>
            </a:r>
            <a:r>
              <a:rPr lang="en-US" sz="2600" b="1" dirty="0">
                <a:latin typeface="Arial" charset="0"/>
                <a:ea typeface="Arial" charset="0"/>
                <a:cs typeface="Arial" charset="0"/>
              </a:rPr>
              <a:t>Step  4    Analyze competition</a:t>
            </a:r>
            <a:endParaRPr lang="en-US" sz="2600" b="1" i="1" dirty="0">
              <a:latin typeface="Arial" charset="0"/>
              <a:ea typeface="Arial" charset="0"/>
              <a:cs typeface="Arial" charset="0"/>
            </a:endParaRPr>
          </a:p>
          <a:p>
            <a:pPr algn="l"/>
            <a:r>
              <a:rPr lang="en-US" sz="2600" b="1" dirty="0">
                <a:latin typeface="Arial" charset="0"/>
                <a:ea typeface="Arial" charset="0"/>
                <a:cs typeface="Arial" charset="0"/>
              </a:rPr>
              <a:t>    Step 5   Create Company Goals and Objectives</a:t>
            </a:r>
          </a:p>
          <a:p>
            <a:pPr marL="1555750" indent="-1555750" algn="l"/>
            <a:r>
              <a:rPr lang="en-US" sz="2600" dirty="0">
                <a:latin typeface="Arial" charset="0"/>
                <a:ea typeface="Arial" charset="0"/>
                <a:cs typeface="Arial" charset="0"/>
              </a:rPr>
              <a:t>                 </a:t>
            </a:r>
            <a:r>
              <a:rPr lang="en-US" sz="2600" b="1" i="1" dirty="0">
                <a:latin typeface="Arial" charset="0"/>
                <a:ea typeface="Arial" charset="0"/>
                <a:cs typeface="Arial" charset="0"/>
              </a:rPr>
              <a:t>Goals:</a:t>
            </a:r>
            <a:r>
              <a:rPr lang="en-US" sz="2600" i="1" dirty="0">
                <a:latin typeface="Arial" charset="0"/>
                <a:ea typeface="Arial" charset="0"/>
                <a:cs typeface="Arial" charset="0"/>
              </a:rPr>
              <a:t> Broad, long-range attributes to be   accomplished. </a:t>
            </a:r>
          </a:p>
          <a:p>
            <a:pPr marL="1555750" indent="-1555750" algn="l"/>
            <a:r>
              <a:rPr lang="en-US" sz="2600" i="1" dirty="0">
                <a:latin typeface="Arial" charset="0"/>
                <a:ea typeface="Arial" charset="0"/>
                <a:cs typeface="Arial" charset="0"/>
              </a:rPr>
              <a:t>                 </a:t>
            </a:r>
            <a:r>
              <a:rPr lang="en-US" sz="2600" b="1" i="1" dirty="0">
                <a:latin typeface="Arial" charset="0"/>
                <a:ea typeface="Arial" charset="0"/>
                <a:cs typeface="Arial" charset="0"/>
              </a:rPr>
              <a:t>Objectives</a:t>
            </a:r>
            <a:r>
              <a:rPr lang="en-US" sz="2600" b="1" dirty="0">
                <a:latin typeface="Arial" charset="0"/>
                <a:ea typeface="Arial" charset="0"/>
                <a:cs typeface="Arial" charset="0"/>
              </a:rPr>
              <a:t>:</a:t>
            </a:r>
            <a:r>
              <a:rPr lang="en-US" sz="2600" dirty="0">
                <a:latin typeface="Arial" charset="0"/>
                <a:ea typeface="Arial" charset="0"/>
                <a:cs typeface="Arial" charset="0"/>
              </a:rPr>
              <a:t> More detailed, specific targets of performance that are S.M.A.R.T</a:t>
            </a:r>
            <a:r>
              <a:rPr lang="en-US" sz="2600" i="1" dirty="0">
                <a:latin typeface="Arial" charset="0"/>
                <a:ea typeface="Arial" charset="0"/>
                <a:cs typeface="Arial" charset="0"/>
              </a:rPr>
              <a:t>            </a:t>
            </a:r>
          </a:p>
          <a:p>
            <a:pPr algn="l"/>
            <a:endParaRPr lang="en-US" sz="2600" dirty="0">
              <a:latin typeface="Arial" charset="0"/>
              <a:ea typeface="Arial" charset="0"/>
              <a:cs typeface="Arial" charset="0"/>
            </a:endParaRPr>
          </a:p>
          <a:p>
            <a:pPr algn="l"/>
            <a:endParaRPr lang="en-US" sz="2600" dirty="0"/>
          </a:p>
        </p:txBody>
      </p:sp>
    </p:spTree>
    <p:extLst>
      <p:ext uri="{BB962C8B-B14F-4D97-AF65-F5344CB8AC3E}">
        <p14:creationId xmlns:p14="http://schemas.microsoft.com/office/powerpoint/2010/main" val="1828747563"/>
      </p:ext>
    </p:extLst>
  </p:cSld>
  <p:clrMapOvr>
    <a:masterClrMapping/>
  </p:clrMapOvr>
  <mc:AlternateContent xmlns:mc="http://schemas.openxmlformats.org/markup-compatibility/2006" xmlns:p14="http://schemas.microsoft.com/office/powerpoint/2010/main">
    <mc:Choice Requires="p14">
      <p:transition spd="slow" p14:dur="225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2247" y="1653851"/>
            <a:ext cx="8507506" cy="676973"/>
          </a:xfrm>
        </p:spPr>
        <p:txBody>
          <a:bodyPr/>
          <a:lstStyle/>
          <a:p>
            <a:r>
              <a:rPr lang="en-US" sz="3600" b="1" dirty="0">
                <a:latin typeface="Arial" charset="0"/>
                <a:ea typeface="Arial" charset="0"/>
                <a:cs typeface="Arial" charset="0"/>
              </a:rPr>
              <a:t>Strategic Management Process Steps</a:t>
            </a:r>
            <a:endParaRPr lang="en-US" sz="3600" dirty="0"/>
          </a:p>
        </p:txBody>
      </p:sp>
      <p:pic>
        <p:nvPicPr>
          <p:cNvPr id="5" name="Picture 4" descr="C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3440"/>
            <a:ext cx="1936376"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7B52C8B-8715-4FA8-93E2-7C1BC1A479BE}"/>
              </a:ext>
            </a:extLst>
          </p:cNvPr>
          <p:cNvSpPr/>
          <p:nvPr/>
        </p:nvSpPr>
        <p:spPr>
          <a:xfrm rot="5400000">
            <a:off x="-24515" y="24517"/>
            <a:ext cx="1250301" cy="1201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52C8B-8715-4FA8-93E2-7C1BC1A479BE}"/>
              </a:ext>
            </a:extLst>
          </p:cNvPr>
          <p:cNvSpPr/>
          <p:nvPr/>
        </p:nvSpPr>
        <p:spPr>
          <a:xfrm>
            <a:off x="10990729" y="0"/>
            <a:ext cx="1201270" cy="1250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7B52C8B-8715-4FA8-93E2-7C1BC1A479BE}"/>
              </a:ext>
            </a:extLst>
          </p:cNvPr>
          <p:cNvSpPr/>
          <p:nvPr/>
        </p:nvSpPr>
        <p:spPr>
          <a:xfrm rot="5400000">
            <a:off x="1793453" y="18303"/>
            <a:ext cx="1298859" cy="1201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B52C8B-8715-4FA8-93E2-7C1BC1A479BE}"/>
              </a:ext>
            </a:extLst>
          </p:cNvPr>
          <p:cNvSpPr/>
          <p:nvPr/>
        </p:nvSpPr>
        <p:spPr>
          <a:xfrm rot="5400000">
            <a:off x="3597223" y="24515"/>
            <a:ext cx="1250299" cy="1201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B52C8B-8715-4FA8-93E2-7C1BC1A479BE}"/>
              </a:ext>
            </a:extLst>
          </p:cNvPr>
          <p:cNvSpPr/>
          <p:nvPr/>
        </p:nvSpPr>
        <p:spPr>
          <a:xfrm rot="5400000">
            <a:off x="5439470" y="24515"/>
            <a:ext cx="1250301" cy="1201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B52C8B-8715-4FA8-93E2-7C1BC1A479BE}"/>
              </a:ext>
            </a:extLst>
          </p:cNvPr>
          <p:cNvSpPr/>
          <p:nvPr/>
        </p:nvSpPr>
        <p:spPr>
          <a:xfrm rot="5400000">
            <a:off x="7281718" y="-5976"/>
            <a:ext cx="1250301" cy="1201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B52C8B-8715-4FA8-93E2-7C1BC1A479BE}"/>
              </a:ext>
            </a:extLst>
          </p:cNvPr>
          <p:cNvSpPr/>
          <p:nvPr/>
        </p:nvSpPr>
        <p:spPr>
          <a:xfrm rot="5400000">
            <a:off x="9099686" y="18304"/>
            <a:ext cx="1298860" cy="1201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14">
            <a:extLst>
              <a:ext uri="{FF2B5EF4-FFF2-40B4-BE49-F238E27FC236}">
                <a16:creationId xmlns:a16="http://schemas.microsoft.com/office/drawing/2014/main" id="{37B52C8B-8715-4FA8-93E2-7C1BC1A479BE}"/>
              </a:ext>
            </a:extLst>
          </p:cNvPr>
          <p:cNvSpPr>
            <a:spLocks noGrp="1"/>
          </p:cNvSpPr>
          <p:nvPr>
            <p:ph type="subTitle" idx="1"/>
          </p:nvPr>
        </p:nvSpPr>
        <p:spPr>
          <a:xfrm>
            <a:off x="1936376" y="3144301"/>
            <a:ext cx="8694148" cy="26529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600" b="1" dirty="0">
                <a:latin typeface="Arial" charset="0"/>
                <a:ea typeface="Arial" charset="0"/>
                <a:cs typeface="Arial" charset="0"/>
              </a:rPr>
              <a:t>    Step 6  Formulate Strategies</a:t>
            </a:r>
          </a:p>
          <a:p>
            <a:pPr marL="361950" algn="l">
              <a:defRPr/>
            </a:pPr>
            <a:r>
              <a:rPr lang="en-US" sz="2600" dirty="0">
                <a:latin typeface="Arial" charset="0"/>
                <a:ea typeface="Arial" charset="0"/>
                <a:cs typeface="Arial" charset="0"/>
              </a:rPr>
              <a:t>Strategy - a road map of the actions an entrepreneur draws up to achieve a company’s mission, goals, and objectives.  It is the company’s game plan for gaining a competitive advantage.</a:t>
            </a:r>
          </a:p>
          <a:p>
            <a:pPr algn="l"/>
            <a:r>
              <a:rPr lang="en-US" sz="2600" dirty="0">
                <a:latin typeface="Arial" charset="0"/>
                <a:ea typeface="Arial" charset="0"/>
                <a:cs typeface="Arial" charset="0"/>
              </a:rPr>
              <a:t>    </a:t>
            </a:r>
          </a:p>
        </p:txBody>
      </p:sp>
    </p:spTree>
    <p:extLst>
      <p:ext uri="{BB962C8B-B14F-4D97-AF65-F5344CB8AC3E}">
        <p14:creationId xmlns:p14="http://schemas.microsoft.com/office/powerpoint/2010/main" val="519177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B52C8B-8715-4FA8-93E2-7C1BC1A479BE}"/>
              </a:ext>
            </a:extLst>
          </p:cNvPr>
          <p:cNvSpPr>
            <a:spLocks noGrp="1"/>
          </p:cNvSpPr>
          <p:nvPr>
            <p:ph type="ctrTitle"/>
          </p:nvPr>
        </p:nvSpPr>
        <p:spPr>
          <a:xfrm>
            <a:off x="1524000" y="1122364"/>
            <a:ext cx="8589264" cy="9694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Arial" charset="0"/>
                <a:ea typeface="Arial" charset="0"/>
                <a:cs typeface="Arial" charset="0"/>
              </a:rPr>
              <a:t>Strategic Management Process Steps</a:t>
            </a:r>
            <a:endParaRPr lang="en-US" sz="3600" dirty="0">
              <a:solidFill>
                <a:schemeClr val="tx1"/>
              </a:solidFill>
            </a:endParaRPr>
          </a:p>
        </p:txBody>
      </p:sp>
      <p:grpSp>
        <p:nvGrpSpPr>
          <p:cNvPr id="6" name="Group 4"/>
          <p:cNvGrpSpPr>
            <a:grpSpLocks/>
          </p:cNvGrpSpPr>
          <p:nvPr/>
        </p:nvGrpSpPr>
        <p:grpSpPr bwMode="auto">
          <a:xfrm>
            <a:off x="1524000" y="2975414"/>
            <a:ext cx="5224272" cy="2069847"/>
            <a:chOff x="1196" y="2208"/>
            <a:chExt cx="2546" cy="1648"/>
          </a:xfrm>
          <a:solidFill>
            <a:srgbClr val="00B050"/>
          </a:solidFill>
        </p:grpSpPr>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l="14236" t="11844" r="6450" b="11003"/>
            <a:stretch>
              <a:fillRect/>
            </a:stretch>
          </p:blipFill>
          <p:spPr bwMode="auto">
            <a:xfrm>
              <a:off x="1196" y="2208"/>
              <a:ext cx="2546" cy="164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pic>
        <p:sp>
          <p:nvSpPr>
            <p:cNvPr id="8" name="Rectangle 6"/>
            <p:cNvSpPr>
              <a:spLocks noChangeArrowheads="1"/>
            </p:cNvSpPr>
            <p:nvPr/>
          </p:nvSpPr>
          <p:spPr bwMode="auto">
            <a:xfrm>
              <a:off x="1383" y="2842"/>
              <a:ext cx="967" cy="376"/>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70000"/>
                <a:buFont typeface="Wingdings" charset="2"/>
                <a:buChar char="n"/>
                <a:defRPr sz="3200" b="1">
                  <a:solidFill>
                    <a:schemeClr val="tx1"/>
                  </a:solidFill>
                  <a:latin typeface="Arial" charset="0"/>
                </a:defRPr>
              </a:lvl1pPr>
              <a:lvl2pPr marL="742950" indent="-285750">
                <a:spcBef>
                  <a:spcPct val="20000"/>
                </a:spcBef>
                <a:buClr>
                  <a:srgbClr val="FCD390"/>
                </a:buClr>
                <a:buSzPct val="70000"/>
                <a:buFont typeface="Wingdings" charset="2"/>
                <a:buChar char="n"/>
                <a:defRPr sz="2800" b="1">
                  <a:solidFill>
                    <a:schemeClr val="tx1"/>
                  </a:solidFill>
                  <a:latin typeface="Arial" charset="0"/>
                </a:defRPr>
              </a:lvl2pPr>
              <a:lvl3pPr marL="1143000" indent="-228600">
                <a:spcBef>
                  <a:spcPct val="20000"/>
                </a:spcBef>
                <a:buClr>
                  <a:schemeClr val="tx2"/>
                </a:buClr>
                <a:buSzPct val="70000"/>
                <a:buFont typeface="Wingdings" charset="2"/>
                <a:buChar char="n"/>
                <a:defRPr sz="2400" b="1">
                  <a:solidFill>
                    <a:schemeClr val="tx1"/>
                  </a:solidFill>
                  <a:latin typeface="Arial" charset="0"/>
                </a:defRPr>
              </a:lvl3pPr>
              <a:lvl4pPr marL="1600200" indent="-228600">
                <a:spcBef>
                  <a:spcPct val="20000"/>
                </a:spcBef>
                <a:buClr>
                  <a:schemeClr val="accent2"/>
                </a:buClr>
                <a:buSzPct val="70000"/>
                <a:buFont typeface="Wingdings" charset="2"/>
                <a:buChar char="n"/>
                <a:defRPr sz="2000" b="1">
                  <a:solidFill>
                    <a:schemeClr val="tx1"/>
                  </a:solidFill>
                  <a:latin typeface="Arial" charset="0"/>
                </a:defRPr>
              </a:lvl4pPr>
              <a:lvl5pPr marL="2057400" indent="-228600">
                <a:spcBef>
                  <a:spcPct val="20000"/>
                </a:spcBef>
                <a:buClr>
                  <a:schemeClr val="hlink"/>
                </a:buClr>
                <a:buSzPct val="70000"/>
                <a:buFont typeface="Wingdings"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charset="2"/>
                <a:buChar char="n"/>
                <a:defRPr sz="2000" b="1">
                  <a:solidFill>
                    <a:schemeClr val="tx1"/>
                  </a:solidFill>
                  <a:latin typeface="Arial" charset="0"/>
                </a:defRPr>
              </a:lvl9pPr>
            </a:lstStyle>
            <a:p>
              <a:pPr>
                <a:spcBef>
                  <a:spcPct val="0"/>
                </a:spcBef>
                <a:buClrTx/>
                <a:buSzTx/>
                <a:buFontTx/>
                <a:buNone/>
              </a:pPr>
              <a:r>
                <a:rPr lang="en-US" altLang="en-US" sz="2800" dirty="0">
                  <a:latin typeface="Tahoma" charset="0"/>
                </a:rPr>
                <a:t>Strategy?</a:t>
              </a:r>
            </a:p>
          </p:txBody>
        </p:sp>
      </p:grpSp>
      <p:sp>
        <p:nvSpPr>
          <p:cNvPr id="11" name="Subtitle 10"/>
          <p:cNvSpPr>
            <a:spLocks noGrp="1"/>
          </p:cNvSpPr>
          <p:nvPr>
            <p:ph type="subTitle" idx="1"/>
          </p:nvPr>
        </p:nvSpPr>
        <p:spPr/>
        <p:txBody>
          <a:bodyPr/>
          <a:lstStyle/>
          <a:p>
            <a:r>
              <a:rPr lang="en-US" dirty="0"/>
              <a:t>             </a:t>
            </a:r>
          </a:p>
        </p:txBody>
      </p:sp>
      <p:sp>
        <p:nvSpPr>
          <p:cNvPr id="12" name="TextBox 11"/>
          <p:cNvSpPr txBox="1"/>
          <p:nvPr/>
        </p:nvSpPr>
        <p:spPr>
          <a:xfrm>
            <a:off x="7534656" y="2975415"/>
            <a:ext cx="2578608" cy="400110"/>
          </a:xfrm>
          <a:prstGeom prst="rect">
            <a:avLst/>
          </a:prstGeom>
          <a:solidFill>
            <a:srgbClr val="00B050"/>
          </a:solidFill>
        </p:spPr>
        <p:txBody>
          <a:bodyPr wrap="square" rtlCol="0">
            <a:spAutoFit/>
          </a:bodyPr>
          <a:lstStyle/>
          <a:p>
            <a:r>
              <a:rPr lang="en-US" sz="2000" b="1" dirty="0">
                <a:latin typeface="Arial" charset="0"/>
                <a:ea typeface="Arial" charset="0"/>
                <a:cs typeface="Arial" charset="0"/>
              </a:rPr>
              <a:t>Cost Leadership</a:t>
            </a:r>
          </a:p>
        </p:txBody>
      </p:sp>
      <p:sp>
        <p:nvSpPr>
          <p:cNvPr id="13" name="TextBox 12"/>
          <p:cNvSpPr txBox="1"/>
          <p:nvPr/>
        </p:nvSpPr>
        <p:spPr>
          <a:xfrm>
            <a:off x="7534656" y="3853467"/>
            <a:ext cx="2578608" cy="400109"/>
          </a:xfrm>
          <a:prstGeom prst="rect">
            <a:avLst/>
          </a:prstGeom>
          <a:solidFill>
            <a:srgbClr val="00B050"/>
          </a:solidFill>
        </p:spPr>
        <p:txBody>
          <a:bodyPr wrap="square" rtlCol="0">
            <a:spAutoFit/>
          </a:bodyPr>
          <a:lstStyle/>
          <a:p>
            <a:r>
              <a:rPr lang="en-US" sz="2000" b="1" dirty="0">
                <a:latin typeface="Arial" charset="0"/>
                <a:ea typeface="Arial" charset="0"/>
                <a:cs typeface="Arial" charset="0"/>
              </a:rPr>
              <a:t>Differentiation</a:t>
            </a:r>
          </a:p>
        </p:txBody>
      </p:sp>
      <p:sp>
        <p:nvSpPr>
          <p:cNvPr id="14" name="TextBox 13"/>
          <p:cNvSpPr txBox="1"/>
          <p:nvPr/>
        </p:nvSpPr>
        <p:spPr>
          <a:xfrm>
            <a:off x="7534656" y="4645152"/>
            <a:ext cx="2578608" cy="400110"/>
          </a:xfrm>
          <a:prstGeom prst="rect">
            <a:avLst/>
          </a:prstGeom>
          <a:solidFill>
            <a:srgbClr val="00B050"/>
          </a:solidFill>
        </p:spPr>
        <p:txBody>
          <a:bodyPr wrap="square" rtlCol="0">
            <a:spAutoFit/>
          </a:bodyPr>
          <a:lstStyle/>
          <a:p>
            <a:r>
              <a:rPr lang="en-US" sz="2000" b="1" dirty="0">
                <a:latin typeface="Arial" charset="0"/>
                <a:ea typeface="Arial" charset="0"/>
                <a:cs typeface="Arial" charset="0"/>
              </a:rPr>
              <a:t>Focus</a:t>
            </a:r>
          </a:p>
        </p:txBody>
      </p:sp>
      <p:sp>
        <p:nvSpPr>
          <p:cNvPr id="17" name="Rectangle 16">
            <a:extLst>
              <a:ext uri="{FF2B5EF4-FFF2-40B4-BE49-F238E27FC236}">
                <a16:creationId xmlns:a16="http://schemas.microsoft.com/office/drawing/2014/main" id="{37B52C8B-8715-4FA8-93E2-7C1BC1A479BE}"/>
              </a:ext>
            </a:extLst>
          </p:cNvPr>
          <p:cNvSpPr/>
          <p:nvPr/>
        </p:nvSpPr>
        <p:spPr>
          <a:xfrm>
            <a:off x="10668000" y="0"/>
            <a:ext cx="114028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123043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B52C8B-8715-4FA8-93E2-7C1BC1A479BE}"/>
              </a:ext>
            </a:extLst>
          </p:cNvPr>
          <p:cNvSpPr/>
          <p:nvPr/>
        </p:nvSpPr>
        <p:spPr>
          <a:xfrm>
            <a:off x="205272" y="0"/>
            <a:ext cx="166395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charset="0"/>
              <a:ea typeface="Arial" charset="0"/>
              <a:cs typeface="Arial" charset="0"/>
            </a:endParaRPr>
          </a:p>
          <a:p>
            <a:pPr algn="ctr"/>
            <a:r>
              <a:rPr lang="en-US" sz="2000" dirty="0">
                <a:latin typeface="Arial" charset="0"/>
                <a:ea typeface="Arial" charset="0"/>
                <a:cs typeface="Arial" charset="0"/>
              </a:rPr>
              <a:t>The three strategies</a:t>
            </a:r>
          </a:p>
          <a:p>
            <a:pPr marL="17463" algn="ctr"/>
            <a:r>
              <a:rPr lang="en-US" sz="2000" dirty="0">
                <a:latin typeface="Arial" charset="0"/>
                <a:ea typeface="Arial" charset="0"/>
                <a:cs typeface="Arial" charset="0"/>
              </a:rPr>
              <a:t>are responsible for attaining </a:t>
            </a:r>
          </a:p>
          <a:p>
            <a:pPr algn="ctr"/>
            <a:r>
              <a:rPr lang="en-US" sz="2000" dirty="0">
                <a:latin typeface="Arial" charset="0"/>
                <a:ea typeface="Arial" charset="0"/>
                <a:cs typeface="Arial" charset="0"/>
              </a:rPr>
              <a:t>A competitive</a:t>
            </a:r>
          </a:p>
          <a:p>
            <a:pPr algn="ctr"/>
            <a:r>
              <a:rPr lang="en-US" sz="2000" dirty="0">
                <a:latin typeface="Arial" charset="0"/>
                <a:ea typeface="Arial" charset="0"/>
                <a:cs typeface="Arial" charset="0"/>
              </a:rPr>
              <a:t>Advantage</a:t>
            </a:r>
          </a:p>
          <a:p>
            <a:pPr algn="ctr"/>
            <a:endParaRPr lang="en-US" sz="2000" dirty="0">
              <a:latin typeface="Arial" charset="0"/>
              <a:ea typeface="Arial" charset="0"/>
              <a:cs typeface="Arial" charset="0"/>
            </a:endParaRPr>
          </a:p>
          <a:p>
            <a:pPr algn="ctr"/>
            <a:endParaRPr lang="en-US" sz="2000" dirty="0">
              <a:latin typeface="Arial" charset="0"/>
              <a:ea typeface="Arial" charset="0"/>
              <a:cs typeface="Arial" charset="0"/>
            </a:endParaRPr>
          </a:p>
          <a:p>
            <a:pPr algn="ctr"/>
            <a:endParaRPr lang="en-US" sz="2000" dirty="0">
              <a:latin typeface="Arial" charset="0"/>
              <a:ea typeface="Arial" charset="0"/>
              <a:cs typeface="Arial" charset="0"/>
            </a:endParaRPr>
          </a:p>
          <a:p>
            <a:pPr algn="ctr"/>
            <a:endParaRPr lang="en-US" sz="2000" dirty="0">
              <a:latin typeface="Arial" charset="0"/>
              <a:ea typeface="Arial" charset="0"/>
              <a:cs typeface="Arial" charset="0"/>
            </a:endParaRPr>
          </a:p>
          <a:p>
            <a:pPr algn="ctr"/>
            <a:endParaRPr lang="en-US" sz="2000" dirty="0">
              <a:latin typeface="Arial" charset="0"/>
              <a:ea typeface="Arial" charset="0"/>
              <a:cs typeface="Arial" charset="0"/>
            </a:endParaRPr>
          </a:p>
          <a:p>
            <a:pPr algn="ctr"/>
            <a:r>
              <a:rPr lang="en-US" sz="2000" dirty="0">
                <a:latin typeface="Arial" charset="0"/>
                <a:ea typeface="Arial" charset="0"/>
                <a:cs typeface="Arial" charset="0"/>
              </a:rPr>
              <a:t> </a:t>
            </a:r>
          </a:p>
          <a:p>
            <a:pPr algn="ctr"/>
            <a:endParaRPr lang="en-US" dirty="0">
              <a:latin typeface="Arial" charset="0"/>
              <a:ea typeface="Arial" charset="0"/>
              <a:cs typeface="Arial" charset="0"/>
            </a:endParaRPr>
          </a:p>
          <a:p>
            <a:pPr algn="ctr"/>
            <a:endParaRPr lang="en-US" dirty="0"/>
          </a:p>
        </p:txBody>
      </p:sp>
      <p:pic>
        <p:nvPicPr>
          <p:cNvPr id="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952" y="1948543"/>
            <a:ext cx="8217382" cy="4909457"/>
          </a:xfrm>
          <a:prstGeom prst="rect">
            <a:avLst/>
          </a:prstGeom>
          <a:solidFill>
            <a:srgbClr val="00B050"/>
          </a:solidFill>
          <a:ln>
            <a:noFill/>
          </a:ln>
        </p:spPr>
      </p:pic>
      <p:sp>
        <p:nvSpPr>
          <p:cNvPr id="6" name="Rectangle 5">
            <a:extLst>
              <a:ext uri="{FF2B5EF4-FFF2-40B4-BE49-F238E27FC236}">
                <a16:creationId xmlns:a16="http://schemas.microsoft.com/office/drawing/2014/main" id="{37B52C8B-8715-4FA8-93E2-7C1BC1A479BE}"/>
              </a:ext>
            </a:extLst>
          </p:cNvPr>
          <p:cNvSpPr/>
          <p:nvPr/>
        </p:nvSpPr>
        <p:spPr>
          <a:xfrm>
            <a:off x="10368344" y="34159"/>
            <a:ext cx="166395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G" b="1" dirty="0"/>
              <a:t>A focus strategy depends on creating value for customers either by being the lowest-cost producer or by differenciating the product or service in a unique fashion but doing it in a narrow target segment.</a:t>
            </a:r>
          </a:p>
          <a:p>
            <a:pPr algn="ctr"/>
            <a:endParaRPr lang="en-US" dirty="0"/>
          </a:p>
        </p:txBody>
      </p:sp>
      <p:sp>
        <p:nvSpPr>
          <p:cNvPr id="7" name="Title 6">
            <a:extLst>
              <a:ext uri="{FF2B5EF4-FFF2-40B4-BE49-F238E27FC236}">
                <a16:creationId xmlns:a16="http://schemas.microsoft.com/office/drawing/2014/main" id="{37B52C8B-8715-4FA8-93E2-7C1BC1A479BE}"/>
              </a:ext>
            </a:extLst>
          </p:cNvPr>
          <p:cNvSpPr>
            <a:spLocks noGrp="1"/>
          </p:cNvSpPr>
          <p:nvPr>
            <p:ph type="ctrTitle"/>
          </p:nvPr>
        </p:nvSpPr>
        <p:spPr>
          <a:xfrm>
            <a:off x="2052734" y="578498"/>
            <a:ext cx="8229601" cy="9330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Arial" charset="0"/>
                <a:ea typeface="Arial" charset="0"/>
                <a:cs typeface="Arial" charset="0"/>
              </a:rPr>
              <a:t>Strategic Management Process Steps</a:t>
            </a:r>
            <a:endParaRPr lang="en-US" sz="3600" dirty="0"/>
          </a:p>
        </p:txBody>
      </p:sp>
    </p:spTree>
    <p:extLst>
      <p:ext uri="{BB962C8B-B14F-4D97-AF65-F5344CB8AC3E}">
        <p14:creationId xmlns:p14="http://schemas.microsoft.com/office/powerpoint/2010/main" val="198249361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4376" y="989045"/>
            <a:ext cx="8266922" cy="1101012"/>
          </a:xfrm>
        </p:spPr>
        <p:txBody>
          <a:bodyPr/>
          <a:lstStyle/>
          <a:p>
            <a:r>
              <a:rPr lang="en-US" sz="3400" b="1" dirty="0">
                <a:latin typeface="Arial" charset="0"/>
                <a:ea typeface="Arial" charset="0"/>
                <a:cs typeface="Arial" charset="0"/>
              </a:rPr>
              <a:t>Strategic Management Process Steps</a:t>
            </a:r>
            <a:endParaRPr lang="en-US" sz="3400" dirty="0"/>
          </a:p>
        </p:txBody>
      </p:sp>
      <p:sp>
        <p:nvSpPr>
          <p:cNvPr id="3" name="Subtitle 2"/>
          <p:cNvSpPr>
            <a:spLocks noGrp="1"/>
          </p:cNvSpPr>
          <p:nvPr>
            <p:ph type="subTitle" idx="1"/>
          </p:nvPr>
        </p:nvSpPr>
        <p:spPr>
          <a:xfrm>
            <a:off x="3508310" y="2556588"/>
            <a:ext cx="7875037" cy="3788228"/>
          </a:xfrm>
        </p:spPr>
        <p:txBody>
          <a:bodyPr/>
          <a:lstStyle/>
          <a:p>
            <a:pPr>
              <a:spcBef>
                <a:spcPts val="1200"/>
              </a:spcBef>
              <a:defRPr/>
            </a:pPr>
            <a:r>
              <a:rPr lang="en-US" sz="2600" b="1" dirty="0">
                <a:latin typeface="Arial" charset="0"/>
                <a:ea typeface="Arial" charset="0"/>
                <a:cs typeface="Arial" charset="0"/>
              </a:rPr>
              <a:t>Cost Leadership </a:t>
            </a:r>
          </a:p>
          <a:p>
            <a:pPr>
              <a:spcBef>
                <a:spcPts val="1200"/>
              </a:spcBef>
              <a:defRPr/>
            </a:pPr>
            <a:r>
              <a:rPr lang="en-US" sz="2600" dirty="0">
                <a:latin typeface="Arial" charset="0"/>
                <a:ea typeface="Arial" charset="0"/>
                <a:cs typeface="Arial" charset="0"/>
              </a:rPr>
              <a:t>works well when:</a:t>
            </a:r>
          </a:p>
          <a:p>
            <a:pPr lvl="1">
              <a:spcBef>
                <a:spcPts val="1200"/>
              </a:spcBef>
              <a:buClr>
                <a:schemeClr val="folHlink"/>
              </a:buClr>
              <a:defRPr/>
            </a:pPr>
            <a:r>
              <a:rPr lang="en-US" sz="2600" dirty="0">
                <a:latin typeface="Arial" charset="0"/>
                <a:ea typeface="Arial" charset="0"/>
                <a:cs typeface="Arial" charset="0"/>
              </a:rPr>
              <a:t>Buyers are sensitive to price changes.</a:t>
            </a:r>
          </a:p>
          <a:p>
            <a:pPr lvl="1">
              <a:spcBef>
                <a:spcPts val="1200"/>
              </a:spcBef>
              <a:buClr>
                <a:schemeClr val="folHlink"/>
              </a:buClr>
              <a:defRPr/>
            </a:pPr>
            <a:r>
              <a:rPr lang="en-US" sz="2600" dirty="0">
                <a:latin typeface="Arial" charset="0"/>
                <a:ea typeface="Arial" charset="0"/>
                <a:cs typeface="Arial" charset="0"/>
              </a:rPr>
              <a:t>Competing firms sell the same commodity products.</a:t>
            </a:r>
          </a:p>
          <a:p>
            <a:pPr lvl="1">
              <a:spcBef>
                <a:spcPts val="1200"/>
              </a:spcBef>
              <a:buClr>
                <a:schemeClr val="folHlink"/>
              </a:buClr>
              <a:defRPr/>
            </a:pPr>
            <a:r>
              <a:rPr lang="en-US" sz="2600" dirty="0">
                <a:latin typeface="Arial" charset="0"/>
                <a:ea typeface="Arial" charset="0"/>
                <a:cs typeface="Arial" charset="0"/>
              </a:rPr>
              <a:t>A company can benefit from economies of scale.</a:t>
            </a:r>
          </a:p>
          <a:p>
            <a:endParaRPr lang="en-US" sz="2600" dirty="0">
              <a:latin typeface="Arial" charset="0"/>
              <a:ea typeface="Arial" charset="0"/>
              <a:cs typeface="Arial" charset="0"/>
            </a:endParaRPr>
          </a:p>
        </p:txBody>
      </p:sp>
      <p:sp>
        <p:nvSpPr>
          <p:cNvPr id="4" name="Rectangle 3">
            <a:extLst>
              <a:ext uri="{FF2B5EF4-FFF2-40B4-BE49-F238E27FC236}">
                <a16:creationId xmlns:a16="http://schemas.microsoft.com/office/drawing/2014/main" id="{37B52C8B-8715-4FA8-93E2-7C1BC1A479BE}"/>
              </a:ext>
            </a:extLst>
          </p:cNvPr>
          <p:cNvSpPr/>
          <p:nvPr/>
        </p:nvSpPr>
        <p:spPr>
          <a:xfrm rot="3529236">
            <a:off x="1397932" y="-1615395"/>
            <a:ext cx="1359696" cy="61094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B52C8B-8715-4FA8-93E2-7C1BC1A479BE}"/>
              </a:ext>
            </a:extLst>
          </p:cNvPr>
          <p:cNvSpPr/>
          <p:nvPr/>
        </p:nvSpPr>
        <p:spPr>
          <a:xfrm>
            <a:off x="1231641" y="0"/>
            <a:ext cx="154888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84224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03130"/>
            <a:ext cx="9144000" cy="724249"/>
          </a:xfrm>
        </p:spPr>
        <p:txBody>
          <a:bodyPr/>
          <a:lstStyle/>
          <a:p>
            <a:r>
              <a:rPr lang="en-US" sz="3600" b="1" dirty="0">
                <a:latin typeface="Arial" charset="0"/>
                <a:ea typeface="Arial" charset="0"/>
                <a:cs typeface="Arial" charset="0"/>
              </a:rPr>
              <a:t>Strategic Management Process Steps</a:t>
            </a:r>
            <a:endParaRPr lang="en-US" sz="36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t="8218"/>
          <a:stretch>
            <a:fillRect/>
          </a:stretch>
        </p:blipFill>
        <p:spPr bwMode="auto">
          <a:xfrm>
            <a:off x="10083217" y="217818"/>
            <a:ext cx="2077616" cy="14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Subtitle 4">
            <a:extLst>
              <a:ext uri="{FF2B5EF4-FFF2-40B4-BE49-F238E27FC236}">
                <a16:creationId xmlns:a16="http://schemas.microsoft.com/office/drawing/2014/main" id="{37B52C8B-8715-4FA8-93E2-7C1BC1A479BE}"/>
              </a:ext>
            </a:extLst>
          </p:cNvPr>
          <p:cNvSpPr>
            <a:spLocks noGrp="1"/>
          </p:cNvSpPr>
          <p:nvPr>
            <p:ph type="subTitle" idx="1"/>
          </p:nvPr>
        </p:nvSpPr>
        <p:spPr>
          <a:xfrm>
            <a:off x="1082675" y="2873375"/>
            <a:ext cx="10039350" cy="3359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bg1"/>
                </a:solidFill>
                <a:latin typeface="Arial" charset="0"/>
                <a:ea typeface="Arial" charset="0"/>
                <a:cs typeface="Arial" charset="0"/>
              </a:rPr>
              <a:t>Differentiation</a:t>
            </a:r>
          </a:p>
          <a:p>
            <a:r>
              <a:rPr lang="en-US" sz="2600" dirty="0">
                <a:solidFill>
                  <a:schemeClr val="bg1"/>
                </a:solidFill>
                <a:latin typeface="Arial" charset="0"/>
                <a:ea typeface="Arial" charset="0"/>
                <a:cs typeface="Arial" charset="0"/>
              </a:rPr>
              <a:t>Company seeks to build customer loyalty by positioning its goods or services in a unique or different fashion.</a:t>
            </a:r>
          </a:p>
          <a:p>
            <a:r>
              <a:rPr lang="en-US" sz="2600" i="1" dirty="0">
                <a:latin typeface="Arial" charset="0"/>
                <a:ea typeface="Arial" charset="0"/>
                <a:cs typeface="Arial" charset="0"/>
              </a:rPr>
              <a:t>Build basis for differentiation on a distinctive competence, something that the small company is uniquely good at doing in comparison to its competitors.</a:t>
            </a:r>
            <a:endParaRPr lang="en-US" sz="2600" i="1" dirty="0">
              <a:solidFill>
                <a:schemeClr val="bg1"/>
              </a:solidFill>
              <a:latin typeface="Arial" charset="0"/>
              <a:ea typeface="Arial" charset="0"/>
              <a:cs typeface="Arial" charset="0"/>
            </a:endParaRPr>
          </a:p>
          <a:p>
            <a:endParaRPr lang="en-US" dirty="0">
              <a:solidFill>
                <a:schemeClr val="bg1"/>
              </a:solidFill>
            </a:endParaRPr>
          </a:p>
        </p:txBody>
      </p:sp>
      <p:sp>
        <p:nvSpPr>
          <p:cNvPr id="6" name="Rectangle 5">
            <a:extLst>
              <a:ext uri="{FF2B5EF4-FFF2-40B4-BE49-F238E27FC236}">
                <a16:creationId xmlns:a16="http://schemas.microsoft.com/office/drawing/2014/main" id="{37B52C8B-8715-4FA8-93E2-7C1BC1A479BE}"/>
              </a:ext>
            </a:extLst>
          </p:cNvPr>
          <p:cNvSpPr/>
          <p:nvPr/>
        </p:nvSpPr>
        <p:spPr>
          <a:xfrm>
            <a:off x="10668000" y="1403132"/>
            <a:ext cx="1163216" cy="54548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52C8B-8715-4FA8-93E2-7C1BC1A479BE}"/>
              </a:ext>
            </a:extLst>
          </p:cNvPr>
          <p:cNvSpPr/>
          <p:nvPr/>
        </p:nvSpPr>
        <p:spPr>
          <a:xfrm rot="5400000">
            <a:off x="4497357" y="-4279537"/>
            <a:ext cx="1119674" cy="1011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38116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B52C8B-8715-4FA8-93E2-7C1BC1A479BE}"/>
              </a:ext>
            </a:extLst>
          </p:cNvPr>
          <p:cNvSpPr/>
          <p:nvPr/>
        </p:nvSpPr>
        <p:spPr>
          <a:xfrm>
            <a:off x="298579" y="0"/>
            <a:ext cx="33590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B52C8B-8715-4FA8-93E2-7C1BC1A479BE}"/>
              </a:ext>
            </a:extLst>
          </p:cNvPr>
          <p:cNvSpPr/>
          <p:nvPr/>
        </p:nvSpPr>
        <p:spPr>
          <a:xfrm>
            <a:off x="914400" y="0"/>
            <a:ext cx="3296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37B52C8B-8715-4FA8-93E2-7C1BC1A479BE}"/>
              </a:ext>
            </a:extLst>
          </p:cNvPr>
          <p:cNvSpPr>
            <a:spLocks noGrp="1"/>
          </p:cNvSpPr>
          <p:nvPr>
            <p:ph type="subTitle" idx="1"/>
          </p:nvPr>
        </p:nvSpPr>
        <p:spPr>
          <a:xfrm>
            <a:off x="1524000" y="3177524"/>
            <a:ext cx="10083282" cy="30739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a:p>
            <a:r>
              <a:rPr lang="en-US" b="1" dirty="0">
                <a:latin typeface="Arial" charset="0"/>
                <a:ea typeface="Arial" charset="0"/>
                <a:cs typeface="Arial" charset="0"/>
              </a:rPr>
              <a:t>Focus</a:t>
            </a:r>
          </a:p>
          <a:p>
            <a:r>
              <a:rPr lang="en-US" dirty="0">
                <a:latin typeface="Arial" charset="0"/>
                <a:ea typeface="Arial" charset="0"/>
                <a:cs typeface="Arial" charset="0"/>
              </a:rPr>
              <a:t>Rather than try to serve the total market, the company focuses on serving a niche (or several niches) within that                                       market. </a:t>
            </a:r>
          </a:p>
          <a:p>
            <a:r>
              <a:rPr lang="en-US" dirty="0">
                <a:latin typeface="Arial" charset="0"/>
                <a:ea typeface="Arial" charset="0"/>
                <a:cs typeface="Arial" charset="0"/>
              </a:rPr>
              <a:t>Entrepreneurs identify customers’ special needs, wants, or interests, and then targets them with a product or service designed specifically for them.</a:t>
            </a:r>
          </a:p>
          <a:p>
            <a:endParaRPr lang="en-US" dirty="0">
              <a:latin typeface="Arial" charset="0"/>
              <a:ea typeface="Arial" charset="0"/>
              <a:cs typeface="Arial" charset="0"/>
            </a:endParaRPr>
          </a:p>
          <a:p>
            <a:endParaRPr lang="en-US" sz="2600" dirty="0">
              <a:latin typeface="Arial" charset="0"/>
              <a:ea typeface="Arial" charset="0"/>
              <a:cs typeface="Arial" charset="0"/>
            </a:endParaRPr>
          </a:p>
          <a:p>
            <a:endParaRPr lang="en-US" dirty="0"/>
          </a:p>
        </p:txBody>
      </p:sp>
      <p:sp>
        <p:nvSpPr>
          <p:cNvPr id="8" name="Rectangle 7">
            <a:extLst>
              <a:ext uri="{FF2B5EF4-FFF2-40B4-BE49-F238E27FC236}">
                <a16:creationId xmlns:a16="http://schemas.microsoft.com/office/drawing/2014/main" id="{37B52C8B-8715-4FA8-93E2-7C1BC1A479BE}"/>
              </a:ext>
            </a:extLst>
          </p:cNvPr>
          <p:cNvSpPr/>
          <p:nvPr/>
        </p:nvSpPr>
        <p:spPr>
          <a:xfrm rot="5400000">
            <a:off x="8599565" y="-1021401"/>
            <a:ext cx="32687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B52C8B-8715-4FA8-93E2-7C1BC1A479BE}"/>
              </a:ext>
            </a:extLst>
          </p:cNvPr>
          <p:cNvSpPr/>
          <p:nvPr/>
        </p:nvSpPr>
        <p:spPr>
          <a:xfrm>
            <a:off x="11596396" y="0"/>
            <a:ext cx="290804" cy="7231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7B52C8B-8715-4FA8-93E2-7C1BC1A479BE}"/>
              </a:ext>
            </a:extLst>
          </p:cNvPr>
          <p:cNvSpPr>
            <a:spLocks noGrp="1"/>
          </p:cNvSpPr>
          <p:nvPr>
            <p:ph type="ctrTitle"/>
          </p:nvPr>
        </p:nvSpPr>
        <p:spPr>
          <a:xfrm>
            <a:off x="2072109" y="1039187"/>
            <a:ext cx="8651875" cy="598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Arial" charset="0"/>
                <a:ea typeface="Arial" charset="0"/>
                <a:cs typeface="Arial" charset="0"/>
              </a:rPr>
              <a:t>Strategic Management Process Steps</a:t>
            </a:r>
            <a:endParaRPr lang="en-US" sz="3600" dirty="0">
              <a:solidFill>
                <a:schemeClr val="tx1"/>
              </a:solidFill>
            </a:endParaRPr>
          </a:p>
        </p:txBody>
      </p:sp>
      <p:pic>
        <p:nvPicPr>
          <p:cNvPr id="11" name="Picture 6" descr="j0398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874"/>
            <a:ext cx="15240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12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3771"/>
            <a:ext cx="9144000" cy="1782966"/>
          </a:xfrm>
        </p:spPr>
        <p:txBody>
          <a:bodyPr/>
          <a:lstStyle/>
          <a:p>
            <a:pPr lvl="0"/>
            <a:br>
              <a:rPr lang="en-US" sz="3600" dirty="0">
                <a:latin typeface="Arial" charset="0"/>
                <a:ea typeface="Arial" charset="0"/>
                <a:cs typeface="Arial" charset="0"/>
              </a:rPr>
            </a:br>
            <a:br>
              <a:rPr lang="en-US" sz="3600" dirty="0">
                <a:latin typeface="Arial" charset="0"/>
                <a:ea typeface="Arial" charset="0"/>
                <a:cs typeface="Arial" charset="0"/>
              </a:rPr>
            </a:br>
            <a:br>
              <a:rPr lang="en-US" sz="3600" dirty="0">
                <a:latin typeface="Arial" charset="0"/>
                <a:ea typeface="Arial" charset="0"/>
                <a:cs typeface="Arial" charset="0"/>
              </a:rPr>
            </a:br>
            <a:br>
              <a:rPr lang="en-US" sz="3600" dirty="0">
                <a:latin typeface="Arial" charset="0"/>
                <a:ea typeface="Arial" charset="0"/>
                <a:cs typeface="Arial" charset="0"/>
              </a:rPr>
            </a:br>
            <a:r>
              <a:rPr lang="en-US" sz="3600" b="1" dirty="0">
                <a:latin typeface="Arial" charset="0"/>
                <a:ea typeface="Arial" charset="0"/>
                <a:cs typeface="Arial" charset="0"/>
              </a:rPr>
              <a:t>Strategic Management and Competitive Advantage</a:t>
            </a:r>
            <a:br>
              <a:rPr lang="en" sz="3600" dirty="0">
                <a:latin typeface="Arial" charset="0"/>
                <a:ea typeface="Arial" charset="0"/>
                <a:cs typeface="Arial" charset="0"/>
              </a:rPr>
            </a:br>
            <a:endParaRPr lang="en-US" sz="3600" dirty="0"/>
          </a:p>
        </p:txBody>
      </p:sp>
      <p:sp>
        <p:nvSpPr>
          <p:cNvPr id="3" name="Subtitle 2"/>
          <p:cNvSpPr>
            <a:spLocks noGrp="1"/>
          </p:cNvSpPr>
          <p:nvPr>
            <p:ph type="subTitle" idx="1"/>
          </p:nvPr>
        </p:nvSpPr>
        <p:spPr>
          <a:xfrm>
            <a:off x="1524000" y="2823412"/>
            <a:ext cx="9144000" cy="2681650"/>
          </a:xfrm>
        </p:spPr>
        <p:txBody>
          <a:bodyPr/>
          <a:lstStyle/>
          <a:p>
            <a:pPr algn="l"/>
            <a:r>
              <a:rPr lang="en-US" sz="2800" dirty="0">
                <a:latin typeface="Arial" charset="0"/>
                <a:ea typeface="Arial" charset="0"/>
                <a:cs typeface="Arial" charset="0"/>
              </a:rPr>
              <a:t>Developing a strategic plan is crucial to creating a sustainable </a:t>
            </a:r>
            <a:r>
              <a:rPr lang="en-US" sz="2800" i="1" dirty="0">
                <a:latin typeface="Arial" charset="0"/>
                <a:ea typeface="Arial" charset="0"/>
                <a:cs typeface="Arial" charset="0"/>
              </a:rPr>
              <a:t>competitive advantage.</a:t>
            </a:r>
          </a:p>
          <a:p>
            <a:pPr algn="l"/>
            <a:r>
              <a:rPr lang="en-US" sz="2800" b="1" dirty="0">
                <a:latin typeface="Arial" charset="0"/>
                <a:ea typeface="Arial" charset="0"/>
                <a:cs typeface="Arial" charset="0"/>
              </a:rPr>
              <a:t>So, What is a ‘Competitive Advantage’ ?</a:t>
            </a:r>
          </a:p>
          <a:p>
            <a:pPr algn="l"/>
            <a:r>
              <a:rPr lang="en-US" sz="2800" dirty="0"/>
              <a:t>It is the aggregation of factors that sets a company apart from its competitors and gives it a unique position in the market that is superior to its competition. </a:t>
            </a:r>
          </a:p>
          <a:p>
            <a:pPr algn="l"/>
            <a:endParaRPr lang="en-US" sz="2800" b="1" dirty="0">
              <a:latin typeface="Arial" charset="0"/>
              <a:ea typeface="Arial" charset="0"/>
              <a:cs typeface="Arial" charset="0"/>
            </a:endParaRPr>
          </a:p>
        </p:txBody>
      </p:sp>
      <p:sp>
        <p:nvSpPr>
          <p:cNvPr id="7" name="Rectangle 6">
            <a:extLst>
              <a:ext uri="{FF2B5EF4-FFF2-40B4-BE49-F238E27FC236}">
                <a16:creationId xmlns:a16="http://schemas.microsoft.com/office/drawing/2014/main" id="{37B52C8B-8715-4FA8-93E2-7C1BC1A479BE}"/>
              </a:ext>
            </a:extLst>
          </p:cNvPr>
          <p:cNvSpPr/>
          <p:nvPr/>
        </p:nvSpPr>
        <p:spPr>
          <a:xfrm>
            <a:off x="-1" y="11017"/>
            <a:ext cx="125030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B52C8B-8715-4FA8-93E2-7C1BC1A479BE}"/>
              </a:ext>
            </a:extLst>
          </p:cNvPr>
          <p:cNvSpPr/>
          <p:nvPr/>
        </p:nvSpPr>
        <p:spPr>
          <a:xfrm>
            <a:off x="10941698" y="0"/>
            <a:ext cx="1250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702" y="5075853"/>
            <a:ext cx="4204997" cy="1782147"/>
          </a:xfrm>
          <a:prstGeom prst="rect">
            <a:avLst/>
          </a:prstGeom>
        </p:spPr>
      </p:pic>
    </p:spTree>
    <p:extLst>
      <p:ext uri="{BB962C8B-B14F-4D97-AF65-F5344CB8AC3E}">
        <p14:creationId xmlns:p14="http://schemas.microsoft.com/office/powerpoint/2010/main" val="88502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0" nodeType="clickEffect">
                                  <p:stCondLst>
                                    <p:cond delay="0"/>
                                  </p:stCondLst>
                                  <p:childTnLst>
                                    <p:animClr clrSpc="rgb" dir="cw">
                                      <p:cBhvr override="childStyle">
                                        <p:cTn id="11" dur="500" fill="hold"/>
                                        <p:tgtEl>
                                          <p:spTgt spid="3">
                                            <p:txEl>
                                              <p:pRg st="0" end="0"/>
                                            </p:txEl>
                                          </p:spTgt>
                                        </p:tgtEl>
                                        <p:attrNameLst>
                                          <p:attrName>style.color</p:attrName>
                                        </p:attrNameLst>
                                      </p:cBhvr>
                                      <p:to>
                                        <a:schemeClr val="accent2"/>
                                      </p:to>
                                    </p:animClr>
                                    <p:animClr clrSpc="rgb" dir="cw">
                                      <p:cBhvr>
                                        <p:cTn id="12" dur="500" fill="hold"/>
                                        <p:tgtEl>
                                          <p:spTgt spid="3">
                                            <p:txEl>
                                              <p:pRg st="0" end="0"/>
                                            </p:txEl>
                                          </p:spTgt>
                                        </p:tgtEl>
                                        <p:attrNameLst>
                                          <p:attrName>fillcolor</p:attrName>
                                        </p:attrNameLst>
                                      </p:cBhvr>
                                      <p:to>
                                        <a:schemeClr val="accent2"/>
                                      </p:to>
                                    </p:animClr>
                                    <p:set>
                                      <p:cBhvr>
                                        <p:cTn id="13" dur="500" fill="hold"/>
                                        <p:tgtEl>
                                          <p:spTgt spid="3">
                                            <p:txEl>
                                              <p:pRg st="0" end="0"/>
                                            </p:txEl>
                                          </p:spTgt>
                                        </p:tgtEl>
                                        <p:attrNameLst>
                                          <p:attrName>fill.type</p:attrName>
                                        </p:attrNameLst>
                                      </p:cBhvr>
                                      <p:to>
                                        <p:strVal val="solid"/>
                                      </p:to>
                                    </p:set>
                                    <p:set>
                                      <p:cBhvr>
                                        <p:cTn id="14" dur="500" fill="hold"/>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3">
                                            <p:txEl>
                                              <p:pRg st="1" end="1"/>
                                            </p:txEl>
                                          </p:spTgt>
                                        </p:tgtEl>
                                        <p:attrNameLst>
                                          <p:attrName>style.color</p:attrName>
                                        </p:attrNameLst>
                                      </p:cBhvr>
                                      <p:to>
                                        <a:schemeClr val="accent2"/>
                                      </p:to>
                                    </p:animClr>
                                    <p:animClr clrSpc="rgb" dir="cw">
                                      <p:cBhvr>
                                        <p:cTn id="19" dur="500" fill="hold"/>
                                        <p:tgtEl>
                                          <p:spTgt spid="3">
                                            <p:txEl>
                                              <p:pRg st="1" end="1"/>
                                            </p:txEl>
                                          </p:spTgt>
                                        </p:tgtEl>
                                        <p:attrNameLst>
                                          <p:attrName>fillcolor</p:attrName>
                                        </p:attrNameLst>
                                      </p:cBhvr>
                                      <p:to>
                                        <a:schemeClr val="accent2"/>
                                      </p:to>
                                    </p:animClr>
                                    <p:set>
                                      <p:cBhvr>
                                        <p:cTn id="20" dur="500" fill="hold"/>
                                        <p:tgtEl>
                                          <p:spTgt spid="3">
                                            <p:txEl>
                                              <p:pRg st="1" end="1"/>
                                            </p:txEl>
                                          </p:spTgt>
                                        </p:tgtEl>
                                        <p:attrNameLst>
                                          <p:attrName>fill.type</p:attrName>
                                        </p:attrNameLst>
                                      </p:cBhvr>
                                      <p:to>
                                        <p:strVal val="solid"/>
                                      </p:to>
                                    </p:set>
                                    <p:set>
                                      <p:cBhvr>
                                        <p:cTn id="21" dur="500" fill="hold"/>
                                        <p:tgtEl>
                                          <p:spTgt spid="3">
                                            <p:txEl>
                                              <p:pRg st="1" end="1"/>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grpId="0" nodeType="clickEffect">
                                  <p:stCondLst>
                                    <p:cond delay="0"/>
                                  </p:stCondLst>
                                  <p:childTnLst>
                                    <p:animClr clrSpc="rgb" dir="cw">
                                      <p:cBhvr override="childStyle">
                                        <p:cTn id="25" dur="500" fill="hold"/>
                                        <p:tgtEl>
                                          <p:spTgt spid="3">
                                            <p:txEl>
                                              <p:pRg st="2" end="2"/>
                                            </p:txEl>
                                          </p:spTgt>
                                        </p:tgtEl>
                                        <p:attrNameLst>
                                          <p:attrName>style.color</p:attrName>
                                        </p:attrNameLst>
                                      </p:cBhvr>
                                      <p:to>
                                        <a:schemeClr val="accent2"/>
                                      </p:to>
                                    </p:animClr>
                                    <p:animClr clrSpc="rgb" dir="cw">
                                      <p:cBhvr>
                                        <p:cTn id="26" dur="500" fill="hold"/>
                                        <p:tgtEl>
                                          <p:spTgt spid="3">
                                            <p:txEl>
                                              <p:pRg st="2" end="2"/>
                                            </p:txEl>
                                          </p:spTgt>
                                        </p:tgtEl>
                                        <p:attrNameLst>
                                          <p:attrName>fillcolor</p:attrName>
                                        </p:attrNameLst>
                                      </p:cBhvr>
                                      <p:to>
                                        <a:schemeClr val="accent2"/>
                                      </p:to>
                                    </p:animClr>
                                    <p:set>
                                      <p:cBhvr>
                                        <p:cTn id="27" dur="500" fill="hold"/>
                                        <p:tgtEl>
                                          <p:spTgt spid="3">
                                            <p:txEl>
                                              <p:pRg st="2" end="2"/>
                                            </p:txEl>
                                          </p:spTgt>
                                        </p:tgtEl>
                                        <p:attrNameLst>
                                          <p:attrName>fill.type</p:attrName>
                                        </p:attrNameLst>
                                      </p:cBhvr>
                                      <p:to>
                                        <p:strVal val="solid"/>
                                      </p:to>
                                    </p:set>
                                    <p:set>
                                      <p:cBhvr>
                                        <p:cTn id="28"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B52C8B-8715-4FA8-93E2-7C1BC1A479BE}"/>
              </a:ext>
            </a:extLst>
          </p:cNvPr>
          <p:cNvSpPr/>
          <p:nvPr/>
        </p:nvSpPr>
        <p:spPr>
          <a:xfrm>
            <a:off x="1156996" y="0"/>
            <a:ext cx="979714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39913" indent="-1381125"/>
            <a:r>
              <a:rPr lang="en-US" sz="2600" b="1" dirty="0">
                <a:latin typeface="Arial" charset="0"/>
                <a:ea typeface="Arial" charset="0"/>
                <a:cs typeface="Arial" charset="0"/>
              </a:rPr>
              <a:t>Step 7   Translate Strategies into Action Plans</a:t>
            </a:r>
          </a:p>
          <a:p>
            <a:pPr marL="1839913" lvl="1" indent="-1435100">
              <a:lnSpc>
                <a:spcPct val="80000"/>
              </a:lnSpc>
              <a:spcBef>
                <a:spcPct val="30000"/>
              </a:spcBef>
              <a:buClr>
                <a:schemeClr val="folHlink"/>
              </a:buClr>
              <a:defRPr/>
            </a:pPr>
            <a:r>
              <a:rPr lang="en-US" sz="2600" b="1" i="1" dirty="0">
                <a:latin typeface="Arial" charset="0"/>
                <a:ea typeface="Arial" charset="0"/>
                <a:cs typeface="Arial" charset="0"/>
              </a:rPr>
              <a:t>               </a:t>
            </a:r>
            <a:r>
              <a:rPr lang="en-US" sz="2600" i="1" dirty="0">
                <a:latin typeface="Arial" charset="0"/>
                <a:ea typeface="Arial" charset="0"/>
                <a:cs typeface="Arial" charset="0"/>
              </a:rPr>
              <a:t>Define: Purpose, Scope, Contribution,</a:t>
            </a:r>
          </a:p>
          <a:p>
            <a:pPr marL="1839913" lvl="1" indent="-1435100">
              <a:lnSpc>
                <a:spcPct val="80000"/>
              </a:lnSpc>
              <a:spcBef>
                <a:spcPct val="30000"/>
              </a:spcBef>
              <a:buClr>
                <a:schemeClr val="folHlink"/>
              </a:buClr>
              <a:defRPr/>
            </a:pPr>
            <a:r>
              <a:rPr lang="en-US" sz="2600" i="1" dirty="0">
                <a:latin typeface="Arial" charset="0"/>
                <a:ea typeface="Arial" charset="0"/>
                <a:cs typeface="Arial" charset="0"/>
              </a:rPr>
              <a:t>               Resource requirements and Timing</a:t>
            </a:r>
          </a:p>
          <a:p>
            <a:pPr lvl="1">
              <a:lnSpc>
                <a:spcPct val="80000"/>
              </a:lnSpc>
              <a:spcBef>
                <a:spcPct val="30000"/>
              </a:spcBef>
              <a:buClr>
                <a:schemeClr val="folHlink"/>
              </a:buClr>
              <a:defRPr/>
            </a:pPr>
            <a:endParaRPr lang="en-US" sz="2600" b="1" dirty="0">
              <a:latin typeface="Arial" charset="0"/>
              <a:ea typeface="Arial" charset="0"/>
              <a:cs typeface="Arial" charset="0"/>
            </a:endParaRPr>
          </a:p>
          <a:p>
            <a:pPr marL="496888" lvl="1" indent="-39688">
              <a:lnSpc>
                <a:spcPct val="80000"/>
              </a:lnSpc>
              <a:spcBef>
                <a:spcPct val="30000"/>
              </a:spcBef>
              <a:buClr>
                <a:schemeClr val="folHlink"/>
              </a:buClr>
              <a:defRPr/>
            </a:pPr>
            <a:r>
              <a:rPr lang="en-US" sz="2600" b="1" dirty="0">
                <a:latin typeface="Arial" charset="0"/>
                <a:ea typeface="Arial" charset="0"/>
                <a:cs typeface="Arial" charset="0"/>
              </a:rPr>
              <a:t>Step 8    Establish Accurate Controls</a:t>
            </a:r>
          </a:p>
          <a:p>
            <a:pPr>
              <a:spcBef>
                <a:spcPts val="600"/>
              </a:spcBef>
              <a:defRPr/>
            </a:pPr>
            <a:r>
              <a:rPr lang="en-US" sz="2600" b="1" i="1" dirty="0">
                <a:latin typeface="Arial" charset="0"/>
                <a:ea typeface="Arial" charset="0"/>
                <a:cs typeface="Arial" charset="0"/>
              </a:rPr>
              <a:t>                    </a:t>
            </a:r>
            <a:r>
              <a:rPr lang="en-US" sz="2600" i="1" dirty="0">
                <a:latin typeface="Arial" charset="0"/>
                <a:ea typeface="Arial" charset="0"/>
                <a:cs typeface="Arial" charset="0"/>
              </a:rPr>
              <a:t>Entrepreneur must:</a:t>
            </a:r>
          </a:p>
          <a:p>
            <a:pPr marL="1747838" lvl="1" indent="92075">
              <a:spcBef>
                <a:spcPts val="600"/>
              </a:spcBef>
              <a:buClr>
                <a:schemeClr val="folHlink"/>
              </a:buClr>
              <a:defRPr/>
            </a:pPr>
            <a:r>
              <a:rPr lang="en-US" sz="2600" dirty="0">
                <a:latin typeface="Arial" charset="0"/>
                <a:ea typeface="Arial" charset="0"/>
                <a:cs typeface="Arial" charset="0"/>
              </a:rPr>
              <a:t>Identify and track key performance indicators.</a:t>
            </a:r>
          </a:p>
          <a:p>
            <a:pPr marL="1747838" lvl="1" indent="92075">
              <a:spcBef>
                <a:spcPts val="600"/>
              </a:spcBef>
              <a:buClr>
                <a:schemeClr val="folHlink"/>
              </a:buClr>
              <a:defRPr/>
            </a:pPr>
            <a:r>
              <a:rPr lang="en-US" sz="2600" dirty="0">
                <a:latin typeface="Arial" charset="0"/>
                <a:ea typeface="Arial" charset="0"/>
                <a:cs typeface="Arial" charset="0"/>
              </a:rPr>
              <a:t>Take corrective action.</a:t>
            </a:r>
            <a:endParaRPr lang="en-US" sz="2600" i="1" dirty="0">
              <a:latin typeface="Arial" charset="0"/>
              <a:ea typeface="Arial" charset="0"/>
              <a:cs typeface="Arial" charset="0"/>
            </a:endParaRPr>
          </a:p>
          <a:p>
            <a:pPr marL="1747838" indent="-1747838"/>
            <a:endParaRPr lang="en-US" sz="2600" b="1" dirty="0"/>
          </a:p>
        </p:txBody>
      </p:sp>
      <p:sp>
        <p:nvSpPr>
          <p:cNvPr id="6" name="TextBox 5"/>
          <p:cNvSpPr txBox="1"/>
          <p:nvPr/>
        </p:nvSpPr>
        <p:spPr>
          <a:xfrm>
            <a:off x="1884783" y="391886"/>
            <a:ext cx="8584163" cy="615553"/>
          </a:xfrm>
          <a:prstGeom prst="rect">
            <a:avLst/>
          </a:prstGeom>
          <a:noFill/>
        </p:spPr>
        <p:txBody>
          <a:bodyPr wrap="square" rtlCol="0">
            <a:spAutoFit/>
          </a:bodyPr>
          <a:lstStyle/>
          <a:p>
            <a:r>
              <a:rPr lang="en-US" sz="3400" b="1" dirty="0">
                <a:latin typeface="Arial" charset="0"/>
                <a:ea typeface="Arial" charset="0"/>
                <a:cs typeface="Arial" charset="0"/>
              </a:rPr>
              <a:t>Strategic Management Process Steps</a:t>
            </a:r>
            <a:endParaRPr lang="en-US" sz="3400" dirty="0"/>
          </a:p>
        </p:txBody>
      </p:sp>
      <p:pic>
        <p:nvPicPr>
          <p:cNvPr id="7" name="Picture 4"/>
          <p:cNvPicPr>
            <a:picLocks noChangeArrowheads="1"/>
          </p:cNvPicPr>
          <p:nvPr/>
        </p:nvPicPr>
        <p:blipFill>
          <a:blip r:embed="rId2">
            <a:extLst>
              <a:ext uri="{28A0092B-C50C-407E-A947-70E740481C1C}">
                <a14:useLocalDpi xmlns:a14="http://schemas.microsoft.com/office/drawing/2010/main" val="0"/>
              </a:ext>
            </a:extLst>
          </a:blip>
          <a:srcRect l="37300" t="20154" r="39290" b="33026"/>
          <a:stretch>
            <a:fillRect/>
          </a:stretch>
        </p:blipFill>
        <p:spPr bwMode="auto">
          <a:xfrm>
            <a:off x="6857999" y="5150498"/>
            <a:ext cx="914400" cy="90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5"/>
          <p:cNvPicPr>
            <a:picLocks noChangeArrowheads="1"/>
          </p:cNvPicPr>
          <p:nvPr/>
        </p:nvPicPr>
        <p:blipFill>
          <a:blip r:embed="rId3">
            <a:extLst>
              <a:ext uri="{28A0092B-C50C-407E-A947-70E740481C1C}">
                <a14:useLocalDpi xmlns:a14="http://schemas.microsoft.com/office/drawing/2010/main" val="0"/>
              </a:ext>
            </a:extLst>
          </a:blip>
          <a:srcRect l="37740" t="21255" r="40941" b="28831"/>
          <a:stretch>
            <a:fillRect/>
          </a:stretch>
        </p:blipFill>
        <p:spPr bwMode="auto">
          <a:xfrm>
            <a:off x="8906069" y="5150497"/>
            <a:ext cx="914400" cy="90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a:extLst>
              <a:ext uri="{FF2B5EF4-FFF2-40B4-BE49-F238E27FC236}">
                <a16:creationId xmlns:a16="http://schemas.microsoft.com/office/drawing/2014/main" id="{37B52C8B-8715-4FA8-93E2-7C1BC1A479BE}"/>
              </a:ext>
            </a:extLst>
          </p:cNvPr>
          <p:cNvSpPr/>
          <p:nvPr/>
        </p:nvSpPr>
        <p:spPr>
          <a:xfrm rot="12853445">
            <a:off x="11479095" y="-299685"/>
            <a:ext cx="334276" cy="28197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7B52C8B-8715-4FA8-93E2-7C1BC1A479BE}"/>
              </a:ext>
            </a:extLst>
          </p:cNvPr>
          <p:cNvSpPr/>
          <p:nvPr/>
        </p:nvSpPr>
        <p:spPr>
          <a:xfrm rot="19906828" flipH="1">
            <a:off x="10320051" y="-1628518"/>
            <a:ext cx="338846" cy="76496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7B52C8B-8715-4FA8-93E2-7C1BC1A479BE}"/>
              </a:ext>
            </a:extLst>
          </p:cNvPr>
          <p:cNvSpPr/>
          <p:nvPr/>
        </p:nvSpPr>
        <p:spPr>
          <a:xfrm rot="12853445" flipH="1">
            <a:off x="2078962" y="-2051187"/>
            <a:ext cx="252995" cy="3952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7B52C8B-8715-4FA8-93E2-7C1BC1A479BE}"/>
              </a:ext>
            </a:extLst>
          </p:cNvPr>
          <p:cNvSpPr/>
          <p:nvPr/>
        </p:nvSpPr>
        <p:spPr>
          <a:xfrm rot="8377208">
            <a:off x="510670" y="-247042"/>
            <a:ext cx="240356" cy="2727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433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45180"/>
          </a:xfrm>
        </p:spPr>
        <p:txBody>
          <a:bodyPr/>
          <a:lstStyle/>
          <a:p>
            <a:r>
              <a:rPr lang="en-US" sz="3600" b="1" dirty="0">
                <a:latin typeface="Arial" charset="0"/>
                <a:ea typeface="Arial" charset="0"/>
                <a:cs typeface="Arial" charset="0"/>
              </a:rPr>
              <a:t>Using Balanced Scorecards to </a:t>
            </a:r>
            <a:br>
              <a:rPr lang="en-US" sz="3600" b="1" dirty="0">
                <a:latin typeface="Arial" charset="0"/>
                <a:ea typeface="Arial" charset="0"/>
                <a:cs typeface="Arial" charset="0"/>
              </a:rPr>
            </a:br>
            <a:r>
              <a:rPr lang="en-US" sz="3600" b="1" dirty="0">
                <a:latin typeface="Arial" charset="0"/>
                <a:ea typeface="Arial" charset="0"/>
                <a:cs typeface="Arial" charset="0"/>
              </a:rPr>
              <a:t>Establish Controls</a:t>
            </a:r>
          </a:p>
        </p:txBody>
      </p:sp>
      <p:sp>
        <p:nvSpPr>
          <p:cNvPr id="4" name="Subtitle 3">
            <a:extLst>
              <a:ext uri="{FF2B5EF4-FFF2-40B4-BE49-F238E27FC236}">
                <a16:creationId xmlns:a16="http://schemas.microsoft.com/office/drawing/2014/main" id="{37B52C8B-8715-4FA8-93E2-7C1BC1A479BE}"/>
              </a:ext>
            </a:extLst>
          </p:cNvPr>
          <p:cNvSpPr>
            <a:spLocks noGrp="1"/>
          </p:cNvSpPr>
          <p:nvPr>
            <p:ph type="subTitle" idx="1"/>
          </p:nvPr>
        </p:nvSpPr>
        <p:spPr>
          <a:xfrm>
            <a:off x="2369976" y="2201863"/>
            <a:ext cx="7184571" cy="23328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latin typeface="Arial" charset="0"/>
                <a:ea typeface="Arial" charset="0"/>
                <a:cs typeface="Arial" charset="0"/>
              </a:rPr>
              <a:t>Balanced Scorecards</a:t>
            </a:r>
          </a:p>
          <a:p>
            <a:r>
              <a:rPr lang="en-US" sz="2600" dirty="0">
                <a:latin typeface="Arial" charset="0"/>
                <a:ea typeface="Arial" charset="0"/>
                <a:cs typeface="Arial" charset="0"/>
              </a:rPr>
              <a:t>A set of measurements unique to a company that includes both financial and operational measures</a:t>
            </a:r>
          </a:p>
          <a:p>
            <a:endParaRPr lang="en-US" dirty="0"/>
          </a:p>
        </p:txBody>
      </p:sp>
      <p:sp>
        <p:nvSpPr>
          <p:cNvPr id="5" name="Rectangle 4">
            <a:extLst>
              <a:ext uri="{FF2B5EF4-FFF2-40B4-BE49-F238E27FC236}">
                <a16:creationId xmlns:a16="http://schemas.microsoft.com/office/drawing/2014/main" id="{37B52C8B-8715-4FA8-93E2-7C1BC1A479BE}"/>
              </a:ext>
            </a:extLst>
          </p:cNvPr>
          <p:cNvSpPr/>
          <p:nvPr/>
        </p:nvSpPr>
        <p:spPr>
          <a:xfrm rot="2104632">
            <a:off x="4514000" y="4191976"/>
            <a:ext cx="270255" cy="29186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B52C8B-8715-4FA8-93E2-7C1BC1A479BE}"/>
              </a:ext>
            </a:extLst>
          </p:cNvPr>
          <p:cNvSpPr/>
          <p:nvPr/>
        </p:nvSpPr>
        <p:spPr>
          <a:xfrm rot="19380521">
            <a:off x="6847114" y="4131294"/>
            <a:ext cx="257657" cy="30273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747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019" y="1399592"/>
            <a:ext cx="8123981" cy="545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7B52C8B-8715-4FA8-93E2-7C1BC1A479BE}"/>
              </a:ext>
            </a:extLst>
          </p:cNvPr>
          <p:cNvSpPr/>
          <p:nvPr/>
        </p:nvSpPr>
        <p:spPr>
          <a:xfrm>
            <a:off x="478972" y="447870"/>
            <a:ext cx="696685" cy="59529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charset="0"/>
                <a:ea typeface="Arial" charset="0"/>
                <a:cs typeface="Arial" charset="0"/>
              </a:rPr>
              <a:t>30</a:t>
            </a:r>
          </a:p>
        </p:txBody>
      </p:sp>
      <p:sp>
        <p:nvSpPr>
          <p:cNvPr id="6" name="Rectangle 5">
            <a:extLst>
              <a:ext uri="{FF2B5EF4-FFF2-40B4-BE49-F238E27FC236}">
                <a16:creationId xmlns:a16="http://schemas.microsoft.com/office/drawing/2014/main" id="{37B52C8B-8715-4FA8-93E2-7C1BC1A479BE}"/>
              </a:ext>
            </a:extLst>
          </p:cNvPr>
          <p:cNvSpPr/>
          <p:nvPr/>
        </p:nvSpPr>
        <p:spPr>
          <a:xfrm>
            <a:off x="1579984" y="1567543"/>
            <a:ext cx="771330" cy="48332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charset="0"/>
                <a:ea typeface="Arial" charset="0"/>
                <a:cs typeface="Arial" charset="0"/>
              </a:rPr>
              <a:t>20</a:t>
            </a:r>
          </a:p>
        </p:txBody>
      </p:sp>
      <p:sp>
        <p:nvSpPr>
          <p:cNvPr id="7" name="Rectangle 6">
            <a:extLst>
              <a:ext uri="{FF2B5EF4-FFF2-40B4-BE49-F238E27FC236}">
                <a16:creationId xmlns:a16="http://schemas.microsoft.com/office/drawing/2014/main" id="{37B52C8B-8715-4FA8-93E2-7C1BC1A479BE}"/>
              </a:ext>
            </a:extLst>
          </p:cNvPr>
          <p:cNvSpPr/>
          <p:nvPr/>
        </p:nvSpPr>
        <p:spPr>
          <a:xfrm>
            <a:off x="2795881" y="2463282"/>
            <a:ext cx="678024" cy="39375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charset="0"/>
                <a:ea typeface="Arial" charset="0"/>
                <a:cs typeface="Arial" charset="0"/>
              </a:rPr>
              <a:t>10</a:t>
            </a:r>
          </a:p>
        </p:txBody>
      </p:sp>
      <p:sp>
        <p:nvSpPr>
          <p:cNvPr id="9" name="TextBox 8"/>
          <p:cNvSpPr txBox="1"/>
          <p:nvPr/>
        </p:nvSpPr>
        <p:spPr>
          <a:xfrm>
            <a:off x="1810012" y="447870"/>
            <a:ext cx="9591996" cy="523220"/>
          </a:xfrm>
          <a:prstGeom prst="rect">
            <a:avLst/>
          </a:prstGeom>
          <a:noFill/>
        </p:spPr>
        <p:txBody>
          <a:bodyPr wrap="square" rtlCol="0">
            <a:spAutoFit/>
          </a:bodyPr>
          <a:lstStyle/>
          <a:p>
            <a:pPr marL="53975" indent="-53975"/>
            <a:r>
              <a:rPr lang="en-US" sz="2800" b="1" dirty="0">
                <a:latin typeface="Arial" charset="0"/>
                <a:ea typeface="Arial" charset="0"/>
                <a:cs typeface="Arial" charset="0"/>
              </a:rPr>
              <a:t>The Balance Scorecard Links </a:t>
            </a:r>
            <a:r>
              <a:rPr lang="en-US" sz="2800" b="1">
                <a:latin typeface="Arial" charset="0"/>
                <a:ea typeface="Arial" charset="0"/>
                <a:cs typeface="Arial" charset="0"/>
              </a:rPr>
              <a:t>Performance Measures</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2973914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9755" y="597159"/>
            <a:ext cx="10300995" cy="5486399"/>
          </a:xfrm>
          <a:solidFill>
            <a:srgbClr val="92D050"/>
          </a:solidFill>
        </p:spPr>
        <p:txBody>
          <a:bodyPr/>
          <a:lstStyle/>
          <a:p>
            <a:pPr algn="l"/>
            <a:endParaRPr lang="en-US" dirty="0"/>
          </a:p>
          <a:p>
            <a:pPr algn="l"/>
            <a:endParaRPr lang="en-US" dirty="0"/>
          </a:p>
        </p:txBody>
      </p:sp>
      <p:sp>
        <p:nvSpPr>
          <p:cNvPr id="8" name="Rectangle 7">
            <a:extLst>
              <a:ext uri="{FF2B5EF4-FFF2-40B4-BE49-F238E27FC236}">
                <a16:creationId xmlns:a16="http://schemas.microsoft.com/office/drawing/2014/main" id="{37B52C8B-8715-4FA8-93E2-7C1BC1A479BE}"/>
              </a:ext>
            </a:extLst>
          </p:cNvPr>
          <p:cNvSpPr/>
          <p:nvPr/>
        </p:nvSpPr>
        <p:spPr>
          <a:xfrm>
            <a:off x="9088015" y="0"/>
            <a:ext cx="22482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73" y="216796"/>
            <a:ext cx="8546842" cy="6858000"/>
          </a:xfrm>
          <a:prstGeom prst="rect">
            <a:avLst/>
          </a:prstGeom>
        </p:spPr>
      </p:pic>
    </p:spTree>
    <p:extLst>
      <p:ext uri="{BB962C8B-B14F-4D97-AF65-F5344CB8AC3E}">
        <p14:creationId xmlns:p14="http://schemas.microsoft.com/office/powerpoint/2010/main" val="721186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2"/>
                                        </p:tgtEl>
                                        <p:attrNameLst>
                                          <p:attrName>style.color</p:attrName>
                                        </p:attrNameLst>
                                      </p:cBhvr>
                                      <p:to>
                                        <a:srgbClr val="FFC000"/>
                                      </p:to>
                                    </p:animClr>
                                    <p:animClr clrSpc="rgb" dir="cw">
                                      <p:cBhvr>
                                        <p:cTn id="7" dur="500" fill="hold"/>
                                        <p:tgtEl>
                                          <p:spTgt spid="12"/>
                                        </p:tgtEl>
                                        <p:attrNameLst>
                                          <p:attrName>fillcolor</p:attrName>
                                        </p:attrNameLst>
                                      </p:cBhvr>
                                      <p:to>
                                        <a:srgbClr val="FFC000"/>
                                      </p:to>
                                    </p:animClr>
                                    <p:set>
                                      <p:cBhvr>
                                        <p:cTn id="8" dur="500" fill="hold"/>
                                        <p:tgtEl>
                                          <p:spTgt spid="12"/>
                                        </p:tgtEl>
                                        <p:attrNameLst>
                                          <p:attrName>fill.type</p:attrName>
                                        </p:attrNameLst>
                                      </p:cBhvr>
                                      <p:to>
                                        <p:strVal val="solid"/>
                                      </p:to>
                                    </p:set>
                                    <p:set>
                                      <p:cBhvr>
                                        <p:cTn id="9" dur="500" fill="hold"/>
                                        <p:tgtEl>
                                          <p:spTgt spid="1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594470"/>
          </a:xfrm>
        </p:spPr>
        <p:txBody>
          <a:bodyPr/>
          <a:lstStyle/>
          <a:p>
            <a:r>
              <a:rPr lang="en-US" sz="3600" b="1" dirty="0">
                <a:latin typeface="Arial" charset="0"/>
                <a:ea typeface="Arial" charset="0"/>
                <a:cs typeface="Arial" charset="0"/>
              </a:rPr>
              <a:t>Building a Competitive Advantage</a:t>
            </a:r>
          </a:p>
        </p:txBody>
      </p:sp>
      <p:sp>
        <p:nvSpPr>
          <p:cNvPr id="8" name="TextBox 7"/>
          <p:cNvSpPr txBox="1"/>
          <p:nvPr/>
        </p:nvSpPr>
        <p:spPr>
          <a:xfrm>
            <a:off x="1250301" y="1940767"/>
            <a:ext cx="9965095" cy="3539430"/>
          </a:xfrm>
          <a:prstGeom prst="rect">
            <a:avLst/>
          </a:prstGeom>
          <a:solidFill>
            <a:srgbClr val="92D050"/>
          </a:solidFill>
        </p:spPr>
        <p:txBody>
          <a:bodyPr wrap="square" rtlCol="0">
            <a:spAutoFit/>
          </a:bodyPr>
          <a:lstStyle/>
          <a:p>
            <a:r>
              <a:rPr lang="en-US" sz="2800" b="1" dirty="0">
                <a:latin typeface="Arial" charset="0"/>
                <a:ea typeface="Arial" charset="0"/>
                <a:cs typeface="Arial" charset="0"/>
              </a:rPr>
              <a:t>Businesses can attain a competitive advantage through one or more of the following:</a:t>
            </a:r>
          </a:p>
          <a:p>
            <a:pPr marL="285750" indent="-285750">
              <a:lnSpc>
                <a:spcPct val="150000"/>
              </a:lnSpc>
              <a:buFont typeface="Arial" charset="0"/>
              <a:buChar char="•"/>
            </a:pPr>
            <a:r>
              <a:rPr lang="en-US" sz="2800" i="1" dirty="0">
                <a:latin typeface="Arial" charset="0"/>
                <a:ea typeface="Arial" charset="0"/>
                <a:cs typeface="Arial" charset="0"/>
              </a:rPr>
              <a:t>Products they sell</a:t>
            </a:r>
          </a:p>
          <a:p>
            <a:pPr marL="285750" indent="-285750">
              <a:lnSpc>
                <a:spcPct val="150000"/>
              </a:lnSpc>
              <a:buFont typeface="Arial" charset="0"/>
              <a:buChar char="•"/>
            </a:pPr>
            <a:r>
              <a:rPr lang="en-US" sz="2800" i="1" dirty="0">
                <a:latin typeface="Arial" charset="0"/>
                <a:ea typeface="Arial" charset="0"/>
                <a:cs typeface="Arial" charset="0"/>
              </a:rPr>
              <a:t>Service they provide</a:t>
            </a:r>
          </a:p>
          <a:p>
            <a:pPr marL="285750" indent="-285750">
              <a:lnSpc>
                <a:spcPct val="150000"/>
              </a:lnSpc>
              <a:buFont typeface="Arial" charset="0"/>
              <a:buChar char="•"/>
            </a:pPr>
            <a:r>
              <a:rPr lang="en-US" sz="2800" i="1" dirty="0">
                <a:latin typeface="Arial" charset="0"/>
                <a:ea typeface="Arial" charset="0"/>
                <a:cs typeface="Arial" charset="0"/>
              </a:rPr>
              <a:t>Pricing they offer</a:t>
            </a:r>
          </a:p>
          <a:p>
            <a:pPr marL="285750" indent="-285750">
              <a:lnSpc>
                <a:spcPct val="150000"/>
              </a:lnSpc>
              <a:buFont typeface="Arial" charset="0"/>
              <a:buChar char="•"/>
            </a:pPr>
            <a:r>
              <a:rPr lang="en-US" sz="2800" i="1" dirty="0">
                <a:latin typeface="Arial" charset="0"/>
                <a:ea typeface="Arial" charset="0"/>
                <a:cs typeface="Arial" charset="0"/>
              </a:rPr>
              <a:t>Way they sell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261" y="3713584"/>
            <a:ext cx="2967134" cy="3144416"/>
          </a:xfrm>
          <a:prstGeom prst="rect">
            <a:avLst/>
          </a:prstGeom>
          <a:solidFill>
            <a:srgbClr val="00B050"/>
          </a:solidFill>
          <a:ln>
            <a:noFill/>
          </a:ln>
        </p:spPr>
      </p:pic>
    </p:spTree>
    <p:extLst>
      <p:ext uri="{BB962C8B-B14F-4D97-AF65-F5344CB8AC3E}">
        <p14:creationId xmlns:p14="http://schemas.microsoft.com/office/powerpoint/2010/main" val="7308019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xEl>
                                              <p:pRg st="1" end="1"/>
                                            </p:txEl>
                                          </p:spTgt>
                                        </p:tgtEl>
                                      </p:cBhvr>
                                    </p:animEffect>
                                    <p:set>
                                      <p:cBhvr>
                                        <p:cTn id="12"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
                                            <p:txEl>
                                              <p:pRg st="2" end="2"/>
                                            </p:txEl>
                                          </p:spTgt>
                                        </p:tgtEl>
                                      </p:cBhvr>
                                    </p:animEffect>
                                    <p:set>
                                      <p:cBhvr>
                                        <p:cTn id="17"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xEl>
                                              <p:pRg st="3" end="3"/>
                                            </p:txEl>
                                          </p:spTgt>
                                        </p:tgtEl>
                                      </p:cBhvr>
                                    </p:animEffect>
                                    <p:set>
                                      <p:cBhvr>
                                        <p:cTn id="22"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
                                            <p:txEl>
                                              <p:pRg st="4" end="4"/>
                                            </p:txEl>
                                          </p:spTgt>
                                        </p:tgtEl>
                                      </p:cBhvr>
                                    </p:animEffect>
                                    <p:set>
                                      <p:cBhvr>
                                        <p:cTn id="27"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8">
                                            <p:bg/>
                                          </p:spTgt>
                                        </p:tgtEl>
                                      </p:cBhvr>
                                    </p:animEffect>
                                    <p:set>
                                      <p:cBhvr>
                                        <p:cTn id="32" dur="1" fill="hold">
                                          <p:stCondLst>
                                            <p:cond delay="499"/>
                                          </p:stCondLst>
                                        </p:cTn>
                                        <p:tgtEl>
                                          <p:spTgt spid="8">
                                            <p:bg/>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384" y="1122363"/>
            <a:ext cx="9554548" cy="1079660"/>
          </a:xfrm>
          <a:solidFill>
            <a:srgbClr val="00B050"/>
          </a:solidFill>
        </p:spPr>
        <p:txBody>
          <a:bodyPr/>
          <a:lstStyle/>
          <a:p>
            <a:r>
              <a:rPr lang="en-US" sz="3600" b="1" dirty="0">
                <a:latin typeface="Arial" charset="0"/>
                <a:ea typeface="Arial" charset="0"/>
                <a:cs typeface="Arial" charset="0"/>
              </a:rPr>
              <a:t>Key: Core Competencies: </a:t>
            </a:r>
            <a:r>
              <a:rPr lang="en-US" sz="3600" b="1" i="1" dirty="0">
                <a:latin typeface="Arial" charset="0"/>
                <a:ea typeface="Arial" charset="0"/>
                <a:cs typeface="Arial" charset="0"/>
              </a:rPr>
              <a:t>What the company does best</a:t>
            </a:r>
          </a:p>
        </p:txBody>
      </p:sp>
      <p:sp>
        <p:nvSpPr>
          <p:cNvPr id="3" name="Subtitle 2"/>
          <p:cNvSpPr>
            <a:spLocks noGrp="1"/>
          </p:cNvSpPr>
          <p:nvPr>
            <p:ph type="subTitle" idx="1"/>
          </p:nvPr>
        </p:nvSpPr>
        <p:spPr>
          <a:xfrm>
            <a:off x="727787" y="2202023"/>
            <a:ext cx="8994711" cy="4086809"/>
          </a:xfrm>
          <a:solidFill>
            <a:srgbClr val="00B050"/>
          </a:solidFill>
        </p:spPr>
        <p:txBody>
          <a:bodyPr/>
          <a:lstStyle/>
          <a:p>
            <a:pPr algn="l">
              <a:lnSpc>
                <a:spcPct val="150000"/>
              </a:lnSpc>
            </a:pPr>
            <a:r>
              <a:rPr lang="en-US" sz="2800" dirty="0">
                <a:latin typeface="Arial" charset="0"/>
                <a:ea typeface="Arial" charset="0"/>
                <a:cs typeface="Arial" charset="0"/>
              </a:rPr>
              <a:t>Attaining competitive advantage Is enabled through </a:t>
            </a:r>
            <a:r>
              <a:rPr lang="en-US" sz="2800" i="1" dirty="0">
                <a:latin typeface="Arial" charset="0"/>
                <a:ea typeface="Arial" charset="0"/>
                <a:cs typeface="Arial" charset="0"/>
              </a:rPr>
              <a:t>core competencies </a:t>
            </a:r>
            <a:r>
              <a:rPr lang="en-US" sz="2800" dirty="0">
                <a:latin typeface="Arial" charset="0"/>
                <a:ea typeface="Arial" charset="0"/>
                <a:cs typeface="Arial" charset="0"/>
              </a:rPr>
              <a:t>which could be for example, creation of new markets, superior customer value, high quality of goods and services, flexibility, new business models and constant innovation that allow it to vault past competitors.   </a:t>
            </a:r>
          </a:p>
          <a:p>
            <a:pPr algn="l"/>
            <a:endParaRPr lang="en-US" dirty="0">
              <a:latin typeface="Arial" charset="0"/>
              <a:ea typeface="Arial" charset="0"/>
              <a:cs typeface="Arial" charset="0"/>
            </a:endParaRPr>
          </a:p>
        </p:txBody>
      </p:sp>
      <p:sp>
        <p:nvSpPr>
          <p:cNvPr id="4" name="Rectangle 3">
            <a:extLst>
              <a:ext uri="{FF2B5EF4-FFF2-40B4-BE49-F238E27FC236}">
                <a16:creationId xmlns:a16="http://schemas.microsoft.com/office/drawing/2014/main" id="{37B52C8B-8715-4FA8-93E2-7C1BC1A479BE}"/>
              </a:ext>
            </a:extLst>
          </p:cNvPr>
          <p:cNvSpPr/>
          <p:nvPr/>
        </p:nvSpPr>
        <p:spPr>
          <a:xfrm>
            <a:off x="10941698" y="0"/>
            <a:ext cx="1250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585990"/>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1"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 calcmode="lin" valueType="num">
                                      <p:cBhvr additive="base">
                                        <p:cTn id="22" dur="500"/>
                                        <p:tgtEl>
                                          <p:spTgt spid="3">
                                            <p:bg/>
                                          </p:spTgt>
                                        </p:tgtEl>
                                        <p:attrNameLst>
                                          <p:attrName>ppt_y</p:attrName>
                                        </p:attrNameLst>
                                      </p:cBhvr>
                                      <p:tavLst>
                                        <p:tav tm="0">
                                          <p:val>
                                            <p:strVal val="#ppt_y+#ppt_h*1.125000"/>
                                          </p:val>
                                        </p:tav>
                                        <p:tav tm="100000">
                                          <p:val>
                                            <p:strVal val="#ppt_y"/>
                                          </p:val>
                                        </p:tav>
                                      </p:tavLst>
                                    </p:anim>
                                    <p:animEffect transition="in" filter="wipe(up)">
                                      <p:cBhvr>
                                        <p:cTn id="23" dur="500"/>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1"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grpId="1" nodeType="clickEffect">
                                  <p:stCondLst>
                                    <p:cond delay="0"/>
                                  </p:stCondLst>
                                  <p:childTnLst>
                                    <p:animClr clrSpc="rgb" dir="cw">
                                      <p:cBhvr override="childStyle">
                                        <p:cTn id="33" dur="500" fill="hold"/>
                                        <p:tgtEl>
                                          <p:spTgt spid="2"/>
                                        </p:tgtEl>
                                        <p:attrNameLst>
                                          <p:attrName>style.color</p:attrName>
                                        </p:attrNameLst>
                                      </p:cBhvr>
                                      <p:to>
                                        <a:schemeClr val="accent2"/>
                                      </p:to>
                                    </p:animClr>
                                    <p:animClr clrSpc="rgb" dir="cw">
                                      <p:cBhvr>
                                        <p:cTn id="34" dur="500" fill="hold"/>
                                        <p:tgtEl>
                                          <p:spTgt spid="2"/>
                                        </p:tgtEl>
                                        <p:attrNameLst>
                                          <p:attrName>fillcolor</p:attrName>
                                        </p:attrNameLst>
                                      </p:cBhvr>
                                      <p:to>
                                        <a:schemeClr val="accent2"/>
                                      </p:to>
                                    </p:animClr>
                                    <p:set>
                                      <p:cBhvr>
                                        <p:cTn id="35" dur="500" fill="hold"/>
                                        <p:tgtEl>
                                          <p:spTgt spid="2"/>
                                        </p:tgtEl>
                                        <p:attrNameLst>
                                          <p:attrName>fill.type</p:attrName>
                                        </p:attrNameLst>
                                      </p:cBhvr>
                                      <p:to>
                                        <p:strVal val="solid"/>
                                      </p:to>
                                    </p:set>
                                    <p:set>
                                      <p:cBhvr>
                                        <p:cTn id="36" dur="500" fill="hold"/>
                                        <p:tgtEl>
                                          <p:spTgt spid="2"/>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grpId="2" nodeType="clickEffect">
                                  <p:stCondLst>
                                    <p:cond delay="0"/>
                                  </p:stCondLst>
                                  <p:childTnLst>
                                    <p:animClr clrSpc="rgb" dir="cw">
                                      <p:cBhvr override="childStyle">
                                        <p:cTn id="40" dur="500" fill="hold"/>
                                        <p:tgtEl>
                                          <p:spTgt spid="3">
                                            <p:bg/>
                                          </p:spTgt>
                                        </p:tgtEl>
                                        <p:attrNameLst>
                                          <p:attrName>style.color</p:attrName>
                                        </p:attrNameLst>
                                      </p:cBhvr>
                                      <p:to>
                                        <a:schemeClr val="accent2"/>
                                      </p:to>
                                    </p:animClr>
                                    <p:animClr clrSpc="rgb" dir="cw">
                                      <p:cBhvr>
                                        <p:cTn id="41" dur="500" fill="hold"/>
                                        <p:tgtEl>
                                          <p:spTgt spid="3">
                                            <p:bg/>
                                          </p:spTgt>
                                        </p:tgtEl>
                                        <p:attrNameLst>
                                          <p:attrName>fillcolor</p:attrName>
                                        </p:attrNameLst>
                                      </p:cBhvr>
                                      <p:to>
                                        <a:schemeClr val="accent2"/>
                                      </p:to>
                                    </p:animClr>
                                    <p:set>
                                      <p:cBhvr>
                                        <p:cTn id="42" dur="500" fill="hold"/>
                                        <p:tgtEl>
                                          <p:spTgt spid="3">
                                            <p:bg/>
                                          </p:spTgt>
                                        </p:tgtEl>
                                        <p:attrNameLst>
                                          <p:attrName>fill.type</p:attrName>
                                        </p:attrNameLst>
                                      </p:cBhvr>
                                      <p:to>
                                        <p:strVal val="solid"/>
                                      </p:to>
                                    </p:set>
                                    <p:set>
                                      <p:cBhvr>
                                        <p:cTn id="43" dur="500" fill="hold"/>
                                        <p:tgtEl>
                                          <p:spTgt spid="3">
                                            <p:bg/>
                                          </p:spTgt>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grpId="2" nodeType="clickEffect">
                                  <p:stCondLst>
                                    <p:cond delay="0"/>
                                  </p:stCondLst>
                                  <p:childTnLst>
                                    <p:animClr clrSpc="rgb" dir="cw">
                                      <p:cBhvr override="childStyle">
                                        <p:cTn id="47" dur="500" fill="hold"/>
                                        <p:tgtEl>
                                          <p:spTgt spid="3">
                                            <p:txEl>
                                              <p:pRg st="0" end="0"/>
                                            </p:txEl>
                                          </p:spTgt>
                                        </p:tgtEl>
                                        <p:attrNameLst>
                                          <p:attrName>style.color</p:attrName>
                                        </p:attrNameLst>
                                      </p:cBhvr>
                                      <p:to>
                                        <a:schemeClr val="accent2"/>
                                      </p:to>
                                    </p:animClr>
                                    <p:animClr clrSpc="rgb" dir="cw">
                                      <p:cBhvr>
                                        <p:cTn id="48" dur="500" fill="hold"/>
                                        <p:tgtEl>
                                          <p:spTgt spid="3">
                                            <p:txEl>
                                              <p:pRg st="0" end="0"/>
                                            </p:txEl>
                                          </p:spTgt>
                                        </p:tgtEl>
                                        <p:attrNameLst>
                                          <p:attrName>fillcolor</p:attrName>
                                        </p:attrNameLst>
                                      </p:cBhvr>
                                      <p:to>
                                        <a:schemeClr val="accent2"/>
                                      </p:to>
                                    </p:animClr>
                                    <p:set>
                                      <p:cBhvr>
                                        <p:cTn id="49" dur="500" fill="hold"/>
                                        <p:tgtEl>
                                          <p:spTgt spid="3">
                                            <p:txEl>
                                              <p:pRg st="0" end="0"/>
                                            </p:txEl>
                                          </p:spTgt>
                                        </p:tgtEl>
                                        <p:attrNameLst>
                                          <p:attrName>fill.type</p:attrName>
                                        </p:attrNameLst>
                                      </p:cBhvr>
                                      <p:to>
                                        <p:strVal val="solid"/>
                                      </p:to>
                                    </p:set>
                                    <p:set>
                                      <p:cBhvr>
                                        <p:cTn id="50"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P spid="3" grpId="1" build="p" animBg="1"/>
      <p:bldP spid="3" grpId="2"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460" y="727789"/>
            <a:ext cx="8820539" cy="1119672"/>
          </a:xfrm>
        </p:spPr>
        <p:txBody>
          <a:bodyPr/>
          <a:lstStyle/>
          <a:p>
            <a:r>
              <a:rPr lang="en-US" sz="3600" b="1" dirty="0">
                <a:latin typeface="Arial" charset="0"/>
                <a:ea typeface="Arial" charset="0"/>
                <a:cs typeface="Arial" charset="0"/>
              </a:rPr>
              <a:t>The Must of Constant Innovation</a:t>
            </a:r>
          </a:p>
        </p:txBody>
      </p:sp>
      <p:sp>
        <p:nvSpPr>
          <p:cNvPr id="3" name="Subtitle 2"/>
          <p:cNvSpPr>
            <a:spLocks noGrp="1"/>
          </p:cNvSpPr>
          <p:nvPr>
            <p:ph type="subTitle" idx="1"/>
          </p:nvPr>
        </p:nvSpPr>
        <p:spPr>
          <a:xfrm>
            <a:off x="1175657" y="2332653"/>
            <a:ext cx="8976049" cy="3638939"/>
          </a:xfrm>
        </p:spPr>
        <p:txBody>
          <a:bodyPr/>
          <a:lstStyle/>
          <a:p>
            <a:pPr marL="457200" indent="-457200" algn="l">
              <a:lnSpc>
                <a:spcPct val="150000"/>
              </a:lnSpc>
              <a:buFont typeface="Arial" charset="0"/>
              <a:buChar char="•"/>
            </a:pPr>
            <a:r>
              <a:rPr lang="en-US" sz="2800" dirty="0">
                <a:latin typeface="Arial" charset="0"/>
                <a:ea typeface="Arial" charset="0"/>
                <a:cs typeface="Arial" charset="0"/>
              </a:rPr>
              <a:t>A competitive advantage is sustainable only for a short time, </a:t>
            </a:r>
            <a:r>
              <a:rPr lang="en-US" sz="2800" i="1" dirty="0">
                <a:latin typeface="Arial" charset="0"/>
                <a:ea typeface="Arial" charset="0"/>
                <a:cs typeface="Arial" charset="0"/>
              </a:rPr>
              <a:t>(due to competition, duplication and technological advancement)</a:t>
            </a:r>
          </a:p>
          <a:p>
            <a:pPr marL="457200" indent="-457200" algn="l">
              <a:lnSpc>
                <a:spcPct val="150000"/>
              </a:lnSpc>
              <a:buFont typeface="Arial" charset="0"/>
              <a:buChar char="•"/>
            </a:pPr>
            <a:r>
              <a:rPr lang="en-US" sz="2800" dirty="0">
                <a:latin typeface="Arial" charset="0"/>
                <a:ea typeface="Arial" charset="0"/>
                <a:cs typeface="Arial" charset="0"/>
              </a:rPr>
              <a:t>A constant innovation is a must to keep a sustainable competitive advantage.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874" y="3537995"/>
            <a:ext cx="3775786" cy="2918789"/>
          </a:xfrm>
          <a:prstGeom prst="rect">
            <a:avLst/>
          </a:prstGeom>
        </p:spPr>
      </p:pic>
    </p:spTree>
    <p:extLst>
      <p:ext uri="{BB962C8B-B14F-4D97-AF65-F5344CB8AC3E}">
        <p14:creationId xmlns:p14="http://schemas.microsoft.com/office/powerpoint/2010/main" val="688802951"/>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1" nodeType="clickEffect">
                                  <p:stCondLst>
                                    <p:cond delay="0"/>
                                  </p:stCondLst>
                                  <p:iterate type="lt">
                                    <p:tmPct val="0"/>
                                  </p:iterate>
                                  <p:childTnLst>
                                    <p:animClr clrSpc="rgb" dir="cw">
                                      <p:cBhvr override="childStyle">
                                        <p:cTn id="21" dur="500" fill="hold"/>
                                        <p:tgtEl>
                                          <p:spTgt spid="2"/>
                                        </p:tgtEl>
                                        <p:attrNameLst>
                                          <p:attrName>style.color</p:attrName>
                                        </p:attrNameLst>
                                      </p:cBhvr>
                                      <p:to>
                                        <a:schemeClr val="accent2"/>
                                      </p:to>
                                    </p:animClr>
                                    <p:animClr clrSpc="rgb" dir="cw">
                                      <p:cBhvr>
                                        <p:cTn id="22" dur="500" fill="hold"/>
                                        <p:tgtEl>
                                          <p:spTgt spid="2"/>
                                        </p:tgtEl>
                                        <p:attrNameLst>
                                          <p:attrName>fillcolor</p:attrName>
                                        </p:attrNameLst>
                                      </p:cBhvr>
                                      <p:to>
                                        <a:schemeClr val="accent2"/>
                                      </p:to>
                                    </p:animClr>
                                    <p:set>
                                      <p:cBhvr>
                                        <p:cTn id="23" dur="500" fill="hold"/>
                                        <p:tgtEl>
                                          <p:spTgt spid="2"/>
                                        </p:tgtEl>
                                        <p:attrNameLst>
                                          <p:attrName>fill.type</p:attrName>
                                        </p:attrNameLst>
                                      </p:cBhvr>
                                      <p:to>
                                        <p:strVal val="solid"/>
                                      </p:to>
                                    </p:set>
                                    <p:set>
                                      <p:cBhvr>
                                        <p:cTn id="24" dur="500" fill="hold"/>
                                        <p:tgtEl>
                                          <p:spTgt spid="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grpId="1" nodeType="clickEffect">
                                  <p:stCondLst>
                                    <p:cond delay="0"/>
                                  </p:stCondLst>
                                  <p:childTnLst>
                                    <p:animClr clrSpc="rgb" dir="cw">
                                      <p:cBhvr override="childStyle">
                                        <p:cTn id="28" dur="500" fill="hold"/>
                                        <p:tgtEl>
                                          <p:spTgt spid="3">
                                            <p:txEl>
                                              <p:pRg st="0" end="0"/>
                                            </p:txEl>
                                          </p:spTgt>
                                        </p:tgtEl>
                                        <p:attrNameLst>
                                          <p:attrName>style.color</p:attrName>
                                        </p:attrNameLst>
                                      </p:cBhvr>
                                      <p:to>
                                        <a:schemeClr val="accent2"/>
                                      </p:to>
                                    </p:animClr>
                                    <p:animClr clrSpc="rgb" dir="cw">
                                      <p:cBhvr>
                                        <p:cTn id="29" dur="500" fill="hold"/>
                                        <p:tgtEl>
                                          <p:spTgt spid="3">
                                            <p:txEl>
                                              <p:pRg st="0" end="0"/>
                                            </p:txEl>
                                          </p:spTgt>
                                        </p:tgtEl>
                                        <p:attrNameLst>
                                          <p:attrName>fillcolor</p:attrName>
                                        </p:attrNameLst>
                                      </p:cBhvr>
                                      <p:to>
                                        <a:schemeClr val="accent2"/>
                                      </p:to>
                                    </p:animClr>
                                    <p:set>
                                      <p:cBhvr>
                                        <p:cTn id="30" dur="500" fill="hold"/>
                                        <p:tgtEl>
                                          <p:spTgt spid="3">
                                            <p:txEl>
                                              <p:pRg st="0" end="0"/>
                                            </p:txEl>
                                          </p:spTgt>
                                        </p:tgtEl>
                                        <p:attrNameLst>
                                          <p:attrName>fill.type</p:attrName>
                                        </p:attrNameLst>
                                      </p:cBhvr>
                                      <p:to>
                                        <p:strVal val="solid"/>
                                      </p:to>
                                    </p:set>
                                    <p:set>
                                      <p:cBhvr>
                                        <p:cTn id="31" dur="500" fill="hold"/>
                                        <p:tgtEl>
                                          <p:spTgt spid="3">
                                            <p:txEl>
                                              <p:pRg st="0" end="0"/>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9" presetClass="emph" presetSubtype="0" fill="hold" grpId="1" nodeType="clickEffect">
                                  <p:stCondLst>
                                    <p:cond delay="0"/>
                                  </p:stCondLst>
                                  <p:childTnLst>
                                    <p:animClr clrSpc="rgb" dir="cw">
                                      <p:cBhvr override="childStyle">
                                        <p:cTn id="35" dur="500" fill="hold"/>
                                        <p:tgtEl>
                                          <p:spTgt spid="3">
                                            <p:txEl>
                                              <p:pRg st="1" end="1"/>
                                            </p:txEl>
                                          </p:spTgt>
                                        </p:tgtEl>
                                        <p:attrNameLst>
                                          <p:attrName>style.color</p:attrName>
                                        </p:attrNameLst>
                                      </p:cBhvr>
                                      <p:to>
                                        <a:schemeClr val="accent2"/>
                                      </p:to>
                                    </p:animClr>
                                    <p:animClr clrSpc="rgb" dir="cw">
                                      <p:cBhvr>
                                        <p:cTn id="36" dur="500" fill="hold"/>
                                        <p:tgtEl>
                                          <p:spTgt spid="3">
                                            <p:txEl>
                                              <p:pRg st="1" end="1"/>
                                            </p:txEl>
                                          </p:spTgt>
                                        </p:tgtEl>
                                        <p:attrNameLst>
                                          <p:attrName>fillcolor</p:attrName>
                                        </p:attrNameLst>
                                      </p:cBhvr>
                                      <p:to>
                                        <a:schemeClr val="accent2"/>
                                      </p:to>
                                    </p:animClr>
                                    <p:set>
                                      <p:cBhvr>
                                        <p:cTn id="37" dur="500" fill="hold"/>
                                        <p:tgtEl>
                                          <p:spTgt spid="3">
                                            <p:txEl>
                                              <p:pRg st="1" end="1"/>
                                            </p:txEl>
                                          </p:spTgt>
                                        </p:tgtEl>
                                        <p:attrNameLst>
                                          <p:attrName>fill.type</p:attrName>
                                        </p:attrNameLst>
                                      </p:cBhvr>
                                      <p:to>
                                        <p:strVal val="solid"/>
                                      </p:to>
                                    </p:set>
                                    <p:set>
                                      <p:cBhvr>
                                        <p:cTn id="38"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B52C8B-8715-4FA8-93E2-7C1BC1A479BE}"/>
              </a:ext>
            </a:extLst>
          </p:cNvPr>
          <p:cNvSpPr/>
          <p:nvPr/>
        </p:nvSpPr>
        <p:spPr>
          <a:xfrm>
            <a:off x="0" y="1436914"/>
            <a:ext cx="12192000" cy="55719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nnn</a:t>
            </a:r>
            <a:endParaRPr lang="en-US" dirty="0"/>
          </a:p>
        </p:txBody>
      </p:sp>
      <p:sp>
        <p:nvSpPr>
          <p:cNvPr id="5" name="Text Box 8"/>
          <p:cNvSpPr txBox="1">
            <a:spLocks noChangeArrowheads="1"/>
          </p:cNvSpPr>
          <p:nvPr/>
        </p:nvSpPr>
        <p:spPr bwMode="auto">
          <a:xfrm>
            <a:off x="4124131" y="3074988"/>
            <a:ext cx="2052734" cy="1477328"/>
          </a:xfrm>
          <a:prstGeom prst="rect">
            <a:avLst/>
          </a:prstGeom>
          <a:solidFill>
            <a:srgbClr val="99CCFF"/>
          </a:solidFill>
          <a:ln w="12700">
            <a:solidFill>
              <a:srgbClr val="333333"/>
            </a:solidFill>
            <a:miter lim="800000"/>
            <a:headEnd/>
            <a:tailEnd/>
          </a:ln>
          <a:effectLst>
            <a:outerShdw blurRad="63500" dist="38100" dir="2700000" algn="tl" rotWithShape="0">
              <a:srgbClr val="000000">
                <a:alpha val="39999"/>
              </a:srgbClr>
            </a:outerShdw>
          </a:effectLst>
        </p:spPr>
        <p:txBody>
          <a:bodyPr wrap="square">
            <a:spAutoFit/>
          </a:bodyPr>
          <a:lstStyle>
            <a:lvl1pPr eaLnBrk="0" hangingPunct="0">
              <a:defRPr>
                <a:solidFill>
                  <a:schemeClr val="tx1"/>
                </a:solidFill>
                <a:latin typeface="Garamond" charset="0"/>
              </a:defRPr>
            </a:lvl1pPr>
            <a:lvl2pPr marL="742950" indent="-285750" eaLnBrk="0" hangingPunct="0">
              <a:defRPr>
                <a:solidFill>
                  <a:schemeClr val="tx1"/>
                </a:solidFill>
                <a:latin typeface="Garamond" charset="0"/>
              </a:defRPr>
            </a:lvl2pPr>
            <a:lvl3pPr marL="1143000" indent="-228600" eaLnBrk="0" hangingPunct="0">
              <a:defRPr>
                <a:solidFill>
                  <a:schemeClr val="tx1"/>
                </a:solidFill>
                <a:latin typeface="Garamond" charset="0"/>
              </a:defRPr>
            </a:lvl3pPr>
            <a:lvl4pPr marL="1600200" indent="-228600" eaLnBrk="0" hangingPunct="0">
              <a:defRPr>
                <a:solidFill>
                  <a:schemeClr val="tx1"/>
                </a:solidFill>
                <a:latin typeface="Garamond" charset="0"/>
              </a:defRPr>
            </a:lvl4pPr>
            <a:lvl5pPr marL="2057400" indent="-228600" eaLnBrk="0" hangingPunct="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pPr algn="ctr" eaLnBrk="1" hangingPunct="1">
              <a:spcBef>
                <a:spcPct val="50000"/>
              </a:spcBef>
            </a:pPr>
            <a:endParaRPr lang="en-US" altLang="en-US" b="1" dirty="0">
              <a:latin typeface="Arial" charset="0"/>
            </a:endParaRPr>
          </a:p>
          <a:p>
            <a:pPr algn="ctr" eaLnBrk="1" hangingPunct="1">
              <a:spcBef>
                <a:spcPct val="50000"/>
              </a:spcBef>
            </a:pPr>
            <a:r>
              <a:rPr lang="en-US" altLang="en-US" b="1" dirty="0">
                <a:solidFill>
                  <a:srgbClr val="000000"/>
                </a:solidFill>
                <a:latin typeface="Arial" charset="0"/>
              </a:rPr>
              <a:t>Core competencies</a:t>
            </a:r>
          </a:p>
          <a:p>
            <a:pPr algn="ctr" eaLnBrk="1" hangingPunct="1">
              <a:spcBef>
                <a:spcPct val="50000"/>
              </a:spcBef>
            </a:pPr>
            <a:endParaRPr lang="en-US" altLang="en-US" b="1" dirty="0">
              <a:latin typeface="Arial" charset="0"/>
            </a:endParaRPr>
          </a:p>
        </p:txBody>
      </p:sp>
      <p:sp>
        <p:nvSpPr>
          <p:cNvPr id="6" name="Text Box 7"/>
          <p:cNvSpPr txBox="1">
            <a:spLocks noChangeArrowheads="1"/>
          </p:cNvSpPr>
          <p:nvPr/>
        </p:nvSpPr>
        <p:spPr bwMode="auto">
          <a:xfrm>
            <a:off x="4383834" y="2211387"/>
            <a:ext cx="1524000" cy="379413"/>
          </a:xfrm>
          <a:prstGeom prst="rect">
            <a:avLst/>
          </a:prstGeom>
          <a:solidFill>
            <a:srgbClr val="FFFF99"/>
          </a:solidFill>
          <a:ln w="12700">
            <a:solidFill>
              <a:schemeClr val="bg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b="1" dirty="0">
                <a:solidFill>
                  <a:srgbClr val="000000"/>
                </a:solidFill>
                <a:latin typeface="Arial" pitchFamily="34" charset="0"/>
              </a:rPr>
              <a:t>Capabilities</a:t>
            </a:r>
          </a:p>
        </p:txBody>
      </p:sp>
      <p:sp>
        <p:nvSpPr>
          <p:cNvPr id="7" name="Text Box 10"/>
          <p:cNvSpPr txBox="1">
            <a:spLocks noChangeArrowheads="1"/>
          </p:cNvSpPr>
          <p:nvPr/>
        </p:nvSpPr>
        <p:spPr bwMode="auto">
          <a:xfrm>
            <a:off x="2158768" y="3486627"/>
            <a:ext cx="1219200" cy="654050"/>
          </a:xfrm>
          <a:prstGeom prst="rect">
            <a:avLst/>
          </a:prstGeom>
          <a:solidFill>
            <a:srgbClr val="FFFF99"/>
          </a:solidFill>
          <a:ln w="12700">
            <a:solidFill>
              <a:schemeClr val="bg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b="1" dirty="0">
                <a:solidFill>
                  <a:srgbClr val="000000"/>
                </a:solidFill>
                <a:latin typeface="Arial" pitchFamily="34" charset="0"/>
              </a:rPr>
              <a:t>Lessons learned</a:t>
            </a:r>
          </a:p>
        </p:txBody>
      </p:sp>
      <p:sp>
        <p:nvSpPr>
          <p:cNvPr id="8" name="Text Box 9"/>
          <p:cNvSpPr txBox="1">
            <a:spLocks noChangeArrowheads="1"/>
          </p:cNvSpPr>
          <p:nvPr/>
        </p:nvSpPr>
        <p:spPr bwMode="auto">
          <a:xfrm>
            <a:off x="4383834" y="5063489"/>
            <a:ext cx="1524000" cy="379413"/>
          </a:xfrm>
          <a:prstGeom prst="rect">
            <a:avLst/>
          </a:prstGeom>
          <a:solidFill>
            <a:srgbClr val="FFFF99"/>
          </a:solidFill>
          <a:ln w="12700">
            <a:solidFill>
              <a:schemeClr val="bg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b="1" dirty="0">
                <a:solidFill>
                  <a:srgbClr val="000000"/>
                </a:solidFill>
                <a:latin typeface="Arial" pitchFamily="34" charset="0"/>
              </a:rPr>
              <a:t>Skills</a:t>
            </a:r>
          </a:p>
        </p:txBody>
      </p:sp>
      <p:sp>
        <p:nvSpPr>
          <p:cNvPr id="9" name="Text Box 5"/>
          <p:cNvSpPr txBox="1">
            <a:spLocks noChangeArrowheads="1"/>
          </p:cNvSpPr>
          <p:nvPr/>
        </p:nvSpPr>
        <p:spPr bwMode="auto">
          <a:xfrm>
            <a:off x="7382358" y="3242469"/>
            <a:ext cx="1890713" cy="928688"/>
          </a:xfrm>
          <a:prstGeom prst="rect">
            <a:avLst/>
          </a:prstGeom>
          <a:solidFill>
            <a:srgbClr val="CCFFCC"/>
          </a:solidFill>
          <a:ln w="12700">
            <a:solidFill>
              <a:schemeClr val="bg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b="1" dirty="0">
                <a:solidFill>
                  <a:srgbClr val="000000"/>
                </a:solidFill>
                <a:latin typeface="Arial" pitchFamily="34" charset="0"/>
              </a:rPr>
              <a:t>Sustainable competitive advantage</a:t>
            </a:r>
          </a:p>
        </p:txBody>
      </p:sp>
      <p:sp>
        <p:nvSpPr>
          <p:cNvPr id="10" name="Text Box 3"/>
          <p:cNvSpPr txBox="1">
            <a:spLocks noChangeArrowheads="1"/>
          </p:cNvSpPr>
          <p:nvPr/>
        </p:nvSpPr>
        <p:spPr bwMode="auto">
          <a:xfrm flipH="1">
            <a:off x="9853126" y="3242469"/>
            <a:ext cx="1592711" cy="923330"/>
          </a:xfrm>
          <a:prstGeom prst="rect">
            <a:avLst/>
          </a:prstGeom>
          <a:solidFill>
            <a:srgbClr val="FFCC99"/>
          </a:solidFill>
          <a:ln w="12700">
            <a:solidFill>
              <a:srgbClr val="333333"/>
            </a:solidFill>
            <a:miter lim="800000"/>
            <a:headEnd/>
            <a:tailEnd/>
          </a:ln>
          <a:effectLst>
            <a:outerShdw blurRad="63500" dist="38100" dir="2700000" algn="tl" rotWithShape="0">
              <a:srgbClr val="000000">
                <a:alpha val="39999"/>
              </a:srgbClr>
            </a:outerShdw>
          </a:effectLst>
        </p:spPr>
        <p:txBody>
          <a:bodyPr wrap="square">
            <a:spAutoFit/>
          </a:bodyPr>
          <a:lstStyle/>
          <a:p>
            <a:pPr algn="ctr">
              <a:spcBef>
                <a:spcPct val="50000"/>
              </a:spcBef>
              <a:defRPr/>
            </a:pPr>
            <a:r>
              <a:rPr lang="en-US" b="1">
                <a:solidFill>
                  <a:srgbClr val="000000"/>
                </a:solidFill>
                <a:latin typeface="Arial" pitchFamily="34" charset="0"/>
              </a:rPr>
              <a:t>Superior value for customers</a:t>
            </a:r>
            <a:endParaRPr lang="en-US" b="1" dirty="0">
              <a:solidFill>
                <a:srgbClr val="000000"/>
              </a:solidFill>
              <a:latin typeface="Arial" pitchFamily="34" charset="0"/>
            </a:endParaRPr>
          </a:p>
        </p:txBody>
      </p:sp>
      <p:sp>
        <p:nvSpPr>
          <p:cNvPr id="11" name="Line 11"/>
          <p:cNvSpPr>
            <a:spLocks noChangeShapeType="1"/>
          </p:cNvSpPr>
          <p:nvPr/>
        </p:nvSpPr>
        <p:spPr bwMode="auto">
          <a:xfrm flipV="1">
            <a:off x="5145834" y="4579303"/>
            <a:ext cx="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1"/>
          <p:cNvSpPr>
            <a:spLocks noChangeShapeType="1"/>
          </p:cNvSpPr>
          <p:nvPr/>
        </p:nvSpPr>
        <p:spPr bwMode="auto">
          <a:xfrm>
            <a:off x="5145834" y="2590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2"/>
          <p:cNvSpPr>
            <a:spLocks noChangeShapeType="1"/>
          </p:cNvSpPr>
          <p:nvPr/>
        </p:nvSpPr>
        <p:spPr bwMode="auto">
          <a:xfrm flipV="1">
            <a:off x="6176865" y="3813651"/>
            <a:ext cx="104502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3401007" y="3813652"/>
            <a:ext cx="72312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Box 16"/>
          <p:cNvSpPr txBox="1"/>
          <p:nvPr/>
        </p:nvSpPr>
        <p:spPr>
          <a:xfrm>
            <a:off x="858416" y="495681"/>
            <a:ext cx="10300996" cy="646331"/>
          </a:xfrm>
          <a:prstGeom prst="rect">
            <a:avLst/>
          </a:prstGeom>
          <a:noFill/>
        </p:spPr>
        <p:txBody>
          <a:bodyPr wrap="square" rtlCol="0">
            <a:spAutoFit/>
          </a:bodyPr>
          <a:lstStyle/>
          <a:p>
            <a:pPr algn="ctr"/>
            <a:r>
              <a:rPr lang="en-US" sz="3600" b="1" dirty="0">
                <a:latin typeface="Arial" charset="0"/>
                <a:ea typeface="Arial" charset="0"/>
                <a:cs typeface="Arial" charset="0"/>
              </a:rPr>
              <a:t>Building a Sustainable Competitive Advantage </a:t>
            </a:r>
          </a:p>
        </p:txBody>
      </p:sp>
      <p:sp>
        <p:nvSpPr>
          <p:cNvPr id="18" name="Line 11"/>
          <p:cNvSpPr>
            <a:spLocks noChangeShapeType="1"/>
          </p:cNvSpPr>
          <p:nvPr/>
        </p:nvSpPr>
        <p:spPr bwMode="auto">
          <a:xfrm>
            <a:off x="9273070" y="3813652"/>
            <a:ext cx="58005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95847544"/>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9837"/>
            <a:ext cx="9144000" cy="839755"/>
          </a:xfrm>
        </p:spPr>
        <p:txBody>
          <a:bodyPr/>
          <a:lstStyle/>
          <a:p>
            <a:r>
              <a:rPr lang="en-US" sz="3600" b="1" dirty="0">
                <a:latin typeface="Arial" charset="0"/>
                <a:ea typeface="Arial" charset="0"/>
                <a:cs typeface="Arial" charset="0"/>
              </a:rPr>
              <a:t>Strategic Management Process Steps</a:t>
            </a:r>
          </a:p>
        </p:txBody>
      </p:sp>
      <p:pic>
        <p:nvPicPr>
          <p:cNvPr id="5" name="Picture 4" descr="C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427" y="1716827"/>
            <a:ext cx="3259573" cy="48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7B52C8B-8715-4FA8-93E2-7C1BC1A479BE}"/>
              </a:ext>
            </a:extLst>
          </p:cNvPr>
          <p:cNvSpPr/>
          <p:nvPr/>
        </p:nvSpPr>
        <p:spPr>
          <a:xfrm>
            <a:off x="1524000" y="1716831"/>
            <a:ext cx="5884427" cy="48145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52C8B-8715-4FA8-93E2-7C1BC1A479BE}"/>
              </a:ext>
            </a:extLst>
          </p:cNvPr>
          <p:cNvSpPr/>
          <p:nvPr/>
        </p:nvSpPr>
        <p:spPr>
          <a:xfrm>
            <a:off x="0" y="1716830"/>
            <a:ext cx="8932427" cy="48145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39913" indent="-1839913">
              <a:spcBef>
                <a:spcPct val="30000"/>
              </a:spcBef>
              <a:defRPr/>
            </a:pPr>
            <a:r>
              <a:rPr lang="en-US" dirty="0"/>
              <a:t>       </a:t>
            </a:r>
            <a:r>
              <a:rPr lang="en-US" sz="2600" b="1" dirty="0">
                <a:latin typeface="Arial" charset="0"/>
                <a:ea typeface="Arial" charset="0"/>
                <a:cs typeface="Arial" charset="0"/>
              </a:rPr>
              <a:t>Step 1 	Develop a vision and translate it into a   mission statement</a:t>
            </a:r>
          </a:p>
          <a:p>
            <a:pPr marL="1428750" indent="-1428750">
              <a:spcBef>
                <a:spcPct val="30000"/>
              </a:spcBef>
              <a:defRPr/>
            </a:pPr>
            <a:r>
              <a:rPr lang="en-US" sz="2600" dirty="0">
                <a:latin typeface="Arial" charset="0"/>
                <a:ea typeface="Arial" charset="0"/>
                <a:cs typeface="Arial" charset="0"/>
              </a:rPr>
              <a:t>    </a:t>
            </a:r>
          </a:p>
          <a:p>
            <a:pPr marL="1428750" indent="-1066800">
              <a:spcBef>
                <a:spcPct val="30000"/>
              </a:spcBef>
              <a:defRPr/>
            </a:pPr>
            <a:r>
              <a:rPr lang="en-US" sz="2600" dirty="0">
                <a:latin typeface="Arial" charset="0"/>
                <a:ea typeface="Arial" charset="0"/>
                <a:cs typeface="Arial" charset="0"/>
              </a:rPr>
              <a:t> </a:t>
            </a:r>
            <a:r>
              <a:rPr lang="en-US" sz="2600" b="1" dirty="0">
                <a:latin typeface="Arial" charset="0"/>
                <a:ea typeface="Arial" charset="0"/>
                <a:cs typeface="Arial" charset="0"/>
              </a:rPr>
              <a:t>Step 2  Conduct a SWOT Analysis  </a:t>
            </a:r>
          </a:p>
          <a:p>
            <a:pPr marL="1428750" indent="-1428750">
              <a:spcBef>
                <a:spcPct val="30000"/>
              </a:spcBef>
              <a:defRPr/>
            </a:pPr>
            <a:endParaRPr lang="en-US" sz="2600" dirty="0">
              <a:latin typeface="Arial" charset="0"/>
              <a:ea typeface="Arial" charset="0"/>
              <a:cs typeface="Arial" charset="0"/>
            </a:endParaRPr>
          </a:p>
          <a:p>
            <a:pPr marL="1428750" indent="-1428750">
              <a:spcBef>
                <a:spcPct val="30000"/>
              </a:spcBef>
              <a:defRPr/>
            </a:pPr>
            <a:r>
              <a:rPr lang="en-US" sz="2600" dirty="0">
                <a:latin typeface="Arial" charset="0"/>
                <a:ea typeface="Arial" charset="0"/>
                <a:cs typeface="Arial" charset="0"/>
              </a:rPr>
              <a:t>   </a:t>
            </a:r>
          </a:p>
          <a:p>
            <a:pPr marL="1428750" indent="-1428750">
              <a:spcBef>
                <a:spcPct val="30000"/>
              </a:spcBef>
              <a:defRPr/>
            </a:pPr>
            <a:r>
              <a:rPr lang="en-US" sz="2600" dirty="0">
                <a:latin typeface="Arial" charset="0"/>
                <a:ea typeface="Arial" charset="0"/>
                <a:cs typeface="Arial" charset="0"/>
              </a:rPr>
              <a:t>    </a:t>
            </a:r>
            <a:endParaRPr lang="en-US" sz="2800" i="1" dirty="0"/>
          </a:p>
          <a:p>
            <a:pPr marL="1428750" indent="-1428750">
              <a:spcBef>
                <a:spcPct val="30000"/>
              </a:spcBef>
              <a:defRPr/>
            </a:pPr>
            <a:endParaRPr lang="en-US" sz="2600" dirty="0">
              <a:latin typeface="Arial" charset="0"/>
              <a:ea typeface="Arial" charset="0"/>
              <a:cs typeface="Arial" charset="0"/>
            </a:endParaRPr>
          </a:p>
        </p:txBody>
      </p:sp>
      <p:graphicFrame>
        <p:nvGraphicFramePr>
          <p:cNvPr id="8" name="Object 4">
            <a:hlinkClick r:id="" action="ppaction://ole?verb=0"/>
          </p:cNvPr>
          <p:cNvGraphicFramePr>
            <a:graphicFrameLocks/>
          </p:cNvGraphicFramePr>
          <p:nvPr>
            <p:extLst>
              <p:ext uri="{D42A27DB-BD31-4B8C-83A1-F6EECF244321}">
                <p14:modId xmlns:p14="http://schemas.microsoft.com/office/powerpoint/2010/main" val="883863345"/>
              </p:ext>
            </p:extLst>
          </p:nvPr>
        </p:nvGraphicFramePr>
        <p:xfrm>
          <a:off x="3190696" y="4396585"/>
          <a:ext cx="2015412" cy="1810138"/>
        </p:xfrm>
        <a:graphic>
          <a:graphicData uri="http://schemas.openxmlformats.org/presentationml/2006/ole">
            <mc:AlternateContent xmlns:mc="http://schemas.openxmlformats.org/markup-compatibility/2006">
              <mc:Choice xmlns:v="urn:schemas-microsoft-com:vml" Requires="v">
                <p:oleObj name="Microsoft ClipArt Gallery" r:id="rId3" imgW="4845050" imgH="3605213" progId="">
                  <p:embed/>
                </p:oleObj>
              </mc:Choice>
              <mc:Fallback>
                <p:oleObj name="Microsoft ClipArt Gallery" r:id="rId3" imgW="4845050" imgH="3605213"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696" y="4396585"/>
                        <a:ext cx="2015412" cy="18101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67817162"/>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9755" y="597159"/>
            <a:ext cx="10300995" cy="5486399"/>
          </a:xfrm>
          <a:solidFill>
            <a:srgbClr val="92D050"/>
          </a:solidFill>
        </p:spPr>
        <p:txBody>
          <a:bodyPr/>
          <a:lstStyle/>
          <a:p>
            <a:pPr algn="l"/>
            <a:endParaRPr lang="en-US" dirty="0"/>
          </a:p>
          <a:p>
            <a:pPr algn="l"/>
            <a:endParaRPr lang="en-US" dirty="0"/>
          </a:p>
        </p:txBody>
      </p:sp>
      <p:sp>
        <p:nvSpPr>
          <p:cNvPr id="8" name="Rectangle 7">
            <a:extLst>
              <a:ext uri="{FF2B5EF4-FFF2-40B4-BE49-F238E27FC236}">
                <a16:creationId xmlns:a16="http://schemas.microsoft.com/office/drawing/2014/main" id="{37B52C8B-8715-4FA8-93E2-7C1BC1A479BE}"/>
              </a:ext>
            </a:extLst>
          </p:cNvPr>
          <p:cNvSpPr/>
          <p:nvPr/>
        </p:nvSpPr>
        <p:spPr>
          <a:xfrm>
            <a:off x="174171" y="1000894"/>
            <a:ext cx="8465976" cy="58664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0" indent="-1428750">
              <a:spcBef>
                <a:spcPct val="30000"/>
              </a:spcBef>
              <a:defRPr/>
            </a:pPr>
            <a:r>
              <a:rPr lang="en-US" sz="2600" b="1" dirty="0">
                <a:latin typeface="Arial" charset="0"/>
                <a:ea typeface="Arial" charset="0"/>
                <a:cs typeface="Arial" charset="0"/>
              </a:rPr>
              <a:t>   </a:t>
            </a:r>
          </a:p>
          <a:p>
            <a:pPr marL="1428750" indent="-1428750">
              <a:spcBef>
                <a:spcPct val="30000"/>
              </a:spcBef>
              <a:defRPr/>
            </a:pPr>
            <a:r>
              <a:rPr lang="en-US" sz="2600" b="1" dirty="0">
                <a:latin typeface="Arial" charset="0"/>
                <a:ea typeface="Arial" charset="0"/>
                <a:cs typeface="Arial" charset="0"/>
              </a:rPr>
              <a:t>   </a:t>
            </a:r>
          </a:p>
          <a:p>
            <a:pPr marL="1428750" indent="-1428750">
              <a:spcBef>
                <a:spcPct val="30000"/>
              </a:spcBef>
              <a:defRPr/>
            </a:pPr>
            <a:r>
              <a:rPr lang="en-US" sz="2600" b="1" dirty="0">
                <a:latin typeface="Arial" charset="0"/>
                <a:ea typeface="Arial" charset="0"/>
                <a:cs typeface="Arial" charset="0"/>
              </a:rPr>
              <a:t>   </a:t>
            </a:r>
          </a:p>
          <a:p>
            <a:pPr marL="1428750" indent="-1103313">
              <a:spcBef>
                <a:spcPct val="30000"/>
              </a:spcBef>
              <a:defRPr/>
            </a:pPr>
            <a:r>
              <a:rPr lang="en-US" sz="2600" b="1" dirty="0">
                <a:latin typeface="Arial" charset="0"/>
                <a:ea typeface="Arial" charset="0"/>
                <a:cs typeface="Arial" charset="0"/>
              </a:rPr>
              <a:t> </a:t>
            </a:r>
          </a:p>
          <a:p>
            <a:pPr marL="1428750" indent="-1103313">
              <a:spcBef>
                <a:spcPct val="30000"/>
              </a:spcBef>
              <a:defRPr/>
            </a:pPr>
            <a:endParaRPr lang="en-US" sz="2600" b="1" dirty="0">
              <a:latin typeface="Arial" charset="0"/>
              <a:ea typeface="Arial" charset="0"/>
              <a:cs typeface="Arial" charset="0"/>
            </a:endParaRPr>
          </a:p>
          <a:p>
            <a:pPr marL="1428750" indent="-1103313">
              <a:spcBef>
                <a:spcPct val="30000"/>
              </a:spcBef>
              <a:defRPr/>
            </a:pPr>
            <a:endParaRPr lang="en-US" sz="2800" dirty="0"/>
          </a:p>
          <a:p>
            <a:pPr marL="1428750" indent="-1103313">
              <a:spcBef>
                <a:spcPct val="30000"/>
              </a:spcBef>
              <a:defRPr/>
            </a:pPr>
            <a:r>
              <a:rPr lang="en-US" sz="2800" dirty="0"/>
              <a:t> </a:t>
            </a:r>
          </a:p>
          <a:p>
            <a:pPr marL="1428750" indent="-1103313">
              <a:spcBef>
                <a:spcPct val="30000"/>
              </a:spcBef>
              <a:defRPr/>
            </a:pPr>
            <a:r>
              <a:rPr lang="en-US" sz="2800" b="1" dirty="0">
                <a:latin typeface="Times New Roman" panose="02020603050405020304" pitchFamily="18" charset="0"/>
                <a:cs typeface="Times New Roman" panose="02020603050405020304" pitchFamily="18" charset="0"/>
              </a:rPr>
              <a:t>Step 3: Identify the Key Success Factors</a:t>
            </a:r>
          </a:p>
          <a:p>
            <a:pPr marL="1428750" indent="-1103313">
              <a:spcBef>
                <a:spcPct val="30000"/>
              </a:spcBef>
              <a:defRPr/>
            </a:pPr>
            <a:r>
              <a:rPr lang="en-US" sz="2400" b="1" dirty="0">
                <a:latin typeface="Times New Roman" panose="02020603050405020304" pitchFamily="18" charset="0"/>
                <a:cs typeface="Times New Roman" panose="02020603050405020304" pitchFamily="18" charset="0"/>
              </a:rPr>
              <a:t>Key success factors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state the important elements required for a company to compete in its target markets. In effect, it articulates what the company must do, and do well, to achieve the goals outlined in its strategic plan.           </a:t>
            </a:r>
          </a:p>
          <a:p>
            <a:pPr marL="1428750" indent="-1103313">
              <a:spcBef>
                <a:spcPct val="30000"/>
              </a:spcBef>
              <a:defRPr/>
            </a:pPr>
            <a:r>
              <a:rPr lang="en-US" sz="2400" dirty="0">
                <a:latin typeface="Times New Roman" panose="02020603050405020304" pitchFamily="18" charset="0"/>
                <a:cs typeface="Times New Roman" panose="02020603050405020304" pitchFamily="18" charset="0"/>
              </a:rPr>
              <a:t>It is possible to talk about the key factors of purchasing (of the customers) and the key factors of competition (of the industry), and the combination of these will lead us to the set of key variables of a business. </a:t>
            </a:r>
            <a:endParaRPr lang="en-US" sz="2400" b="1" dirty="0">
              <a:latin typeface="Times New Roman" panose="02020603050405020304" pitchFamily="18" charset="0"/>
              <a:ea typeface="Arial" charset="0"/>
              <a:cs typeface="Times New Roman" panose="02020603050405020304" pitchFamily="18" charset="0"/>
            </a:endParaRPr>
          </a:p>
          <a:p>
            <a:pPr marL="1741488" indent="-1651000">
              <a:spcBef>
                <a:spcPct val="30000"/>
              </a:spcBef>
              <a:defRPr/>
            </a:pPr>
            <a:r>
              <a:rPr lang="en-US" sz="2400" dirty="0">
                <a:latin typeface="Times New Roman" panose="02020603050405020304" pitchFamily="18" charset="0"/>
                <a:ea typeface="Arial" charset="0"/>
                <a:cs typeface="Times New Roman" panose="02020603050405020304" pitchFamily="18" charset="0"/>
              </a:rPr>
              <a:t>                 </a:t>
            </a:r>
            <a:r>
              <a:rPr lang="en-US" sz="2400" i="1" dirty="0">
                <a:latin typeface="Times New Roman" panose="02020603050405020304" pitchFamily="18" charset="0"/>
                <a:ea typeface="Arial" charset="0"/>
                <a:cs typeface="Times New Roman" panose="02020603050405020304" pitchFamily="18" charset="0"/>
              </a:rPr>
              <a:t>The key success factors are the keys to unlocking the secrets of competing successfully in a particular market segment.</a:t>
            </a:r>
          </a:p>
          <a:p>
            <a:pPr marL="1600200" indent="-1600200">
              <a:spcBef>
                <a:spcPct val="30000"/>
              </a:spcBef>
              <a:defRPr/>
            </a:pPr>
            <a:r>
              <a:rPr lang="en-US" sz="2600" i="1" dirty="0">
                <a:latin typeface="Arial" charset="0"/>
                <a:ea typeface="Arial" charset="0"/>
                <a:cs typeface="Arial" charset="0"/>
              </a:rPr>
              <a:t>   </a:t>
            </a:r>
          </a:p>
          <a:p>
            <a:pPr marL="1600200" indent="-1600200">
              <a:spcBef>
                <a:spcPct val="30000"/>
              </a:spcBef>
              <a:defRPr/>
            </a:pPr>
            <a:endParaRPr lang="en-US" sz="2600" i="1" dirty="0">
              <a:latin typeface="Arial" charset="0"/>
              <a:ea typeface="Arial" charset="0"/>
              <a:cs typeface="Arial" charset="0"/>
            </a:endParaRPr>
          </a:p>
          <a:p>
            <a:pPr marL="1692275" indent="-1692275">
              <a:spcBef>
                <a:spcPct val="30000"/>
              </a:spcBef>
              <a:defRPr/>
            </a:pPr>
            <a:endParaRPr lang="en-US" sz="2600" i="1" dirty="0">
              <a:latin typeface="Arial" charset="0"/>
              <a:ea typeface="Arial" charset="0"/>
              <a:cs typeface="Arial" charset="0"/>
            </a:endParaRPr>
          </a:p>
          <a:p>
            <a:pPr marL="1692275" indent="-1692275">
              <a:spcBef>
                <a:spcPct val="30000"/>
              </a:spcBef>
              <a:defRPr/>
            </a:pPr>
            <a:endParaRPr lang="en-US" sz="2600" dirty="0">
              <a:latin typeface="Arial" charset="0"/>
              <a:ea typeface="Arial" charset="0"/>
              <a:cs typeface="Arial" charset="0"/>
            </a:endParaRPr>
          </a:p>
          <a:p>
            <a:pPr marL="1692275" indent="-1692275">
              <a:spcBef>
                <a:spcPct val="30000"/>
              </a:spcBef>
              <a:defRPr/>
            </a:pPr>
            <a:endParaRPr lang="en-US" sz="2600" dirty="0">
              <a:latin typeface="Arial" charset="0"/>
              <a:ea typeface="Arial" charset="0"/>
              <a:cs typeface="Arial" charset="0"/>
            </a:endParaRPr>
          </a:p>
          <a:p>
            <a:pPr marL="1692275" indent="-1692275">
              <a:spcBef>
                <a:spcPct val="30000"/>
              </a:spcBef>
              <a:defRPr/>
            </a:pPr>
            <a:endParaRPr lang="en-US" sz="2600" dirty="0">
              <a:latin typeface="Arial" charset="0"/>
              <a:ea typeface="Arial" charset="0"/>
              <a:cs typeface="Arial" charset="0"/>
            </a:endParaRPr>
          </a:p>
          <a:p>
            <a:pPr marL="1428750" indent="-1428750">
              <a:spcBef>
                <a:spcPct val="30000"/>
              </a:spcBef>
              <a:defRPr/>
            </a:pPr>
            <a:endParaRPr lang="en-US" sz="2600" dirty="0">
              <a:latin typeface="Arial" charset="0"/>
              <a:ea typeface="Arial" charset="0"/>
              <a:cs typeface="Arial" charset="0"/>
            </a:endParaRPr>
          </a:p>
          <a:p>
            <a:pPr marL="1428750" indent="-1428750">
              <a:spcBef>
                <a:spcPct val="30000"/>
              </a:spcBef>
              <a:defRPr/>
            </a:pPr>
            <a:r>
              <a:rPr lang="en-US" sz="2600" b="1" dirty="0">
                <a:latin typeface="Arial" charset="0"/>
                <a:ea typeface="Arial" charset="0"/>
                <a:cs typeface="Arial" charset="0"/>
              </a:rPr>
              <a:t>   </a:t>
            </a:r>
            <a:endParaRPr lang="en-US" dirty="0"/>
          </a:p>
        </p:txBody>
      </p:sp>
      <p:pic>
        <p:nvPicPr>
          <p:cNvPr id="5" name="Picture 7" descr="C:\Documents and Settings\douglw\My Documents\My Pictures\Microsoft Clip Organizer\j0442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147" y="1391816"/>
            <a:ext cx="3551853" cy="54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9756" y="354563"/>
            <a:ext cx="10300994" cy="646331"/>
          </a:xfrm>
          <a:prstGeom prst="rect">
            <a:avLst/>
          </a:prstGeom>
          <a:noFill/>
        </p:spPr>
        <p:txBody>
          <a:bodyPr wrap="square" rtlCol="0">
            <a:spAutoFit/>
          </a:bodyPr>
          <a:lstStyle/>
          <a:p>
            <a:pPr algn="ctr"/>
            <a:r>
              <a:rPr lang="en-US" sz="3600" b="1" dirty="0">
                <a:latin typeface="Arial" charset="0"/>
                <a:ea typeface="Arial" charset="0"/>
                <a:cs typeface="Arial" charset="0"/>
              </a:rPr>
              <a:t>     Strategic Management Process Steps</a:t>
            </a:r>
            <a:endParaRPr lang="en-US" sz="3600" dirty="0"/>
          </a:p>
        </p:txBody>
      </p:sp>
    </p:spTree>
    <p:extLst>
      <p:ext uri="{BB962C8B-B14F-4D97-AF65-F5344CB8AC3E}">
        <p14:creationId xmlns:p14="http://schemas.microsoft.com/office/powerpoint/2010/main" val="679883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952</Words>
  <Application>Microsoft Macintosh PowerPoint</Application>
  <PresentationFormat>Widescreen</PresentationFormat>
  <Paragraphs>134</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Tahoma</vt:lpstr>
      <vt:lpstr>Times New Roman</vt:lpstr>
      <vt:lpstr>Office Theme</vt:lpstr>
      <vt:lpstr>Microsoft ClipArt Gallery</vt:lpstr>
      <vt:lpstr>PowerPoint Presentation</vt:lpstr>
      <vt:lpstr>    Strategic Management and Competitive Advantage </vt:lpstr>
      <vt:lpstr>PowerPoint Presentation</vt:lpstr>
      <vt:lpstr>Building a Competitive Advantage</vt:lpstr>
      <vt:lpstr>Key: Core Competencies: What the company does best</vt:lpstr>
      <vt:lpstr>The Must of Constant Innovation</vt:lpstr>
      <vt:lpstr>PowerPoint Presentation</vt:lpstr>
      <vt:lpstr>Strategic Management Process Steps</vt:lpstr>
      <vt:lpstr>PowerPoint Presentation</vt:lpstr>
      <vt:lpstr>Strategic Management Process Steps</vt:lpstr>
      <vt:lpstr>Key Success Factors and Core competencies</vt:lpstr>
      <vt:lpstr>   Strategic Management Process Steps </vt:lpstr>
      <vt:lpstr>Strategic Management Process Steps</vt:lpstr>
      <vt:lpstr>Strategic Management Process Steps</vt:lpstr>
      <vt:lpstr>Strategic Management Process Steps</vt:lpstr>
      <vt:lpstr>Strategic Management Process Steps</vt:lpstr>
      <vt:lpstr>Strategic Management Process Steps</vt:lpstr>
      <vt:lpstr>Strategic Management Process Steps</vt:lpstr>
      <vt:lpstr>Strategic Management Process Steps</vt:lpstr>
      <vt:lpstr>PowerPoint Presentation</vt:lpstr>
      <vt:lpstr>Using Balanced Scorecards to  Establish Controls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SlideGenius.com</dc:creator>
  <cp:lastModifiedBy>Microsoft Office User</cp:lastModifiedBy>
  <cp:revision>99</cp:revision>
  <dcterms:created xsi:type="dcterms:W3CDTF">2017-08-22T05:08:05Z</dcterms:created>
  <dcterms:modified xsi:type="dcterms:W3CDTF">2022-10-14T21:18:52Z</dcterms:modified>
</cp:coreProperties>
</file>