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handoutMasterIdLst>
    <p:handoutMasterId r:id="rId41"/>
  </p:handoutMasterIdLst>
  <p:sldIdLst>
    <p:sldId id="509" r:id="rId2"/>
    <p:sldId id="467" r:id="rId3"/>
    <p:sldId id="514" r:id="rId4"/>
    <p:sldId id="516" r:id="rId5"/>
    <p:sldId id="515" r:id="rId6"/>
    <p:sldId id="468" r:id="rId7"/>
    <p:sldId id="469" r:id="rId8"/>
    <p:sldId id="470" r:id="rId9"/>
    <p:sldId id="472" r:id="rId10"/>
    <p:sldId id="473" r:id="rId11"/>
    <p:sldId id="511" r:id="rId12"/>
    <p:sldId id="512" r:id="rId13"/>
    <p:sldId id="476" r:id="rId14"/>
    <p:sldId id="477" r:id="rId15"/>
    <p:sldId id="480" r:id="rId16"/>
    <p:sldId id="481" r:id="rId17"/>
    <p:sldId id="482" r:id="rId18"/>
    <p:sldId id="483" r:id="rId19"/>
    <p:sldId id="484" r:id="rId20"/>
    <p:sldId id="485" r:id="rId21"/>
    <p:sldId id="486" r:id="rId22"/>
    <p:sldId id="487" r:id="rId23"/>
    <p:sldId id="489" r:id="rId24"/>
    <p:sldId id="492" r:id="rId25"/>
    <p:sldId id="495" r:id="rId26"/>
    <p:sldId id="496" r:id="rId27"/>
    <p:sldId id="497" r:id="rId28"/>
    <p:sldId id="517" r:id="rId29"/>
    <p:sldId id="498" r:id="rId30"/>
    <p:sldId id="499" r:id="rId31"/>
    <p:sldId id="500" r:id="rId32"/>
    <p:sldId id="501" r:id="rId33"/>
    <p:sldId id="502" r:id="rId34"/>
    <p:sldId id="503" r:id="rId35"/>
    <p:sldId id="504" r:id="rId36"/>
    <p:sldId id="505" r:id="rId37"/>
    <p:sldId id="506" r:id="rId38"/>
    <p:sldId id="513"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FA3"/>
    <a:srgbClr val="FDB940"/>
    <a:srgbClr val="D4EAE4"/>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5958" autoAdjust="0"/>
  </p:normalViewPr>
  <p:slideViewPr>
    <p:cSldViewPr>
      <p:cViewPr varScale="1">
        <p:scale>
          <a:sx n="111" d="100"/>
          <a:sy n="111" d="100"/>
        </p:scale>
        <p:origin x="1432" y="192"/>
      </p:cViewPr>
      <p:guideLst>
        <p:guide orient="horz" pos="2160"/>
        <p:guide pos="2880"/>
      </p:guideLst>
    </p:cSldViewPr>
  </p:slideViewPr>
  <p:outlineViewPr>
    <p:cViewPr>
      <p:scale>
        <a:sx n="33" d="100"/>
        <a:sy n="33" d="100"/>
      </p:scale>
      <p:origin x="0" y="-23712"/>
    </p:cViewPr>
  </p:outlineViewPr>
  <p:notesTextViewPr>
    <p:cViewPr>
      <p:scale>
        <a:sx n="1" d="1"/>
        <a:sy n="1" d="1"/>
      </p:scale>
      <p:origin x="0" y="0"/>
    </p:cViewPr>
  </p:notesTextViewPr>
  <p:sorterViewPr>
    <p:cViewPr>
      <p:scale>
        <a:sx n="100" d="100"/>
        <a:sy n="100" d="100"/>
      </p:scale>
      <p:origin x="0" y="-6060"/>
    </p:cViewPr>
  </p:sorterViewPr>
  <p:notesViewPr>
    <p:cSldViewPr>
      <p:cViewPr varScale="1">
        <p:scale>
          <a:sx n="55" d="100"/>
          <a:sy n="55" d="100"/>
        </p:scale>
        <p:origin x="-225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12/4/22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12/4/22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MathType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endParaRPr lang="en-US" dirty="0">
              <a:ea typeface="ＭＳ Ｐゴシック" pitchFamily="34" charset="-128"/>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31927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12/4/22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8" name="Picture 7"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434394"/>
            <a:ext cx="918000" cy="279915"/>
          </a:xfrm>
          <a:prstGeom prst="rect">
            <a:avLst/>
          </a:prstGeom>
        </p:spPr>
      </p:pic>
      <p:sp>
        <p:nvSpPr>
          <p:cNvPr id="9" name="TextBox 8"/>
          <p:cNvSpPr txBox="1"/>
          <p:nvPr userDrawn="1"/>
        </p:nvSpPr>
        <p:spPr>
          <a:xfrm>
            <a:off x="2743200" y="6400800"/>
            <a:ext cx="61722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4" name="Date Placeholder 13"/>
          <p:cNvSpPr>
            <a:spLocks noGrp="1"/>
          </p:cNvSpPr>
          <p:nvPr>
            <p:ph type="dt" sz="half" idx="10"/>
          </p:nvPr>
        </p:nvSpPr>
        <p:spPr/>
        <p:txBody>
          <a:bodyPr/>
          <a:lstStyle/>
          <a:p>
            <a:fld id="{A9DF6EFB-3F44-496C-A842-1E0B3D3B975A}" type="datetimeFigureOut">
              <a:rPr lang="en-US" smtClean="0"/>
              <a:pPr/>
              <a:t>12/4/22</a:t>
            </a:fld>
            <a:endParaRPr lang="en-US" dirty="0"/>
          </a:p>
        </p:txBody>
      </p:sp>
      <p:sp>
        <p:nvSpPr>
          <p:cNvPr id="15" name="Slide Number Placeholder 14"/>
          <p:cNvSpPr>
            <a:spLocks noGrp="1"/>
          </p:cNvSpPr>
          <p:nvPr>
            <p:ph type="sldNum" sz="quarter" idx="11"/>
          </p:nvPr>
        </p:nvSpPr>
        <p:spPr/>
        <p:txBody>
          <a:bodyPr/>
          <a:lstStyle/>
          <a:p>
            <a:fld id="{200B2350-5261-4F5C-9DF5-EF0D264FC8D2}"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12/4/22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12/4/22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400" y="6434394"/>
            <a:ext cx="918000" cy="279915"/>
          </a:xfrm>
          <a:prstGeom prst="rect">
            <a:avLst/>
          </a:prstGeom>
        </p:spPr>
      </p:pic>
      <p:sp>
        <p:nvSpPr>
          <p:cNvPr id="11" name="TextBox 10"/>
          <p:cNvSpPr txBox="1"/>
          <p:nvPr userDrawn="1"/>
        </p:nvSpPr>
        <p:spPr>
          <a:xfrm>
            <a:off x="95799" y="6438054"/>
            <a:ext cx="6239914"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3711136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12/4/22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
        <p:nvSpPr>
          <p:cNvPr id="12" name="TextBox 11"/>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3796838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pic>
        <p:nvPicPr>
          <p:cNvPr id="15" name="Picture 14"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3600" y="6434394"/>
            <a:ext cx="918000" cy="279915"/>
          </a:xfrm>
          <a:prstGeom prst="rect">
            <a:avLst/>
          </a:prstGeom>
        </p:spPr>
      </p:pic>
    </p:spTree>
    <p:extLst>
      <p:ext uri="{BB962C8B-B14F-4D97-AF65-F5344CB8AC3E}">
        <p14:creationId xmlns:p14="http://schemas.microsoft.com/office/powerpoint/2010/main" val="2981062836"/>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12/4/22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12/4/22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12/4/22</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12/4/22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12/4/22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400" y="6434394"/>
            <a:ext cx="918000" cy="279915"/>
          </a:xfrm>
          <a:prstGeom prst="rect">
            <a:avLst/>
          </a:prstGeom>
        </p:spPr>
      </p:pic>
      <p:sp>
        <p:nvSpPr>
          <p:cNvPr id="13" name="TextBox 12"/>
          <p:cNvSpPr txBox="1"/>
          <p:nvPr userDrawn="1"/>
        </p:nvSpPr>
        <p:spPr>
          <a:xfrm>
            <a:off x="95799" y="6438054"/>
            <a:ext cx="6152601"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2203796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12/4/22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12/4/22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6" name="Title 7"/>
          <p:cNvSpPr>
            <a:spLocks noGrp="1"/>
          </p:cNvSpPr>
          <p:nvPr>
            <p:ph type="title"/>
          </p:nvPr>
        </p:nvSpPr>
        <p:spPr>
          <a:xfrm>
            <a:off x="457200" y="215372"/>
            <a:ext cx="8229600" cy="1097280"/>
          </a:xfrm>
        </p:spPr>
        <p:txBody>
          <a:bodyPr/>
          <a:lstStyle/>
          <a:p>
            <a:r>
              <a:rPr lang="en-US" dirty="0"/>
              <a:t>Click to edit Master title style</a:t>
            </a:r>
          </a:p>
        </p:txBody>
      </p:sp>
      <p:sp>
        <p:nvSpPr>
          <p:cNvPr id="7" name="Content Placeholder 2"/>
          <p:cNvSpPr>
            <a:spLocks noGrp="1"/>
          </p:cNvSpPr>
          <p:nvPr>
            <p:ph idx="1"/>
          </p:nvPr>
        </p:nvSpPr>
        <p:spPr>
          <a:xfrm>
            <a:off x="457200" y="1600201"/>
            <a:ext cx="8229600" cy="914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p:cNvSpPr>
            <a:spLocks noGrp="1"/>
          </p:cNvSpPr>
          <p:nvPr>
            <p:ph idx="13"/>
          </p:nvPr>
        </p:nvSpPr>
        <p:spPr>
          <a:xfrm>
            <a:off x="457200" y="2667000"/>
            <a:ext cx="3886200" cy="2438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4"/>
          </p:nvPr>
        </p:nvSpPr>
        <p:spPr>
          <a:xfrm>
            <a:off x="4419600" y="2667000"/>
            <a:ext cx="4267200" cy="2438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12/4/22</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sp>
        <p:nvSpPr>
          <p:cNvPr id="8" name="TextBox 7"/>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pic>
        <p:nvPicPr>
          <p:cNvPr id="9" name="Picture 8" descr="Pearson Logo"/>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61" r:id="rId3"/>
    <p:sldLayoutId id="2147483656" r:id="rId4"/>
    <p:sldLayoutId id="2147483650" r:id="rId5"/>
    <p:sldLayoutId id="2147483659" r:id="rId6"/>
    <p:sldLayoutId id="2147483658" r:id="rId7"/>
    <p:sldLayoutId id="2147483660" r:id="rId8"/>
    <p:sldLayoutId id="2147483662" r:id="rId9"/>
    <p:sldLayoutId id="2147483651" r:id="rId10"/>
    <p:sldLayoutId id="2147483654" r:id="rId11"/>
    <p:sldLayoutId id="2147483655" r:id="rId12"/>
    <p:sldLayoutId id="2147483663" r:id="rId13"/>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28600"/>
            <a:ext cx="8353718" cy="990600"/>
          </a:xfrm>
        </p:spPr>
        <p:txBody>
          <a:bodyPr anchor="b"/>
          <a:lstStyle/>
          <a:p>
            <a:pPr>
              <a:defRPr/>
            </a:pPr>
            <a:r>
              <a:rPr lang="en-US" sz="3600" dirty="0"/>
              <a:t>Entrepreneurship: Successfully Launching New Ventures</a:t>
            </a:r>
          </a:p>
        </p:txBody>
      </p:sp>
      <p:sp>
        <p:nvSpPr>
          <p:cNvPr id="3" name="Text Placeholder 2"/>
          <p:cNvSpPr>
            <a:spLocks noGrp="1"/>
          </p:cNvSpPr>
          <p:nvPr>
            <p:ph type="body" sz="quarter" idx="13"/>
          </p:nvPr>
        </p:nvSpPr>
        <p:spPr>
          <a:xfrm>
            <a:off x="457202" y="1373052"/>
            <a:ext cx="8229598" cy="349068"/>
          </a:xfrm>
        </p:spPr>
        <p:txBody>
          <a:bodyPr/>
          <a:lstStyle/>
          <a:p>
            <a:r>
              <a:rPr lang="en-IN" sz="2400" dirty="0"/>
              <a:t>Sixth Edition, Global Edition</a:t>
            </a:r>
          </a:p>
        </p:txBody>
      </p:sp>
      <p:sp>
        <p:nvSpPr>
          <p:cNvPr id="4" name="Text Placeholder 3"/>
          <p:cNvSpPr>
            <a:spLocks noGrp="1"/>
          </p:cNvSpPr>
          <p:nvPr>
            <p:ph type="body" sz="quarter" idx="14"/>
          </p:nvPr>
        </p:nvSpPr>
        <p:spPr>
          <a:xfrm>
            <a:off x="4531808" y="1917421"/>
            <a:ext cx="3657600" cy="1282979"/>
          </a:xfrm>
        </p:spPr>
        <p:txBody>
          <a:bodyPr/>
          <a:lstStyle/>
          <a:p>
            <a:pPr algn="ctr"/>
            <a:r>
              <a:rPr lang="en-IN" sz="3600" b="1" dirty="0"/>
              <a:t>Chapter 5</a:t>
            </a:r>
            <a:endParaRPr lang="en-IN" sz="3600" dirty="0"/>
          </a:p>
        </p:txBody>
      </p:sp>
      <p:sp>
        <p:nvSpPr>
          <p:cNvPr id="5" name="Text Placeholder 4"/>
          <p:cNvSpPr>
            <a:spLocks noGrp="1"/>
          </p:cNvSpPr>
          <p:nvPr>
            <p:ph type="body" sz="quarter" idx="15"/>
          </p:nvPr>
        </p:nvSpPr>
        <p:spPr>
          <a:xfrm>
            <a:off x="4419600" y="3398837"/>
            <a:ext cx="4150808" cy="1325563"/>
          </a:xfrm>
        </p:spPr>
        <p:txBody>
          <a:bodyPr/>
          <a:lstStyle/>
          <a:p>
            <a:pPr algn="ctr">
              <a:spcBef>
                <a:spcPct val="50000"/>
              </a:spcBef>
            </a:pPr>
            <a:r>
              <a:rPr lang="en-US" sz="3600" dirty="0"/>
              <a:t>Industry and Competitor </a:t>
            </a:r>
            <a:r>
              <a:rPr lang="en-US" sz="3600" i="1" dirty="0"/>
              <a:t>Analysis</a:t>
            </a:r>
          </a:p>
        </p:txBody>
      </p:sp>
      <p:pic>
        <p:nvPicPr>
          <p:cNvPr id="7" name="Picture 6" descr="Front Cover: Entrepreneurship: Successfully Launching New Ventures Sixth Edition by Barringer and Ireland."/>
          <p:cNvPicPr>
            <a:picLocks noChangeAspect="1"/>
          </p:cNvPicPr>
          <p:nvPr/>
        </p:nvPicPr>
        <p:blipFill>
          <a:blip r:embed="rId3" cstate="print"/>
          <a:stretch>
            <a:fillRect/>
          </a:stretch>
        </p:blipFill>
        <p:spPr>
          <a:xfrm>
            <a:off x="475736" y="1858419"/>
            <a:ext cx="3371657" cy="4367246"/>
          </a:xfrm>
          <a:prstGeom prst="rect">
            <a:avLst/>
          </a:prstGeom>
        </p:spPr>
      </p:pic>
    </p:spTree>
    <p:extLst>
      <p:ext uri="{BB962C8B-B14F-4D97-AF65-F5344CB8AC3E}">
        <p14:creationId xmlns:p14="http://schemas.microsoft.com/office/powerpoint/2010/main" val="25915604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Studying Industry Trends </a:t>
            </a:r>
            <a:r>
              <a:rPr lang="en-US" sz="2000" b="0" dirty="0">
                <a:latin typeface="Times New Roman" panose="02020603050405020304" pitchFamily="18" charset="0"/>
              </a:rPr>
              <a:t>(1 of 3)</a:t>
            </a:r>
            <a:endParaRPr lang="en-US" sz="2000" dirty="0">
              <a:latin typeface="Times New Roman" panose="02020603050405020304" pitchFamily="18" charset="0"/>
            </a:endParaRPr>
          </a:p>
        </p:txBody>
      </p:sp>
      <p:sp>
        <p:nvSpPr>
          <p:cNvPr id="3" name="Content Placeholder 2"/>
          <p:cNvSpPr>
            <a:spLocks noGrp="1"/>
          </p:cNvSpPr>
          <p:nvPr>
            <p:ph idx="1"/>
          </p:nvPr>
        </p:nvSpPr>
        <p:spPr>
          <a:xfrm>
            <a:off x="457200" y="1600200"/>
            <a:ext cx="8229600" cy="4525963"/>
          </a:xfrm>
        </p:spPr>
        <p:txBody>
          <a:bodyPr/>
          <a:lstStyle/>
          <a:p>
            <a:r>
              <a:rPr lang="en-US" sz="2400" dirty="0"/>
              <a:t>The first technique an entrepreneur has available to discern the attractiveness of an industry is to study industry trends.</a:t>
            </a:r>
          </a:p>
          <a:p>
            <a:r>
              <a:rPr lang="en-US" sz="2400" dirty="0"/>
              <a:t>There are two types of trends:</a:t>
            </a:r>
          </a:p>
          <a:p>
            <a:pPr lvl="1"/>
            <a:r>
              <a:rPr lang="en-US" sz="2400" dirty="0"/>
              <a:t>Environmental trends</a:t>
            </a:r>
          </a:p>
          <a:p>
            <a:pPr lvl="1"/>
            <a:r>
              <a:rPr lang="en-US" sz="2400" dirty="0"/>
              <a:t>Business trends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Studying Industry Trends </a:t>
            </a:r>
            <a:r>
              <a:rPr lang="en-US" sz="2000" b="0" dirty="0">
                <a:latin typeface="Times New Roman" panose="02020603050405020304" pitchFamily="18" charset="0"/>
              </a:rPr>
              <a:t>(2 of 3)</a:t>
            </a:r>
            <a:endParaRPr lang="en-US" sz="2000" dirty="0">
              <a:latin typeface="Times New Roman" panose="02020603050405020304" pitchFamily="18" charset="0"/>
            </a:endParaRPr>
          </a:p>
        </p:txBody>
      </p:sp>
      <p:sp>
        <p:nvSpPr>
          <p:cNvPr id="3" name="Content Placeholder 2"/>
          <p:cNvSpPr>
            <a:spLocks noGrp="1"/>
          </p:cNvSpPr>
          <p:nvPr>
            <p:ph idx="1"/>
          </p:nvPr>
        </p:nvSpPr>
        <p:spPr>
          <a:xfrm>
            <a:off x="457200" y="1600200"/>
            <a:ext cx="8229600" cy="4525963"/>
          </a:xfrm>
        </p:spPr>
        <p:txBody>
          <a:bodyPr/>
          <a:lstStyle/>
          <a:p>
            <a:r>
              <a:rPr lang="en-US" sz="2400" dirty="0"/>
              <a:t>Environmental Trends</a:t>
            </a:r>
          </a:p>
          <a:p>
            <a:pPr lvl="1"/>
            <a:r>
              <a:rPr lang="en-US" sz="2400" dirty="0"/>
              <a:t>Environmental trends include economic trends, social trends, technological advances, and political and regulatory changes.</a:t>
            </a:r>
          </a:p>
          <a:p>
            <a:pPr lvl="1"/>
            <a:r>
              <a:rPr lang="en-US" sz="2400" dirty="0">
                <a:solidFill>
                  <a:srgbClr val="FF0000"/>
                </a:solidFill>
              </a:rPr>
              <a:t>For example, companies in industries selling products to seniors, such as the hearing aid industry, benefit from the social trend of the aging of the population.  </a:t>
            </a:r>
          </a:p>
        </p:txBody>
      </p:sp>
    </p:spTree>
    <p:extLst>
      <p:ext uri="{BB962C8B-B14F-4D97-AF65-F5344CB8AC3E}">
        <p14:creationId xmlns:p14="http://schemas.microsoft.com/office/powerpoint/2010/main" val="404805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Studying Industry Trends </a:t>
            </a:r>
            <a:r>
              <a:rPr lang="en-US" sz="2000" b="0" dirty="0">
                <a:latin typeface="Times New Roman" panose="02020603050405020304" pitchFamily="18" charset="0"/>
              </a:rPr>
              <a:t>(3 of 3)</a:t>
            </a:r>
            <a:endParaRPr lang="en-US" sz="2000" dirty="0">
              <a:latin typeface="Times New Roman" panose="02020603050405020304" pitchFamily="18" charset="0"/>
            </a:endParaRPr>
          </a:p>
        </p:txBody>
      </p:sp>
      <p:sp>
        <p:nvSpPr>
          <p:cNvPr id="3" name="Content Placeholder 2"/>
          <p:cNvSpPr>
            <a:spLocks noGrp="1"/>
          </p:cNvSpPr>
          <p:nvPr>
            <p:ph idx="1"/>
          </p:nvPr>
        </p:nvSpPr>
        <p:spPr>
          <a:xfrm>
            <a:off x="457200" y="1600200"/>
            <a:ext cx="8229600" cy="4525963"/>
          </a:xfrm>
        </p:spPr>
        <p:txBody>
          <a:bodyPr/>
          <a:lstStyle/>
          <a:p>
            <a:r>
              <a:rPr lang="en-US" sz="2400" dirty="0"/>
              <a:t>Business Trends</a:t>
            </a:r>
          </a:p>
          <a:p>
            <a:pPr lvl="1"/>
            <a:r>
              <a:rPr lang="en-US" sz="2400" dirty="0"/>
              <a:t>Other trends affect industries that aren’t environmental trends per se but are part of the core nature of an industry. </a:t>
            </a:r>
          </a:p>
          <a:p>
            <a:pPr lvl="1"/>
            <a:r>
              <a:rPr lang="en-US" sz="2400" dirty="0">
                <a:solidFill>
                  <a:srgbClr val="FF0000"/>
                </a:solidFill>
              </a:rPr>
              <a:t>For example, the firms in some industries benefit from an increasing ability to outsource manufacturing or service functions to lower-cost foreign labor markets, while firms in other industries don’t share this advantage.</a:t>
            </a:r>
          </a:p>
        </p:txBody>
      </p:sp>
    </p:spTree>
    <p:extLst>
      <p:ext uri="{BB962C8B-B14F-4D97-AF65-F5344CB8AC3E}">
        <p14:creationId xmlns:p14="http://schemas.microsoft.com/office/powerpoint/2010/main" val="42350292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7924800" cy="1097280"/>
          </a:xfrm>
        </p:spPr>
        <p:txBody>
          <a:bodyPr/>
          <a:lstStyle/>
          <a:p>
            <a:r>
              <a:rPr lang="en-US" dirty="0">
                <a:latin typeface="Times New Roman" panose="02020603050405020304" pitchFamily="18" charset="0"/>
              </a:rPr>
              <a:t>The Five Competitive Forces Model </a:t>
            </a:r>
            <a:r>
              <a:rPr lang="en-US" sz="2000" b="0" dirty="0">
                <a:latin typeface="Times New Roman" panose="02020603050405020304" pitchFamily="18" charset="0"/>
              </a:rPr>
              <a:t>(3 of 3)</a:t>
            </a:r>
          </a:p>
        </p:txBody>
      </p:sp>
      <p:sp>
        <p:nvSpPr>
          <p:cNvPr id="3" name="Content Placeholder 2"/>
          <p:cNvSpPr>
            <a:spLocks noGrp="1"/>
          </p:cNvSpPr>
          <p:nvPr>
            <p:ph idx="1"/>
          </p:nvPr>
        </p:nvSpPr>
        <p:spPr>
          <a:xfrm>
            <a:off x="457200" y="1600200"/>
            <a:ext cx="7010400" cy="685799"/>
          </a:xfrm>
        </p:spPr>
        <p:txBody>
          <a:bodyPr/>
          <a:lstStyle/>
          <a:p>
            <a:pPr marL="0" indent="0">
              <a:buNone/>
            </a:pPr>
            <a:r>
              <a:rPr lang="en-IN" sz="2200" b="1" dirty="0"/>
              <a:t>Figure 5.1 </a:t>
            </a:r>
            <a:r>
              <a:rPr lang="en-IN" sz="2200" dirty="0"/>
              <a:t>Forces That Determine Industry Profitability   (Porter’s competitive forces)</a:t>
            </a:r>
          </a:p>
        </p:txBody>
      </p:sp>
      <p:pic>
        <p:nvPicPr>
          <p:cNvPr id="5" name="Picture 4" descr="The 5 competitive forces that determine industry profitability are as follows. Threat of substitutes. Threat of new entrants. Rivalry among existing firms. Bargaining power of suppliers. Bargaining power of buyer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0002" y="2514600"/>
            <a:ext cx="7263997" cy="257551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Threat of Substitutes </a:t>
            </a:r>
            <a:r>
              <a:rPr lang="en-US" sz="2000" b="0" dirty="0">
                <a:latin typeface="Times New Roman" panose="02020603050405020304" pitchFamily="18" charset="0"/>
              </a:rPr>
              <a:t>(1 of 2)</a:t>
            </a:r>
            <a:endParaRPr lang="en-US" b="0" dirty="0">
              <a:latin typeface="Times New Roman" panose="02020603050405020304" pitchFamily="18" charset="0"/>
            </a:endParaRPr>
          </a:p>
        </p:txBody>
      </p:sp>
      <p:sp>
        <p:nvSpPr>
          <p:cNvPr id="3" name="Content Placeholder 2"/>
          <p:cNvSpPr>
            <a:spLocks noGrp="1"/>
          </p:cNvSpPr>
          <p:nvPr>
            <p:ph idx="1"/>
          </p:nvPr>
        </p:nvSpPr>
        <p:spPr>
          <a:xfrm>
            <a:off x="457200" y="1600200"/>
            <a:ext cx="8382000" cy="4525963"/>
          </a:xfrm>
        </p:spPr>
        <p:txBody>
          <a:bodyPr/>
          <a:lstStyle/>
          <a:p>
            <a:r>
              <a:rPr lang="en-US" sz="2400" b="1" dirty="0"/>
              <a:t>Threat of Substitutes</a:t>
            </a:r>
          </a:p>
          <a:p>
            <a:pPr lvl="1"/>
            <a:r>
              <a:rPr lang="en-US" sz="2400" dirty="0"/>
              <a:t>The price that consumers are willing to pay for a product depends in part on the availability of substitute products.</a:t>
            </a:r>
          </a:p>
          <a:p>
            <a:pPr lvl="1"/>
            <a:r>
              <a:rPr lang="en-US" sz="2400" dirty="0"/>
              <a:t>For example, there are few, if any, substitutes for prescription medicines, which is one of the reasons the pharmaceutical industry is so profitable.</a:t>
            </a:r>
          </a:p>
          <a:p>
            <a:pPr lvl="1"/>
            <a:r>
              <a:rPr lang="en-US" sz="2400" dirty="0"/>
              <a:t>In contrast, </a:t>
            </a:r>
            <a:r>
              <a:rPr lang="en-US" sz="2400" dirty="0">
                <a:solidFill>
                  <a:srgbClr val="FF0000"/>
                </a:solidFill>
              </a:rPr>
              <a:t>when close substitutes for a product exist, industry profitability is suppressed, because consumers will opt out if the price gets too high.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Threat of New Entrants </a:t>
            </a:r>
            <a:r>
              <a:rPr lang="en-US" sz="2000" b="0" dirty="0">
                <a:latin typeface="Times New Roman" panose="02020603050405020304" pitchFamily="18" charset="0"/>
              </a:rPr>
              <a:t>(1 of 6)</a:t>
            </a:r>
            <a:endParaRPr lang="en-US" b="0" dirty="0">
              <a:latin typeface="Times New Roman" panose="02020603050405020304" pitchFamily="18" charset="0"/>
            </a:endParaRPr>
          </a:p>
        </p:txBody>
      </p:sp>
      <p:sp>
        <p:nvSpPr>
          <p:cNvPr id="3" name="Content Placeholder 2"/>
          <p:cNvSpPr>
            <a:spLocks noGrp="1"/>
          </p:cNvSpPr>
          <p:nvPr>
            <p:ph idx="1"/>
          </p:nvPr>
        </p:nvSpPr>
        <p:spPr/>
        <p:txBody>
          <a:bodyPr/>
          <a:lstStyle/>
          <a:p>
            <a:r>
              <a:rPr lang="en-US" sz="2400" b="1" dirty="0"/>
              <a:t>Threat of New Entrants</a:t>
            </a:r>
          </a:p>
          <a:p>
            <a:pPr lvl="1"/>
            <a:r>
              <a:rPr lang="en-US" sz="2400" dirty="0">
                <a:solidFill>
                  <a:srgbClr val="FF0000"/>
                </a:solidFill>
              </a:rPr>
              <a:t>If the firms in an industry are highly profitable, the industry becomes a magnet to new entrants.</a:t>
            </a:r>
          </a:p>
          <a:p>
            <a:pPr lvl="1"/>
            <a:r>
              <a:rPr lang="en-US" sz="2400" dirty="0">
                <a:solidFill>
                  <a:srgbClr val="FF0000"/>
                </a:solidFill>
              </a:rPr>
              <a:t>Unless something is done to stop this, the competition in the industry will increase, and average industry profitability will decline.</a:t>
            </a:r>
          </a:p>
          <a:p>
            <a:pPr lvl="1"/>
            <a:r>
              <a:rPr lang="en-US" sz="2400" dirty="0"/>
              <a:t>Firms in an industry try to keep the number of new entrants low by erecting barriers to entry.</a:t>
            </a:r>
          </a:p>
          <a:p>
            <a:pPr lvl="2"/>
            <a:r>
              <a:rPr lang="en-US" sz="2400" dirty="0"/>
              <a:t>A barrier to entry is a condition that creates a disincentive for a new firm to enter an industry.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Threat of New Entrants </a:t>
            </a:r>
            <a:r>
              <a:rPr lang="en-US" sz="2000" b="0" dirty="0">
                <a:latin typeface="Times New Roman" panose="02020603050405020304" pitchFamily="18" charset="0"/>
              </a:rPr>
              <a:t>(2 of 6)</a:t>
            </a:r>
            <a:endParaRPr lang="en-US" dirty="0">
              <a:latin typeface="Times New Roman" panose="02020603050405020304" pitchFamily="18" charset="0"/>
            </a:endParaRPr>
          </a:p>
        </p:txBody>
      </p:sp>
      <p:sp>
        <p:nvSpPr>
          <p:cNvPr id="3" name="Content Placeholder 2"/>
          <p:cNvSpPr>
            <a:spLocks noGrp="1"/>
          </p:cNvSpPr>
          <p:nvPr>
            <p:ph idx="1"/>
          </p:nvPr>
        </p:nvSpPr>
        <p:spPr>
          <a:xfrm>
            <a:off x="457200" y="1600201"/>
            <a:ext cx="8229600" cy="457200"/>
          </a:xfrm>
        </p:spPr>
        <p:txBody>
          <a:bodyPr/>
          <a:lstStyle/>
          <a:p>
            <a:pPr>
              <a:spcBef>
                <a:spcPct val="50000"/>
              </a:spcBef>
              <a:buNone/>
            </a:pPr>
            <a:r>
              <a:rPr lang="en-US" sz="2400" dirty="0"/>
              <a:t>Barriers to Entry</a:t>
            </a:r>
          </a:p>
        </p:txBody>
      </p:sp>
      <p:graphicFrame>
        <p:nvGraphicFramePr>
          <p:cNvPr id="5" name="Table 1"/>
          <p:cNvGraphicFramePr>
            <a:graphicFrameLocks noGrp="1"/>
          </p:cNvGraphicFramePr>
          <p:nvPr>
            <p:ph idx="13"/>
            <p:extLst>
              <p:ext uri="{D42A27DB-BD31-4B8C-83A1-F6EECF244321}">
                <p14:modId xmlns:p14="http://schemas.microsoft.com/office/powerpoint/2010/main" val="3876231080"/>
              </p:ext>
            </p:extLst>
          </p:nvPr>
        </p:nvGraphicFramePr>
        <p:xfrm>
          <a:off x="457200" y="2209800"/>
          <a:ext cx="8229600" cy="3662680"/>
        </p:xfrm>
        <a:graphic>
          <a:graphicData uri="http://schemas.openxmlformats.org/drawingml/2006/table">
            <a:tbl>
              <a:tblPr firstRow="1" bandRow="1">
                <a:tableStyleId>{3B4B98B0-60AC-42C2-AFA5-B58CD77FA1E5}</a:tableStyleId>
              </a:tblPr>
              <a:tblGrid>
                <a:gridCol w="3200400">
                  <a:extLst>
                    <a:ext uri="{9D8B030D-6E8A-4147-A177-3AD203B41FA5}">
                      <a16:colId xmlns:a16="http://schemas.microsoft.com/office/drawing/2014/main" val="20000"/>
                    </a:ext>
                  </a:extLst>
                </a:gridCol>
                <a:gridCol w="5029200">
                  <a:extLst>
                    <a:ext uri="{9D8B030D-6E8A-4147-A177-3AD203B41FA5}">
                      <a16:colId xmlns:a16="http://schemas.microsoft.com/office/drawing/2014/main" val="20001"/>
                    </a:ext>
                  </a:extLst>
                </a:gridCol>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t>Barrier to Entry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t>Explanation</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Economies of Scale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Industries that are characterized by large economies of scale are difficult for new firms to enter, unless they are willing to accept a cost disadvantage.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Product differentiation</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Industries such as the soft drink industry that are characterized by firms with strong brands are difficult to break into without spending heavily on advertising.</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Capital requirements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The need to invest large amounts of money to gain entrance to an industry is another barrier to entry.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Threat of New Entrants </a:t>
            </a:r>
            <a:r>
              <a:rPr lang="en-US" sz="2000" b="0" dirty="0">
                <a:latin typeface="Times New Roman" panose="02020603050405020304" pitchFamily="18" charset="0"/>
              </a:rPr>
              <a:t>(3 of 6)</a:t>
            </a:r>
            <a:endParaRPr lang="en-US" dirty="0">
              <a:latin typeface="Times New Roman" panose="02020603050405020304" pitchFamily="18" charset="0"/>
            </a:endParaRPr>
          </a:p>
        </p:txBody>
      </p:sp>
      <p:sp>
        <p:nvSpPr>
          <p:cNvPr id="3" name="Content Placeholder 2"/>
          <p:cNvSpPr>
            <a:spLocks noGrp="1"/>
          </p:cNvSpPr>
          <p:nvPr>
            <p:ph idx="1"/>
          </p:nvPr>
        </p:nvSpPr>
        <p:spPr>
          <a:xfrm>
            <a:off x="457200" y="1600201"/>
            <a:ext cx="8229600" cy="457200"/>
          </a:xfrm>
        </p:spPr>
        <p:txBody>
          <a:bodyPr/>
          <a:lstStyle/>
          <a:p>
            <a:pPr>
              <a:spcBef>
                <a:spcPct val="50000"/>
              </a:spcBef>
              <a:buNone/>
            </a:pPr>
            <a:r>
              <a:rPr lang="en-US" sz="2400" dirty="0"/>
              <a:t>Barriers to Entry (continued)</a:t>
            </a:r>
          </a:p>
        </p:txBody>
      </p:sp>
      <p:graphicFrame>
        <p:nvGraphicFramePr>
          <p:cNvPr id="6" name="Table 1"/>
          <p:cNvGraphicFramePr>
            <a:graphicFrameLocks/>
          </p:cNvGraphicFramePr>
          <p:nvPr>
            <p:extLst>
              <p:ext uri="{D42A27DB-BD31-4B8C-83A1-F6EECF244321}">
                <p14:modId xmlns:p14="http://schemas.microsoft.com/office/powerpoint/2010/main" val="404857692"/>
              </p:ext>
            </p:extLst>
          </p:nvPr>
        </p:nvGraphicFramePr>
        <p:xfrm>
          <a:off x="457200" y="2209800"/>
          <a:ext cx="8229600" cy="3388360"/>
        </p:xfrm>
        <a:graphic>
          <a:graphicData uri="http://schemas.openxmlformats.org/drawingml/2006/table">
            <a:tbl>
              <a:tblPr firstRow="1" bandRow="1">
                <a:tableStyleId>{3B4B98B0-60AC-42C2-AFA5-B58CD77FA1E5}</a:tableStyleId>
              </a:tblPr>
              <a:tblGrid>
                <a:gridCol w="3200400">
                  <a:extLst>
                    <a:ext uri="{9D8B030D-6E8A-4147-A177-3AD203B41FA5}">
                      <a16:colId xmlns:a16="http://schemas.microsoft.com/office/drawing/2014/main" val="20000"/>
                    </a:ext>
                  </a:extLst>
                </a:gridCol>
                <a:gridCol w="5029200">
                  <a:extLst>
                    <a:ext uri="{9D8B030D-6E8A-4147-A177-3AD203B41FA5}">
                      <a16:colId xmlns:a16="http://schemas.microsoft.com/office/drawing/2014/main" val="20001"/>
                    </a:ext>
                  </a:extLst>
                </a:gridCol>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1"/>
                          </a:solidFill>
                          <a:latin typeface="+mn-lt"/>
                          <a:ea typeface="+mn-ea"/>
                          <a:cs typeface="+mn-cs"/>
                        </a:rPr>
                        <a:t>Barrier to Entry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1"/>
                          </a:solidFill>
                          <a:latin typeface="+mn-lt"/>
                          <a:ea typeface="+mn-ea"/>
                          <a:cs typeface="+mn-cs"/>
                        </a:rPr>
                        <a:t>Explanation</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Cost advantages independent of size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Existing firms may have cost advantages not related to size. For example, the existing firms in an industry may have purchased land when it was less expensive than it is today.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Access to distribution channels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Distribution channels are often hard to crack.  This is particularly true in crowded markets, such as the convenience store market.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Government and legal barriers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Some industries, such as banking and broadcasting, require the granting of a license by a public authority to compete.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Threat of New Entrants </a:t>
            </a:r>
            <a:r>
              <a:rPr lang="en-US" sz="2000" b="0" dirty="0">
                <a:latin typeface="Times New Roman" panose="02020603050405020304" pitchFamily="18" charset="0"/>
              </a:rPr>
              <a:t>(4 of 6)</a:t>
            </a:r>
            <a:endParaRPr lang="en-US" dirty="0">
              <a:latin typeface="Times New Roman" panose="02020603050405020304" pitchFamily="18" charset="0"/>
            </a:endParaRPr>
          </a:p>
        </p:txBody>
      </p:sp>
      <p:sp>
        <p:nvSpPr>
          <p:cNvPr id="3" name="Content Placeholder 2"/>
          <p:cNvSpPr>
            <a:spLocks noGrp="1"/>
          </p:cNvSpPr>
          <p:nvPr>
            <p:ph idx="1"/>
          </p:nvPr>
        </p:nvSpPr>
        <p:spPr/>
        <p:txBody>
          <a:bodyPr/>
          <a:lstStyle/>
          <a:p>
            <a:r>
              <a:rPr lang="en-US" sz="2400" dirty="0"/>
              <a:t>Nontraditional Barriers to Entry</a:t>
            </a:r>
          </a:p>
          <a:p>
            <a:pPr lvl="1"/>
            <a:r>
              <a:rPr lang="en-US" sz="2400" dirty="0"/>
              <a:t>It is difficult for start-ups to execute barriers to entry that are expensive, such as economies of scale, because money is usually tight.</a:t>
            </a:r>
          </a:p>
          <a:p>
            <a:pPr lvl="1"/>
            <a:r>
              <a:rPr lang="en-US" sz="2400" dirty="0"/>
              <a:t>Start-ups have to rely on nontraditional barriers to entry to discourage new entrants, such as assembling a world-class management team that would be difficult for another company to replicate.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Threat of New Entrants </a:t>
            </a:r>
            <a:r>
              <a:rPr lang="en-US" sz="2000" b="0" dirty="0">
                <a:latin typeface="Times New Roman" panose="02020603050405020304" pitchFamily="18" charset="0"/>
              </a:rPr>
              <a:t>(5 of 6)</a:t>
            </a:r>
            <a:endParaRPr lang="en-US" dirty="0">
              <a:latin typeface="Times New Roman" panose="02020603050405020304" pitchFamily="18" charset="0"/>
            </a:endParaRPr>
          </a:p>
        </p:txBody>
      </p:sp>
      <p:sp>
        <p:nvSpPr>
          <p:cNvPr id="3" name="Content Placeholder 2"/>
          <p:cNvSpPr>
            <a:spLocks noGrp="1"/>
          </p:cNvSpPr>
          <p:nvPr>
            <p:ph idx="1"/>
          </p:nvPr>
        </p:nvSpPr>
        <p:spPr>
          <a:xfrm>
            <a:off x="457200" y="1600201"/>
            <a:ext cx="8229600" cy="381000"/>
          </a:xfrm>
        </p:spPr>
        <p:txBody>
          <a:bodyPr/>
          <a:lstStyle/>
          <a:p>
            <a:pPr marL="0" indent="0">
              <a:buNone/>
            </a:pPr>
            <a:r>
              <a:rPr lang="en-US" sz="2400" dirty="0"/>
              <a:t>Nontraditional Barriers to Entry</a:t>
            </a:r>
          </a:p>
        </p:txBody>
      </p:sp>
      <p:graphicFrame>
        <p:nvGraphicFramePr>
          <p:cNvPr id="6" name="Table 1"/>
          <p:cNvGraphicFramePr>
            <a:graphicFrameLocks/>
          </p:cNvGraphicFramePr>
          <p:nvPr>
            <p:extLst>
              <p:ext uri="{D42A27DB-BD31-4B8C-83A1-F6EECF244321}">
                <p14:modId xmlns:p14="http://schemas.microsoft.com/office/powerpoint/2010/main" val="1282552722"/>
              </p:ext>
            </p:extLst>
          </p:nvPr>
        </p:nvGraphicFramePr>
        <p:xfrm>
          <a:off x="460549" y="2209800"/>
          <a:ext cx="8229600" cy="3383280"/>
        </p:xfrm>
        <a:graphic>
          <a:graphicData uri="http://schemas.openxmlformats.org/drawingml/2006/table">
            <a:tbl>
              <a:tblPr firstRow="1" bandRow="1">
                <a:tableStyleId>{3B4B98B0-60AC-42C2-AFA5-B58CD77FA1E5}</a:tableStyleId>
              </a:tblPr>
              <a:tblGrid>
                <a:gridCol w="2667000">
                  <a:extLst>
                    <a:ext uri="{9D8B030D-6E8A-4147-A177-3AD203B41FA5}">
                      <a16:colId xmlns:a16="http://schemas.microsoft.com/office/drawing/2014/main" val="20000"/>
                    </a:ext>
                  </a:extLst>
                </a:gridCol>
                <a:gridCol w="5562600">
                  <a:extLst>
                    <a:ext uri="{9D8B030D-6E8A-4147-A177-3AD203B41FA5}">
                      <a16:colId xmlns:a16="http://schemas.microsoft.com/office/drawing/2014/main" val="20001"/>
                    </a:ext>
                  </a:extLst>
                </a:gridCol>
              </a:tblGrid>
              <a:tr h="1842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t>Barrier to Entry</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t>Explanation</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5905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Strength of management team</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If a start-up puts together a world-class management team, it may give potential rivals pause in taking on the start-up in its chosen industry.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5905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First-mover advantage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If a start-up pioneers an industry or a new concept within an industry, the name recognition the start-up establishes may create a barrier to entry.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5905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Passion of the management team and employees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If the employees of a start-up are motivated by the unique culture of a start-up, and anticipate a large financial reward, this is a combination that cannot be replicated by larger firms.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latin typeface="Times New Roman" panose="02020603050405020304" pitchFamily="18" charset="0"/>
              </a:rPr>
              <a:t>Learning Objectives</a:t>
            </a:r>
          </a:p>
        </p:txBody>
      </p:sp>
      <p:sp>
        <p:nvSpPr>
          <p:cNvPr id="7" name="Content Placeholder 6"/>
          <p:cNvSpPr>
            <a:spLocks noGrp="1"/>
          </p:cNvSpPr>
          <p:nvPr>
            <p:ph idx="1"/>
          </p:nvPr>
        </p:nvSpPr>
        <p:spPr/>
        <p:txBody>
          <a:bodyPr/>
          <a:lstStyle/>
          <a:p>
            <a:pPr marL="0" indent="0">
              <a:buSzPct val="100000"/>
              <a:buNone/>
            </a:pPr>
            <a:r>
              <a:rPr lang="en-US" sz="2400" b="1" dirty="0">
                <a:solidFill>
                  <a:srgbClr val="007FA3"/>
                </a:solidFill>
              </a:rPr>
              <a:t>5.1</a:t>
            </a:r>
            <a:r>
              <a:rPr lang="en-US" sz="2400" dirty="0"/>
              <a:t> Explain the purpose of an industry analysis.</a:t>
            </a:r>
          </a:p>
          <a:p>
            <a:pPr marL="512763" indent="-512763">
              <a:buSzPct val="100000"/>
              <a:buNone/>
            </a:pPr>
            <a:r>
              <a:rPr lang="en-US" sz="2400" b="1" dirty="0">
                <a:solidFill>
                  <a:srgbClr val="007FA3"/>
                </a:solidFill>
              </a:rPr>
              <a:t>5.2</a:t>
            </a:r>
            <a:r>
              <a:rPr lang="en-US" sz="2400" dirty="0"/>
              <a:t> Identify and discuss the five competitive forces that determine industry profitability.</a:t>
            </a:r>
          </a:p>
          <a:p>
            <a:pPr marL="512763" indent="-512763">
              <a:buSzPct val="100000"/>
              <a:buNone/>
            </a:pPr>
            <a:r>
              <a:rPr lang="en-US" sz="2400" b="1" dirty="0">
                <a:solidFill>
                  <a:srgbClr val="007FA3"/>
                </a:solidFill>
              </a:rPr>
              <a:t>5.3</a:t>
            </a:r>
            <a:r>
              <a:rPr lang="en-US" sz="2400" dirty="0"/>
              <a:t> Explain the value that entrepreneurial firms create by successfully using the five forces model.</a:t>
            </a:r>
          </a:p>
          <a:p>
            <a:pPr marL="512763" indent="-512763">
              <a:buSzPct val="100000"/>
              <a:buNone/>
            </a:pPr>
            <a:r>
              <a:rPr lang="en-US" sz="2400" b="1" dirty="0">
                <a:solidFill>
                  <a:srgbClr val="007FA3"/>
                </a:solidFill>
              </a:rPr>
              <a:t>5.4</a:t>
            </a:r>
            <a:r>
              <a:rPr lang="en-US" sz="2400" dirty="0"/>
              <a:t> Identify the five primary industry types and the opportunities they offer.</a:t>
            </a:r>
          </a:p>
          <a:p>
            <a:pPr marL="512763" indent="-512763">
              <a:buSzPct val="100000"/>
              <a:buNone/>
            </a:pPr>
            <a:r>
              <a:rPr lang="en-US" sz="2400" b="1" dirty="0">
                <a:solidFill>
                  <a:srgbClr val="007FA3"/>
                </a:solidFill>
              </a:rPr>
              <a:t>5.5</a:t>
            </a:r>
            <a:r>
              <a:rPr lang="en-US" sz="2400" dirty="0"/>
              <a:t> Explain the purpose of a competitor analysis and a competitive analysis grid.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Threat of New Entrants </a:t>
            </a:r>
            <a:r>
              <a:rPr lang="en-US" sz="2000" b="0" dirty="0">
                <a:latin typeface="Times New Roman" panose="02020603050405020304" pitchFamily="18" charset="0"/>
              </a:rPr>
              <a:t>(6 of 6)</a:t>
            </a:r>
            <a:endParaRPr lang="en-US" dirty="0">
              <a:latin typeface="Times New Roman" panose="02020603050405020304" pitchFamily="18" charset="0"/>
            </a:endParaRPr>
          </a:p>
        </p:txBody>
      </p:sp>
      <p:sp>
        <p:nvSpPr>
          <p:cNvPr id="6" name="Content Placeholder 2"/>
          <p:cNvSpPr>
            <a:spLocks noGrp="1"/>
          </p:cNvSpPr>
          <p:nvPr>
            <p:ph idx="1"/>
          </p:nvPr>
        </p:nvSpPr>
        <p:spPr>
          <a:xfrm>
            <a:off x="457200" y="1600201"/>
            <a:ext cx="8229600" cy="381000"/>
          </a:xfrm>
        </p:spPr>
        <p:txBody>
          <a:bodyPr/>
          <a:lstStyle/>
          <a:p>
            <a:pPr>
              <a:spcBef>
                <a:spcPct val="50000"/>
              </a:spcBef>
              <a:buNone/>
            </a:pPr>
            <a:r>
              <a:rPr lang="en-US" sz="2400" dirty="0"/>
              <a:t>Nontraditional Barriers to Entry (continued)</a:t>
            </a:r>
          </a:p>
        </p:txBody>
      </p:sp>
      <p:graphicFrame>
        <p:nvGraphicFramePr>
          <p:cNvPr id="7" name="Table 4"/>
          <p:cNvGraphicFramePr>
            <a:graphicFrameLocks noGrp="1"/>
          </p:cNvGraphicFramePr>
          <p:nvPr>
            <p:ph idx="13"/>
            <p:extLst>
              <p:ext uri="{D42A27DB-BD31-4B8C-83A1-F6EECF244321}">
                <p14:modId xmlns:p14="http://schemas.microsoft.com/office/powerpoint/2010/main" val="25968680"/>
              </p:ext>
            </p:extLst>
          </p:nvPr>
        </p:nvGraphicFramePr>
        <p:xfrm>
          <a:off x="457200" y="2209800"/>
          <a:ext cx="8229600" cy="3383280"/>
        </p:xfrm>
        <a:graphic>
          <a:graphicData uri="http://schemas.openxmlformats.org/drawingml/2006/table">
            <a:tbl>
              <a:tblPr firstRow="1" bandRow="1">
                <a:tableStyleId>{3B4B98B0-60AC-42C2-AFA5-B58CD77FA1E5}</a:tableStyleId>
              </a:tblPr>
              <a:tblGrid>
                <a:gridCol w="2667000">
                  <a:extLst>
                    <a:ext uri="{9D8B030D-6E8A-4147-A177-3AD203B41FA5}">
                      <a16:colId xmlns:a16="http://schemas.microsoft.com/office/drawing/2014/main" val="20000"/>
                    </a:ext>
                  </a:extLst>
                </a:gridCol>
                <a:gridCol w="5562600">
                  <a:extLst>
                    <a:ext uri="{9D8B030D-6E8A-4147-A177-3AD203B41FA5}">
                      <a16:colId xmlns:a16="http://schemas.microsoft.com/office/drawing/2014/main" val="20001"/>
                    </a:ext>
                  </a:extLst>
                </a:gridCol>
              </a:tblGrid>
              <a:tr h="1723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t>Barrier to Entry</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t>Explanation</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552479">
                <a:tc>
                  <a:txBody>
                    <a:bodyPr/>
                    <a:lstStyle/>
                    <a:p>
                      <a:pPr algn="l" eaLnBrk="1" hangingPunct="1">
                        <a:spcBef>
                          <a:spcPct val="50000"/>
                        </a:spcBef>
                      </a:pPr>
                      <a:r>
                        <a:rPr lang="en-US" sz="1800" b="0" dirty="0"/>
                        <a:t>Unique business model</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eaLnBrk="1" hangingPunct="1">
                        <a:spcBef>
                          <a:spcPct val="50000"/>
                        </a:spcBef>
                      </a:pPr>
                      <a:r>
                        <a:rPr lang="en-US" sz="1800" b="0" dirty="0"/>
                        <a:t>If a start-up is able to construct a unique business model and establish a network of relationships that makes the business model work, this set of advantages creates a barrier to entry.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424984">
                <a:tc>
                  <a:txBody>
                    <a:bodyPr/>
                    <a:lstStyle/>
                    <a:p>
                      <a:pPr algn="l" eaLnBrk="1" hangingPunct="1">
                        <a:spcBef>
                          <a:spcPct val="50000"/>
                        </a:spcBef>
                      </a:pPr>
                      <a:r>
                        <a:rPr lang="en-US" sz="1800" b="0" dirty="0"/>
                        <a:t>Internet domain name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t>Some Internet domain names are so </a:t>
                      </a:r>
                      <a:r>
                        <a:rPr lang="en-US" altLang="en-US" sz="1800" b="0" dirty="0"/>
                        <a:t>“</a:t>
                      </a:r>
                      <a:r>
                        <a:rPr lang="en-US" sz="1800" b="0" dirty="0"/>
                        <a:t>spot-on</a:t>
                      </a:r>
                      <a:r>
                        <a:rPr lang="en-US" altLang="en-US" sz="1800" b="0" dirty="0"/>
                        <a:t>”</a:t>
                      </a:r>
                      <a:r>
                        <a:rPr lang="en-US" sz="1800" b="0" dirty="0"/>
                        <a:t> that they give a start-up a meaningful leg up in terms of e-commerce opportunities.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424984">
                <a:tc>
                  <a:txBody>
                    <a:bodyPr/>
                    <a:lstStyle/>
                    <a:p>
                      <a:pPr algn="l" eaLnBrk="1" hangingPunct="1">
                        <a:spcBef>
                          <a:spcPct val="50000"/>
                        </a:spcBef>
                      </a:pPr>
                      <a:r>
                        <a:rPr lang="en-US" sz="1800" b="0" dirty="0"/>
                        <a:t>Inventing a new approach to an industry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eaLnBrk="1" hangingPunct="1">
                        <a:spcBef>
                          <a:spcPct val="50000"/>
                        </a:spcBef>
                      </a:pPr>
                      <a:r>
                        <a:rPr lang="en-US" sz="1800" b="0" dirty="0"/>
                        <a:t>If a start-up invents a new approach to an industry and executes it in an exemplary fashion, these factors create a barrier to entry for potential imitators.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Rivalry Among Existing Firms </a:t>
            </a:r>
            <a:r>
              <a:rPr lang="en-US" sz="2000" b="0" dirty="0">
                <a:latin typeface="Times New Roman" panose="02020603050405020304" pitchFamily="18" charset="0"/>
              </a:rPr>
              <a:t>(1 of 3)</a:t>
            </a:r>
            <a:endParaRPr lang="en-US" b="0" dirty="0">
              <a:latin typeface="Times New Roman" panose="02020603050405020304" pitchFamily="18" charset="0"/>
            </a:endParaRPr>
          </a:p>
        </p:txBody>
      </p:sp>
      <p:sp>
        <p:nvSpPr>
          <p:cNvPr id="3" name="Content Placeholder 2"/>
          <p:cNvSpPr>
            <a:spLocks noGrp="1"/>
          </p:cNvSpPr>
          <p:nvPr>
            <p:ph idx="1"/>
          </p:nvPr>
        </p:nvSpPr>
        <p:spPr/>
        <p:txBody>
          <a:bodyPr/>
          <a:lstStyle/>
          <a:p>
            <a:r>
              <a:rPr lang="en-US" sz="2400" b="1" dirty="0"/>
              <a:t>Rivalry Among Existing Firms</a:t>
            </a:r>
          </a:p>
          <a:p>
            <a:pPr lvl="1"/>
            <a:r>
              <a:rPr lang="en-US" sz="2400" dirty="0"/>
              <a:t>In most industries, the major determinant of industry profitability is </a:t>
            </a:r>
            <a:r>
              <a:rPr lang="en-US" sz="2400" dirty="0">
                <a:solidFill>
                  <a:srgbClr val="FF0000"/>
                </a:solidFill>
              </a:rPr>
              <a:t>the level of competition </a:t>
            </a:r>
            <a:r>
              <a:rPr lang="en-US" sz="2400" dirty="0"/>
              <a:t>among existing firms.</a:t>
            </a:r>
          </a:p>
          <a:p>
            <a:pPr lvl="1"/>
            <a:r>
              <a:rPr lang="en-US" sz="2400" dirty="0"/>
              <a:t>Some industries are fiercely competitive, to the point where </a:t>
            </a:r>
            <a:r>
              <a:rPr lang="en-US" sz="2400" dirty="0">
                <a:solidFill>
                  <a:srgbClr val="FF0000"/>
                </a:solidFill>
              </a:rPr>
              <a:t>prices are pushed below the level of costs, </a:t>
            </a:r>
            <a:r>
              <a:rPr lang="en-US" sz="2400" dirty="0"/>
              <a:t>and industry-wide losses occur.</a:t>
            </a:r>
          </a:p>
          <a:p>
            <a:pPr lvl="1"/>
            <a:r>
              <a:rPr lang="en-US" sz="2400" dirty="0"/>
              <a:t>In other industries, competition is much less intense </a:t>
            </a:r>
            <a:r>
              <a:rPr lang="en-US" sz="2400" dirty="0">
                <a:solidFill>
                  <a:srgbClr val="FF0000"/>
                </a:solidFill>
              </a:rPr>
              <a:t>and price competition is irrelevant</a:t>
            </a:r>
            <a:r>
              <a:rPr lang="en-US" sz="2400" dirty="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Rivalry Among Existing Firms </a:t>
            </a:r>
            <a:r>
              <a:rPr lang="en-US" sz="2000" b="0" dirty="0">
                <a:latin typeface="Times New Roman" panose="02020603050405020304" pitchFamily="18" charset="0"/>
              </a:rPr>
              <a:t>(2 of 3)</a:t>
            </a:r>
            <a:endParaRPr lang="en-US" b="0" dirty="0">
              <a:latin typeface="Times New Roman" panose="02020603050405020304" pitchFamily="18" charset="0"/>
            </a:endParaRPr>
          </a:p>
        </p:txBody>
      </p:sp>
      <p:sp>
        <p:nvSpPr>
          <p:cNvPr id="4" name="Content Placeholder 3"/>
          <p:cNvSpPr>
            <a:spLocks noGrp="1"/>
          </p:cNvSpPr>
          <p:nvPr>
            <p:ph idx="1"/>
          </p:nvPr>
        </p:nvSpPr>
        <p:spPr>
          <a:xfrm>
            <a:off x="457200" y="1600200"/>
            <a:ext cx="8229600" cy="838199"/>
          </a:xfrm>
        </p:spPr>
        <p:txBody>
          <a:bodyPr/>
          <a:lstStyle/>
          <a:p>
            <a:pPr marL="0" indent="0">
              <a:spcBef>
                <a:spcPct val="50000"/>
              </a:spcBef>
              <a:buNone/>
            </a:pPr>
            <a:r>
              <a:rPr lang="en-US" sz="2400" b="0" dirty="0">
                <a:solidFill>
                  <a:srgbClr val="FF0000"/>
                </a:solidFill>
              </a:rPr>
              <a:t>The more competitors there are, the more likely it is that one or more will try to gain customers by cutting its price. </a:t>
            </a:r>
          </a:p>
          <a:p>
            <a:pPr marL="0" indent="0">
              <a:spcBef>
                <a:spcPct val="50000"/>
              </a:spcBef>
              <a:buNone/>
            </a:pPr>
            <a:r>
              <a:rPr lang="en-US" sz="2400" b="0" dirty="0">
                <a:solidFill>
                  <a:srgbClr val="FF0000"/>
                </a:solidFill>
              </a:rPr>
              <a:t>The more products are similar, the more intense the competition.  </a:t>
            </a:r>
          </a:p>
          <a:p>
            <a:pPr marL="0" indent="0">
              <a:spcBef>
                <a:spcPct val="50000"/>
              </a:spcBef>
              <a:buNone/>
            </a:pPr>
            <a:endParaRPr lang="en-US" sz="2400" b="0" dirty="0">
              <a:solidFill>
                <a:srgbClr val="FF0000"/>
              </a:solidFill>
            </a:endParaRPr>
          </a:p>
          <a:p>
            <a:pPr marL="0" indent="0">
              <a:spcBef>
                <a:spcPct val="50000"/>
              </a:spcBef>
              <a:buNone/>
            </a:pPr>
            <a:endParaRPr lang="en-U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Bargaining Power of Suppliers </a:t>
            </a:r>
            <a:r>
              <a:rPr lang="en-US" sz="2000" b="0" dirty="0">
                <a:latin typeface="Times New Roman" panose="02020603050405020304" pitchFamily="18" charset="0"/>
              </a:rPr>
              <a:t>(1 of 3)</a:t>
            </a:r>
            <a:endParaRPr lang="en-US" b="0" dirty="0">
              <a:latin typeface="Times New Roman" panose="02020603050405020304" pitchFamily="18" charset="0"/>
            </a:endParaRPr>
          </a:p>
        </p:txBody>
      </p:sp>
      <p:sp>
        <p:nvSpPr>
          <p:cNvPr id="3" name="Content Placeholder 2"/>
          <p:cNvSpPr>
            <a:spLocks noGrp="1"/>
          </p:cNvSpPr>
          <p:nvPr>
            <p:ph idx="1"/>
          </p:nvPr>
        </p:nvSpPr>
        <p:spPr>
          <a:xfrm>
            <a:off x="457200" y="1600200"/>
            <a:ext cx="8153400" cy="4525963"/>
          </a:xfrm>
        </p:spPr>
        <p:txBody>
          <a:bodyPr/>
          <a:lstStyle/>
          <a:p>
            <a:r>
              <a:rPr lang="en-US" sz="2400" dirty="0"/>
              <a:t>Bargaining Power of Suppliers</a:t>
            </a:r>
          </a:p>
          <a:p>
            <a:r>
              <a:rPr lang="en-US" sz="2000" b="1" i="0" dirty="0">
                <a:solidFill>
                  <a:srgbClr val="202124"/>
                </a:solidFill>
                <a:effectLst/>
                <a:latin typeface="arial" panose="020B0604020202020204" pitchFamily="34" charset="0"/>
              </a:rPr>
              <a:t>Suppliers are most powerful when companies are dependent on them and cannot switch to other suppliers because of higher costs or lack of alternative sources.</a:t>
            </a:r>
            <a:endParaRPr lang="en-US" sz="2000" b="1" dirty="0"/>
          </a:p>
          <a:p>
            <a:pPr lvl="1"/>
            <a:r>
              <a:rPr lang="en-US" sz="2200" dirty="0">
                <a:solidFill>
                  <a:srgbClr val="FF0000"/>
                </a:solidFill>
              </a:rPr>
              <a:t>Suppliers can suppress the profitability of the industries to which they sell by raising prices or reducing the quality of the components they provide.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Bargaining Power of Buyers </a:t>
            </a:r>
            <a:r>
              <a:rPr lang="en-US" sz="2000" b="0" dirty="0">
                <a:latin typeface="Times New Roman" panose="02020603050405020304" pitchFamily="18" charset="0"/>
              </a:rPr>
              <a:t>(1 of 3)</a:t>
            </a:r>
          </a:p>
        </p:txBody>
      </p:sp>
      <p:sp>
        <p:nvSpPr>
          <p:cNvPr id="3" name="Content Placeholder 2"/>
          <p:cNvSpPr>
            <a:spLocks noGrp="1"/>
          </p:cNvSpPr>
          <p:nvPr>
            <p:ph idx="1"/>
          </p:nvPr>
        </p:nvSpPr>
        <p:spPr>
          <a:xfrm>
            <a:off x="457200" y="1327120"/>
            <a:ext cx="8229600" cy="4525963"/>
          </a:xfrm>
        </p:spPr>
        <p:txBody>
          <a:bodyPr/>
          <a:lstStyle/>
          <a:p>
            <a:r>
              <a:rPr lang="en-US" sz="2400" dirty="0">
                <a:latin typeface="+mj-lt"/>
              </a:rPr>
              <a:t>Bargaining Power of Buyers</a:t>
            </a:r>
          </a:p>
          <a:p>
            <a:r>
              <a:rPr lang="en-US" sz="2000" b="0" i="0" dirty="0">
                <a:solidFill>
                  <a:srgbClr val="FF0000"/>
                </a:solidFill>
                <a:effectLst/>
              </a:rPr>
              <a:t>(Could be individuals or other </a:t>
            </a:r>
            <a:r>
              <a:rPr lang="en-US" sz="2000" dirty="0">
                <a:solidFill>
                  <a:srgbClr val="FF0000"/>
                </a:solidFill>
              </a:rPr>
              <a:t>business enterprises)</a:t>
            </a:r>
          </a:p>
          <a:p>
            <a:r>
              <a:rPr lang="en-US" sz="2000" b="1" i="0" dirty="0">
                <a:solidFill>
                  <a:srgbClr val="202124"/>
                </a:solidFill>
                <a:effectLst/>
                <a:latin typeface="arial" panose="020B0604020202020204" pitchFamily="34" charset="0"/>
              </a:rPr>
              <a:t>Refers to the pressure that customers/consumers can put on businesses to get them to provide higher quality products, better customer service, and/or lower prices</a:t>
            </a:r>
            <a:r>
              <a:rPr lang="en-US" sz="2000" b="0" i="0" dirty="0">
                <a:solidFill>
                  <a:srgbClr val="202124"/>
                </a:solidFill>
                <a:effectLst/>
                <a:latin typeface="arial" panose="020B0604020202020204" pitchFamily="34" charset="0"/>
              </a:rPr>
              <a:t>.</a:t>
            </a:r>
          </a:p>
          <a:p>
            <a:r>
              <a:rPr lang="en-US" sz="2200" b="1" dirty="0">
                <a:latin typeface="+mj-lt"/>
              </a:rPr>
              <a:t>For example, </a:t>
            </a:r>
            <a:r>
              <a:rPr lang="en-US" sz="2200" b="1" i="0" dirty="0">
                <a:solidFill>
                  <a:srgbClr val="202124"/>
                </a:solidFill>
                <a:effectLst/>
                <a:latin typeface="arial" panose="020B0604020202020204" pitchFamily="34" charset="0"/>
              </a:rPr>
              <a:t>In the real estate sector, customers or investors have the power to drive the prices up or down</a:t>
            </a:r>
            <a:r>
              <a:rPr lang="en-US" sz="2200" b="0" i="0" dirty="0">
                <a:solidFill>
                  <a:srgbClr val="202124"/>
                </a:solidFill>
                <a:effectLst/>
                <a:latin typeface="arial" panose="020B0604020202020204" pitchFamily="34" charset="0"/>
              </a:rPr>
              <a:t>. The bargaining power of buyers gives them the opportunity to compare prices across websites and brokers. They don't have to restrict themselves to one price.</a:t>
            </a:r>
          </a:p>
          <a:p>
            <a:r>
              <a:rPr lang="en-US" sz="2000" b="1" i="0" dirty="0">
                <a:solidFill>
                  <a:srgbClr val="FF0000"/>
                </a:solidFill>
                <a:effectLst/>
                <a:latin typeface="arial" panose="020B0604020202020204" pitchFamily="34" charset="0"/>
              </a:rPr>
              <a:t>If the consumer is price sensitive and well-educated about the product, then buyer power is high</a:t>
            </a:r>
            <a:r>
              <a:rPr lang="en-US" sz="2000" b="0" i="0" dirty="0">
                <a:solidFill>
                  <a:srgbClr val="FF0000"/>
                </a:solidFill>
                <a:effectLst/>
                <a:latin typeface="arial" panose="020B0604020202020204" pitchFamily="34" charset="0"/>
              </a:rPr>
              <a:t>.  </a:t>
            </a:r>
            <a:r>
              <a:rPr lang="en-US" sz="1800" b="1" i="0" dirty="0">
                <a:solidFill>
                  <a:srgbClr val="FF0000"/>
                </a:solidFill>
                <a:effectLst/>
              </a:rPr>
              <a:t>If substitute products are available on the market, buyer power is high.</a:t>
            </a:r>
            <a:endParaRPr lang="en-US" sz="1800" b="1" dirty="0">
              <a:solidFill>
                <a:srgbClr val="FF0000"/>
              </a:solidFill>
            </a:endParaRPr>
          </a:p>
          <a:p>
            <a:pPr lvl="1"/>
            <a:endParaRPr lang="en-US" sz="2200" dirty="0">
              <a:solidFill>
                <a:srgbClr val="FF0000"/>
              </a:solidFill>
              <a:latin typeface="+mj-l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First Application of the Five Forces Model </a:t>
            </a:r>
            <a:r>
              <a:rPr lang="en-US" sz="2000" b="0" dirty="0">
                <a:latin typeface="Times New Roman" panose="02020603050405020304" pitchFamily="18" charset="0"/>
              </a:rPr>
              <a:t>(1 of 2)</a:t>
            </a:r>
            <a:endParaRPr lang="en-US" b="0" dirty="0">
              <a:latin typeface="Times New Roman" panose="02020603050405020304" pitchFamily="18" charset="0"/>
            </a:endParaRPr>
          </a:p>
        </p:txBody>
      </p:sp>
      <p:sp>
        <p:nvSpPr>
          <p:cNvPr id="3" name="Content Placeholder 2"/>
          <p:cNvSpPr>
            <a:spLocks noGrp="1"/>
          </p:cNvSpPr>
          <p:nvPr>
            <p:ph idx="1"/>
          </p:nvPr>
        </p:nvSpPr>
        <p:spPr>
          <a:xfrm>
            <a:off x="457200" y="1600200"/>
            <a:ext cx="8077200" cy="4525963"/>
          </a:xfrm>
        </p:spPr>
        <p:txBody>
          <a:bodyPr/>
          <a:lstStyle/>
          <a:p>
            <a:r>
              <a:rPr lang="en-US" sz="2400" dirty="0">
                <a:latin typeface="+mj-lt"/>
              </a:rPr>
              <a:t>First Application of the Model</a:t>
            </a:r>
          </a:p>
          <a:p>
            <a:pPr lvl="1"/>
            <a:r>
              <a:rPr lang="en-US" sz="2400" dirty="0">
                <a:latin typeface="+mj-lt"/>
              </a:rPr>
              <a:t>The five forces model can be used to assess the attractiveness of an industry by determining the level of threat to industry profitability for each of the forces.</a:t>
            </a:r>
          </a:p>
          <a:p>
            <a:pPr lvl="1"/>
            <a:r>
              <a:rPr lang="en-US" sz="2400" dirty="0">
                <a:latin typeface="+mj-lt"/>
              </a:rPr>
              <a:t>If a firm fills out the form shown on the next slide and several of the threats to industry profitability are high, the firm may want to reconsider entering the industry or think carefully about the position it would occupy.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First Application of the Five Forces Model </a:t>
            </a:r>
            <a:r>
              <a:rPr lang="en-US" sz="2000" b="0" dirty="0">
                <a:latin typeface="Times New Roman" panose="02020603050405020304" pitchFamily="18" charset="0"/>
              </a:rPr>
              <a:t>(2 of 2)</a:t>
            </a:r>
            <a:endParaRPr lang="en-US" b="0" dirty="0">
              <a:latin typeface="Times New Roman" panose="02020603050405020304" pitchFamily="18" charset="0"/>
            </a:endParaRPr>
          </a:p>
        </p:txBody>
      </p:sp>
      <p:sp>
        <p:nvSpPr>
          <p:cNvPr id="4" name="Content Placeholder 3"/>
          <p:cNvSpPr>
            <a:spLocks noGrp="1"/>
          </p:cNvSpPr>
          <p:nvPr>
            <p:ph idx="1"/>
          </p:nvPr>
        </p:nvSpPr>
        <p:spPr>
          <a:xfrm>
            <a:off x="457200" y="1600201"/>
            <a:ext cx="8229600" cy="380999"/>
          </a:xfrm>
        </p:spPr>
        <p:txBody>
          <a:bodyPr/>
          <a:lstStyle/>
          <a:p>
            <a:pPr marL="0" indent="0">
              <a:spcBef>
                <a:spcPct val="50000"/>
              </a:spcBef>
              <a:buNone/>
            </a:pPr>
            <a:r>
              <a:rPr lang="en-US" sz="2200" dirty="0"/>
              <a:t>Assessing Industry Attractiveness Using the Five Forces Model</a:t>
            </a:r>
          </a:p>
        </p:txBody>
      </p:sp>
      <p:graphicFrame>
        <p:nvGraphicFramePr>
          <p:cNvPr id="5" name="Table 1"/>
          <p:cNvGraphicFramePr>
            <a:graphicFrameLocks/>
          </p:cNvGraphicFramePr>
          <p:nvPr>
            <p:extLst>
              <p:ext uri="{D42A27DB-BD31-4B8C-83A1-F6EECF244321}">
                <p14:modId xmlns:p14="http://schemas.microsoft.com/office/powerpoint/2010/main" val="805360631"/>
              </p:ext>
            </p:extLst>
          </p:nvPr>
        </p:nvGraphicFramePr>
        <p:xfrm>
          <a:off x="457200" y="2181172"/>
          <a:ext cx="8229600" cy="2255520"/>
        </p:xfrm>
        <a:graphic>
          <a:graphicData uri="http://schemas.openxmlformats.org/drawingml/2006/table">
            <a:tbl>
              <a:tblPr firstRow="1" bandRow="1">
                <a:tableStyleId>{3B4B98B0-60AC-42C2-AFA5-B58CD77FA1E5}</a:tableStyleId>
              </a:tblPr>
              <a:tblGrid>
                <a:gridCol w="2791447">
                  <a:extLst>
                    <a:ext uri="{9D8B030D-6E8A-4147-A177-3AD203B41FA5}">
                      <a16:colId xmlns:a16="http://schemas.microsoft.com/office/drawing/2014/main" val="20000"/>
                    </a:ext>
                  </a:extLst>
                </a:gridCol>
                <a:gridCol w="1704353">
                  <a:extLst>
                    <a:ext uri="{9D8B030D-6E8A-4147-A177-3AD203B41FA5}">
                      <a16:colId xmlns:a16="http://schemas.microsoft.com/office/drawing/2014/main" val="20001"/>
                    </a:ext>
                  </a:extLst>
                </a:gridCol>
                <a:gridCol w="19050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0">
                <a:tc>
                  <a:txBody>
                    <a:bodyPr/>
                    <a:lstStyle/>
                    <a:p>
                      <a:pPr algn="l"/>
                      <a:r>
                        <a:rPr lang="en-US" sz="1400" b="1" dirty="0"/>
                        <a:t>Competitive Force</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Threat to Industry Profitability</a:t>
                      </a:r>
                    </a:p>
                    <a:p>
                      <a:pPr algn="ctr"/>
                      <a:r>
                        <a:rPr lang="en-US" sz="1400" b="1" dirty="0"/>
                        <a:t>Low</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Threat to Industry Profitability</a:t>
                      </a:r>
                    </a:p>
                    <a:p>
                      <a:pPr algn="ctr"/>
                      <a:r>
                        <a:rPr lang="en-US" sz="1400" b="1" dirty="0"/>
                        <a:t>Medium</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Threat to Industry Profitability</a:t>
                      </a:r>
                    </a:p>
                    <a:p>
                      <a:pPr algn="ctr"/>
                      <a:r>
                        <a:rPr lang="en-US" sz="1400" b="1" dirty="0"/>
                        <a:t>High</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0">
                <a:tc>
                  <a:txBody>
                    <a:bodyPr/>
                    <a:lstStyle/>
                    <a:p>
                      <a:r>
                        <a:rPr lang="en-US" sz="1400" dirty="0"/>
                        <a:t>Threat of substitutes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400" b="1" i="0" u="none" strike="noStrike" kern="1200" cap="none" spc="0" normalizeH="0" baseline="0" noProof="0" dirty="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0">
                <a:tc>
                  <a:txBody>
                    <a:bodyPr/>
                    <a:lstStyle/>
                    <a:p>
                      <a:r>
                        <a:rPr lang="en-US" sz="1400" dirty="0"/>
                        <a:t>Threat of new entrants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400" b="1" i="0" u="none" strike="noStrike" kern="1200" cap="none" spc="0" normalizeH="0" baseline="0" noProof="0" dirty="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0">
                <a:tc>
                  <a:txBody>
                    <a:bodyPr/>
                    <a:lstStyle/>
                    <a:p>
                      <a:r>
                        <a:rPr lang="en-US" sz="1400" dirty="0"/>
                        <a:t>Rivalry among existing firms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0">
                <a:tc>
                  <a:txBody>
                    <a:bodyPr/>
                    <a:lstStyle/>
                    <a:p>
                      <a:r>
                        <a:rPr lang="en-US" sz="1400" dirty="0"/>
                        <a:t>Bargaining power of suppliers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0">
                <a:tc>
                  <a:txBody>
                    <a:bodyPr/>
                    <a:lstStyle/>
                    <a:p>
                      <a:r>
                        <a:rPr lang="en-US" sz="1400" dirty="0"/>
                        <a:t>Bargaining power of buyers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400" b="1" i="0" u="none" strike="noStrike" kern="1200" cap="none" spc="0" normalizeH="0" baseline="0" noProof="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Arial"/>
                          <a:ea typeface="+mn-ea"/>
                          <a:cs typeface="+mn-cs"/>
                        </a:rPr>
                        <a:t>blank</a:t>
                      </a:r>
                      <a:endParaRPr lang="en-US" sz="1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6"/>
                  </a:ext>
                </a:extLst>
              </a:tr>
            </a:tbl>
          </a:graphicData>
        </a:graphic>
      </p:graphicFrame>
      <p:sp>
        <p:nvSpPr>
          <p:cNvPr id="3" name="Content Placeholder 2"/>
          <p:cNvSpPr>
            <a:spLocks noGrp="1"/>
          </p:cNvSpPr>
          <p:nvPr>
            <p:ph idx="13"/>
          </p:nvPr>
        </p:nvSpPr>
        <p:spPr>
          <a:xfrm>
            <a:off x="457200" y="4602481"/>
            <a:ext cx="8229600" cy="1645920"/>
          </a:xfrm>
        </p:spPr>
        <p:txBody>
          <a:bodyPr/>
          <a:lstStyle/>
          <a:p>
            <a:pPr marL="0" indent="0">
              <a:spcBef>
                <a:spcPts val="1000"/>
              </a:spcBef>
              <a:buNone/>
            </a:pPr>
            <a:r>
              <a:rPr lang="en-US" sz="1400" b="1" dirty="0"/>
              <a:t>Instructions:</a:t>
            </a:r>
          </a:p>
          <a:p>
            <a:pPr marL="0" indent="0">
              <a:spcBef>
                <a:spcPts val="1000"/>
              </a:spcBef>
              <a:buNone/>
            </a:pPr>
            <a:r>
              <a:rPr lang="en-US" sz="1400" b="1" dirty="0"/>
              <a:t>Step 1</a:t>
            </a:r>
            <a:r>
              <a:rPr lang="en-US" sz="1400" dirty="0"/>
              <a:t>: Select in industry.</a:t>
            </a:r>
          </a:p>
          <a:p>
            <a:pPr marL="0" indent="0">
              <a:spcBef>
                <a:spcPts val="1000"/>
              </a:spcBef>
              <a:buNone/>
            </a:pPr>
            <a:r>
              <a:rPr lang="en-US" sz="1400" b="1" dirty="0"/>
              <a:t>Step 2</a:t>
            </a:r>
            <a:r>
              <a:rPr lang="en-US" sz="1400" dirty="0"/>
              <a:t>: Determine the level of threat to industry profitability for each of the forces (low, medium or high).</a:t>
            </a:r>
          </a:p>
          <a:p>
            <a:pPr marL="0" indent="0">
              <a:spcBef>
                <a:spcPts val="1000"/>
              </a:spcBef>
              <a:buNone/>
            </a:pPr>
            <a:r>
              <a:rPr lang="en-US" sz="1400" b="1" dirty="0"/>
              <a:t>Step 3</a:t>
            </a:r>
            <a:r>
              <a:rPr lang="en-US" sz="1400" dirty="0"/>
              <a:t>: Use the table to develop an overall feel for the attractiveness of the industry.</a:t>
            </a:r>
          </a:p>
          <a:p>
            <a:pPr marL="0" indent="0">
              <a:spcBef>
                <a:spcPts val="1000"/>
              </a:spcBef>
              <a:buNone/>
            </a:pPr>
            <a:r>
              <a:rPr lang="en-US" sz="1400" b="1" dirty="0"/>
              <a:t>Step 4</a:t>
            </a:r>
            <a:r>
              <a:rPr lang="en-US" sz="1400" dirty="0"/>
              <a:t>: Use the table to identify the threats that are most often relevant to industry profitability.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imes New Roman" panose="02020603050405020304" pitchFamily="18" charset="0"/>
              </a:rPr>
              <a:t>Second Application of the Five Forces Model </a:t>
            </a:r>
            <a:r>
              <a:rPr lang="en-US" sz="2000" b="0" dirty="0">
                <a:latin typeface="Times New Roman" panose="02020603050405020304" pitchFamily="18" charset="0"/>
              </a:rPr>
              <a:t>(1 of 2)</a:t>
            </a:r>
            <a:endParaRPr lang="en-US" b="0" dirty="0">
              <a:latin typeface="Times New Roman" panose="02020603050405020304" pitchFamily="18" charset="0"/>
            </a:endParaRPr>
          </a:p>
        </p:txBody>
      </p:sp>
      <p:sp>
        <p:nvSpPr>
          <p:cNvPr id="3" name="Content Placeholder 2"/>
          <p:cNvSpPr>
            <a:spLocks noGrp="1"/>
          </p:cNvSpPr>
          <p:nvPr>
            <p:ph idx="1"/>
          </p:nvPr>
        </p:nvSpPr>
        <p:spPr/>
        <p:txBody>
          <a:bodyPr/>
          <a:lstStyle/>
          <a:p>
            <a:r>
              <a:rPr lang="en-US" sz="2400" dirty="0">
                <a:latin typeface="+mj-lt"/>
              </a:rPr>
              <a:t>Second Application of the Model</a:t>
            </a:r>
          </a:p>
          <a:p>
            <a:pPr lvl="1"/>
            <a:r>
              <a:rPr lang="en-US" sz="2400" dirty="0">
                <a:latin typeface="+mj-lt"/>
              </a:rPr>
              <a:t>The second way a new firm can apply the five forces model to help determine whether it should enter an industry is by using the model to answer several key questions.</a:t>
            </a:r>
          </a:p>
          <a:p>
            <a:pPr lvl="1"/>
            <a:r>
              <a:rPr lang="en-US" sz="2400" dirty="0">
                <a:latin typeface="+mj-lt"/>
              </a:rPr>
              <a:t>The questions are shown in the figure on the next slide, and help a firm project the potential success of a new venture in a particular industry.</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12482-7325-213A-569E-17E79A3B5638}"/>
              </a:ext>
            </a:extLst>
          </p:cNvPr>
          <p:cNvSpPr>
            <a:spLocks noGrp="1"/>
          </p:cNvSpPr>
          <p:nvPr>
            <p:ph type="title"/>
          </p:nvPr>
        </p:nvSpPr>
        <p:spPr/>
        <p:txBody>
          <a:bodyPr/>
          <a:lstStyle/>
          <a:p>
            <a:r>
              <a:rPr lang="en-US" dirty="0">
                <a:latin typeface="Times New Roman" panose="02020603050405020304" pitchFamily="18" charset="0"/>
              </a:rPr>
              <a:t>Second Application of the Five Forces Model</a:t>
            </a:r>
            <a:endParaRPr lang="en-EG" dirty="0"/>
          </a:p>
        </p:txBody>
      </p:sp>
      <p:sp>
        <p:nvSpPr>
          <p:cNvPr id="3" name="Content Placeholder 2">
            <a:extLst>
              <a:ext uri="{FF2B5EF4-FFF2-40B4-BE49-F238E27FC236}">
                <a16:creationId xmlns:a16="http://schemas.microsoft.com/office/drawing/2014/main" id="{34704A6D-DE10-295B-EC30-39B86D217CCF}"/>
              </a:ext>
            </a:extLst>
          </p:cNvPr>
          <p:cNvSpPr>
            <a:spLocks noGrp="1"/>
          </p:cNvSpPr>
          <p:nvPr>
            <p:ph idx="1"/>
          </p:nvPr>
        </p:nvSpPr>
        <p:spPr/>
        <p:txBody>
          <a:bodyPr/>
          <a:lstStyle/>
          <a:p>
            <a:r>
              <a:rPr lang="en-EG" dirty="0"/>
              <a:t>Is the industry a realistic place for a new venture? </a:t>
            </a:r>
            <a:r>
              <a:rPr lang="en-US" dirty="0"/>
              <a:t>I</a:t>
            </a:r>
            <a:r>
              <a:rPr lang="en-EG" dirty="0"/>
              <a:t>f the answer is </a:t>
            </a:r>
            <a:r>
              <a:rPr lang="en-EG" b="1" dirty="0"/>
              <a:t>YES, answer the following questions:</a:t>
            </a:r>
          </a:p>
          <a:p>
            <a:r>
              <a:rPr lang="en-EG" dirty="0"/>
              <a:t>1. Are there areas in which we can avoid or deminish the factors that suppress industry profitability?</a:t>
            </a:r>
          </a:p>
          <a:p>
            <a:r>
              <a:rPr lang="en-EG" dirty="0"/>
              <a:t>2. Is there a unique position in the industry that deminishes the factors that suppress the industry profitability? </a:t>
            </a:r>
            <a:r>
              <a:rPr lang="en-EG" dirty="0">
                <a:solidFill>
                  <a:srgbClr val="FF0000"/>
                </a:solidFill>
              </a:rPr>
              <a:t>(</a:t>
            </a:r>
            <a:r>
              <a:rPr lang="en-US" i="0" dirty="0">
                <a:solidFill>
                  <a:srgbClr val="FF0000"/>
                </a:solidFill>
                <a:effectLst/>
              </a:rPr>
              <a:t>The goal is to create a unique impression in the customer's mind so that the customer associates something specific and desirable with your brand that is distinct from rest of the marketplace).</a:t>
            </a:r>
            <a:endParaRPr lang="en-EG" dirty="0">
              <a:solidFill>
                <a:srgbClr val="FF0000"/>
              </a:solidFill>
            </a:endParaRPr>
          </a:p>
          <a:p>
            <a:r>
              <a:rPr lang="en-EG" dirty="0"/>
              <a:t>3. Is there a superior business model that industry incumbents (leaders in the industry) would find hard to dublicate?</a:t>
            </a:r>
          </a:p>
          <a:p>
            <a:r>
              <a:rPr lang="en-EG" b="1" dirty="0"/>
              <a:t>If there is a positive response to the above-mentioned questions, then the likelyhood of the venture’s success increases. </a:t>
            </a:r>
          </a:p>
          <a:p>
            <a:r>
              <a:rPr lang="en-EG" b="1" dirty="0"/>
              <a:t>If the answer initially is NO, reconsider a new venture. </a:t>
            </a:r>
          </a:p>
          <a:p>
            <a:endParaRPr lang="en-EG" b="1" dirty="0"/>
          </a:p>
          <a:p>
            <a:endParaRPr lang="en-EG" dirty="0"/>
          </a:p>
        </p:txBody>
      </p:sp>
    </p:spTree>
    <p:extLst>
      <p:ext uri="{BB962C8B-B14F-4D97-AF65-F5344CB8AC3E}">
        <p14:creationId xmlns:p14="http://schemas.microsoft.com/office/powerpoint/2010/main" val="25266459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Second Application of the Five Forces Model </a:t>
            </a:r>
            <a:r>
              <a:rPr lang="en-US" sz="2000" b="0" dirty="0">
                <a:latin typeface="Times New Roman" panose="02020603050405020304" pitchFamily="18" charset="0"/>
              </a:rPr>
              <a:t>(2 of 2)</a:t>
            </a:r>
            <a:endParaRPr lang="en-US" b="0" dirty="0">
              <a:latin typeface="Times New Roman" panose="02020603050405020304" pitchFamily="18" charset="0"/>
            </a:endParaRPr>
          </a:p>
        </p:txBody>
      </p:sp>
      <p:sp>
        <p:nvSpPr>
          <p:cNvPr id="3" name="Content Placeholder 2"/>
          <p:cNvSpPr>
            <a:spLocks noGrp="1"/>
          </p:cNvSpPr>
          <p:nvPr>
            <p:ph idx="1"/>
          </p:nvPr>
        </p:nvSpPr>
        <p:spPr>
          <a:xfrm>
            <a:off x="457200" y="1600201"/>
            <a:ext cx="8001000" cy="685799"/>
          </a:xfrm>
        </p:spPr>
        <p:txBody>
          <a:bodyPr/>
          <a:lstStyle/>
          <a:p>
            <a:pPr marL="0" indent="0">
              <a:spcBef>
                <a:spcPct val="50000"/>
              </a:spcBef>
              <a:buNone/>
            </a:pPr>
            <a:r>
              <a:rPr lang="en-US" sz="2200" dirty="0"/>
              <a:t>Using the Five Forces Model to Pose Questions to Determine the Potential Success of a New Venture in an Industry</a:t>
            </a:r>
          </a:p>
        </p:txBody>
      </p:sp>
      <p:pic>
        <p:nvPicPr>
          <p:cNvPr id="4" name="Picture 3" descr="A flow chart using the five forces model. A flowchart starts with a box reading, is the industry a realistic place for a new venture? if no, then reconsider new venture. If the answer from the initial question is yes, then consider three questions: 1, are there areas in which we can avoid or diminish the factors that suppress industry profitability? 2, is there a unique position in the industry that avoids or diminishes the factors that suppress industry profitability? 3, Is there a superior business model that industry incumbents would find hard to duplicate? If yes, then a positive response to any of these questions increases the likelihood of the new venture’s success. If no, then a negative response to all three questions indicates reconsidering the new venture, an arrow returns to the box labeled, Reconsider new venture."/>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404930"/>
            <a:ext cx="7659204" cy="388422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B7311-C0A0-CFD4-F1B5-2572B84DA178}"/>
              </a:ext>
            </a:extLst>
          </p:cNvPr>
          <p:cNvSpPr>
            <a:spLocks noGrp="1"/>
          </p:cNvSpPr>
          <p:nvPr>
            <p:ph type="title"/>
          </p:nvPr>
        </p:nvSpPr>
        <p:spPr/>
        <p:txBody>
          <a:bodyPr/>
          <a:lstStyle/>
          <a:p>
            <a:r>
              <a:rPr lang="en-EG" dirty="0"/>
              <a:t> Introduction: Sector vs Industry</a:t>
            </a:r>
          </a:p>
        </p:txBody>
      </p:sp>
      <p:sp>
        <p:nvSpPr>
          <p:cNvPr id="3" name="Content Placeholder 2">
            <a:extLst>
              <a:ext uri="{FF2B5EF4-FFF2-40B4-BE49-F238E27FC236}">
                <a16:creationId xmlns:a16="http://schemas.microsoft.com/office/drawing/2014/main" id="{81E8FFD5-F93E-C976-9EBC-E65DA9D4D394}"/>
              </a:ext>
            </a:extLst>
          </p:cNvPr>
          <p:cNvSpPr>
            <a:spLocks noGrp="1"/>
          </p:cNvSpPr>
          <p:nvPr>
            <p:ph idx="1"/>
          </p:nvPr>
        </p:nvSpPr>
        <p:spPr/>
        <p:txBody>
          <a:bodyPr/>
          <a:lstStyle/>
          <a:p>
            <a:pPr marL="0" indent="0">
              <a:buNone/>
            </a:pPr>
            <a:r>
              <a:rPr lang="en-US" sz="2400" b="1" i="0" u="sng" dirty="0">
                <a:solidFill>
                  <a:srgbClr val="202124"/>
                </a:solidFill>
                <a:effectLst/>
                <a:latin typeface="Calibri" panose="020F0502020204030204" pitchFamily="34" charset="0"/>
                <a:cs typeface="Calibri" panose="020F0502020204030204" pitchFamily="34" charset="0"/>
              </a:rPr>
              <a:t>Industry</a:t>
            </a:r>
            <a:r>
              <a:rPr lang="en-US" sz="2400" b="1" i="0" dirty="0">
                <a:solidFill>
                  <a:srgbClr val="202124"/>
                </a:solidFill>
                <a:effectLst/>
                <a:latin typeface="Calibri" panose="020F0502020204030204" pitchFamily="34" charset="0"/>
                <a:cs typeface="Calibri" panose="020F0502020204030204" pitchFamily="34" charset="0"/>
              </a:rPr>
              <a:t> refers to a much more specific group of companies or businesses, while the term </a:t>
            </a:r>
            <a:r>
              <a:rPr lang="en-US" sz="2400" b="1" i="0" u="sng" dirty="0">
                <a:solidFill>
                  <a:srgbClr val="202124"/>
                </a:solidFill>
                <a:effectLst/>
                <a:latin typeface="Calibri" panose="020F0502020204030204" pitchFamily="34" charset="0"/>
                <a:cs typeface="Calibri" panose="020F0502020204030204" pitchFamily="34" charset="0"/>
              </a:rPr>
              <a:t>sector </a:t>
            </a:r>
            <a:r>
              <a:rPr lang="en-US" sz="2400" b="1" i="0" dirty="0">
                <a:solidFill>
                  <a:srgbClr val="202124"/>
                </a:solidFill>
                <a:effectLst/>
                <a:latin typeface="Calibri" panose="020F0502020204030204" pitchFamily="34" charset="0"/>
                <a:cs typeface="Calibri" panose="020F0502020204030204" pitchFamily="34" charset="0"/>
              </a:rPr>
              <a:t>describes a large segment of the economy</a:t>
            </a:r>
            <a:r>
              <a:rPr lang="en-US" sz="2400" b="0" i="0" dirty="0">
                <a:solidFill>
                  <a:srgbClr val="202124"/>
                </a:solidFill>
                <a:effectLst/>
                <a:latin typeface="Calibri" panose="020F0502020204030204" pitchFamily="34" charset="0"/>
                <a:cs typeface="Calibri" panose="020F0502020204030204" pitchFamily="34" charset="0"/>
              </a:rPr>
              <a:t>. </a:t>
            </a:r>
          </a:p>
          <a:p>
            <a:pPr marL="0" indent="0">
              <a:buNone/>
            </a:pPr>
            <a:r>
              <a:rPr lang="en-US" sz="2400" b="0" i="0" dirty="0">
                <a:solidFill>
                  <a:srgbClr val="202124"/>
                </a:solidFill>
                <a:effectLst/>
                <a:latin typeface="Calibri" panose="020F0502020204030204" pitchFamily="34" charset="0"/>
                <a:cs typeface="Calibri" panose="020F0502020204030204" pitchFamily="34" charset="0"/>
              </a:rPr>
              <a:t>The terms industry and sector are often used interchangeably to describe a group of companies that operate in the same segment of the economy or share a similar business type.</a:t>
            </a:r>
          </a:p>
          <a:p>
            <a:pPr marL="0" indent="0">
              <a:buNone/>
            </a:pPr>
            <a:r>
              <a:rPr lang="en-US" sz="2400" b="0" i="0" dirty="0">
                <a:solidFill>
                  <a:srgbClr val="202124"/>
                </a:solidFill>
                <a:effectLst/>
                <a:latin typeface="Calibri" panose="020F0502020204030204" pitchFamily="34" charset="0"/>
                <a:cs typeface="Calibri" panose="020F0502020204030204" pitchFamily="34" charset="0"/>
              </a:rPr>
              <a:t>An industry example is a </a:t>
            </a:r>
            <a:r>
              <a:rPr lang="en-US" sz="2400" b="1" i="0" dirty="0">
                <a:solidFill>
                  <a:srgbClr val="202124"/>
                </a:solidFill>
                <a:effectLst/>
                <a:latin typeface="Calibri" panose="020F0502020204030204" pitchFamily="34" charset="0"/>
                <a:cs typeface="Calibri" panose="020F0502020204030204" pitchFamily="34" charset="0"/>
              </a:rPr>
              <a:t>financial sector</a:t>
            </a:r>
            <a:r>
              <a:rPr lang="en-US" sz="2400" b="0" i="0" dirty="0">
                <a:solidFill>
                  <a:srgbClr val="202124"/>
                </a:solidFill>
                <a:effectLst/>
                <a:latin typeface="Calibri" panose="020F0502020204030204" pitchFamily="34" charset="0"/>
                <a:cs typeface="Calibri" panose="020F0502020204030204" pitchFamily="34" charset="0"/>
              </a:rPr>
              <a:t>, which can be broken down into other industries life insurance, or brokerage firms.</a:t>
            </a:r>
            <a:endParaRPr lang="en-EG" sz="2400" dirty="0">
              <a:latin typeface="Calibri" panose="020F0502020204030204" pitchFamily="34" charset="0"/>
              <a:cs typeface="Calibri" panose="020F0502020204030204" pitchFamily="34" charset="0"/>
            </a:endParaRPr>
          </a:p>
          <a:p>
            <a:endParaRPr lang="en-EG" dirty="0"/>
          </a:p>
        </p:txBody>
      </p:sp>
    </p:spTree>
    <p:extLst>
      <p:ext uri="{BB962C8B-B14F-4D97-AF65-F5344CB8AC3E}">
        <p14:creationId xmlns:p14="http://schemas.microsoft.com/office/powerpoint/2010/main" val="18644777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Industry Types and the Opportunities They Offer </a:t>
            </a:r>
            <a:r>
              <a:rPr lang="en-US" sz="2000" b="0" dirty="0">
                <a:latin typeface="Times New Roman" panose="02020603050405020304" pitchFamily="18" charset="0"/>
              </a:rPr>
              <a:t>(1 of 3)</a:t>
            </a:r>
            <a:endParaRPr lang="en-US" b="0" dirty="0">
              <a:latin typeface="Times New Roman" panose="02020603050405020304" pitchFamily="18" charset="0"/>
            </a:endParaRPr>
          </a:p>
        </p:txBody>
      </p:sp>
      <p:sp>
        <p:nvSpPr>
          <p:cNvPr id="3" name="Content Placeholder 2"/>
          <p:cNvSpPr>
            <a:spLocks noGrp="1"/>
          </p:cNvSpPr>
          <p:nvPr>
            <p:ph idx="1"/>
          </p:nvPr>
        </p:nvSpPr>
        <p:spPr>
          <a:xfrm>
            <a:off x="457200" y="1338695"/>
            <a:ext cx="7924800" cy="4909705"/>
          </a:xfrm>
        </p:spPr>
        <p:txBody>
          <a:bodyPr/>
          <a:lstStyle/>
          <a:p>
            <a:r>
              <a:rPr lang="en-US" sz="2400" dirty="0">
                <a:latin typeface="+mj-lt"/>
              </a:rPr>
              <a:t>Emerging Industries</a:t>
            </a:r>
          </a:p>
          <a:p>
            <a:pPr lvl="1"/>
            <a:r>
              <a:rPr lang="en-US" sz="2400" dirty="0">
                <a:latin typeface="+mj-lt"/>
              </a:rPr>
              <a:t>Industries in which standard operating procedures have yet to be developed.</a:t>
            </a:r>
          </a:p>
          <a:p>
            <a:pPr lvl="2"/>
            <a:r>
              <a:rPr lang="en-US" sz="2400" dirty="0">
                <a:latin typeface="+mj-lt"/>
              </a:rPr>
              <a:t>Opportunity: First-mover advantage.</a:t>
            </a:r>
          </a:p>
          <a:p>
            <a:pPr lvl="2"/>
            <a:r>
              <a:rPr lang="en-US" sz="1800" b="0" i="0" dirty="0">
                <a:solidFill>
                  <a:srgbClr val="202124"/>
                </a:solidFill>
                <a:effectLst/>
              </a:rPr>
              <a:t>The first-mover advantage is the benefit of </a:t>
            </a:r>
            <a:r>
              <a:rPr lang="en-US" sz="1800" b="1" i="0" dirty="0">
                <a:solidFill>
                  <a:srgbClr val="202124"/>
                </a:solidFill>
                <a:effectLst/>
              </a:rPr>
              <a:t>increased brand recognition , customer loyalty and increased sales</a:t>
            </a:r>
            <a:r>
              <a:rPr lang="en-US" sz="1800" b="0" i="0" dirty="0">
                <a:solidFill>
                  <a:srgbClr val="202124"/>
                </a:solidFill>
                <a:effectLst/>
              </a:rPr>
              <a:t> that often accompany a business that is the first to enter the marketplace with a new product.</a:t>
            </a:r>
            <a:endParaRPr lang="en-US" sz="1800" dirty="0"/>
          </a:p>
          <a:p>
            <a:r>
              <a:rPr lang="en-US" sz="2400" dirty="0">
                <a:latin typeface="+mj-lt"/>
              </a:rPr>
              <a:t>Fragmented Industries</a:t>
            </a:r>
          </a:p>
          <a:p>
            <a:pPr lvl="1"/>
            <a:r>
              <a:rPr lang="en-US" sz="2400" dirty="0">
                <a:latin typeface="+mj-lt"/>
              </a:rPr>
              <a:t>Industries that are characterized by a large number of firms of approximately equal size.</a:t>
            </a:r>
          </a:p>
          <a:p>
            <a:pPr lvl="2"/>
            <a:r>
              <a:rPr lang="en-US" sz="2400" dirty="0">
                <a:latin typeface="+mj-lt"/>
              </a:rPr>
              <a:t>Opportunity: Consolidation (reinforcing &amp; strengthening).</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Industry Types and the Opportunities They Offer </a:t>
            </a:r>
            <a:r>
              <a:rPr lang="en-US" sz="2000" b="0" dirty="0">
                <a:latin typeface="Times New Roman" panose="02020603050405020304" pitchFamily="18" charset="0"/>
              </a:rPr>
              <a:t>(2 of 3)</a:t>
            </a:r>
            <a:endParaRPr lang="en-US" b="0" dirty="0">
              <a:latin typeface="Times New Roman" panose="02020603050405020304" pitchFamily="18" charset="0"/>
            </a:endParaRPr>
          </a:p>
        </p:txBody>
      </p:sp>
      <p:sp>
        <p:nvSpPr>
          <p:cNvPr id="3" name="Content Placeholder 2"/>
          <p:cNvSpPr>
            <a:spLocks noGrp="1"/>
          </p:cNvSpPr>
          <p:nvPr>
            <p:ph idx="1"/>
          </p:nvPr>
        </p:nvSpPr>
        <p:spPr/>
        <p:txBody>
          <a:bodyPr/>
          <a:lstStyle/>
          <a:p>
            <a:r>
              <a:rPr lang="en-US" sz="2400" dirty="0">
                <a:latin typeface="+mj-lt"/>
              </a:rPr>
              <a:t>Mature Industries (saturation stage)</a:t>
            </a:r>
          </a:p>
          <a:p>
            <a:pPr lvl="1"/>
            <a:r>
              <a:rPr lang="en-US" sz="2400" dirty="0">
                <a:latin typeface="+mj-lt"/>
              </a:rPr>
              <a:t>Industries that are experiencing slow or no increase in demand.</a:t>
            </a:r>
          </a:p>
          <a:p>
            <a:pPr lvl="2"/>
            <a:r>
              <a:rPr lang="en-US" sz="2400" dirty="0">
                <a:latin typeface="+mj-lt"/>
              </a:rPr>
              <a:t>Opportunities: Process innovation and after-sale service innovation.</a:t>
            </a:r>
          </a:p>
          <a:p>
            <a:r>
              <a:rPr lang="en-US" sz="2400" dirty="0">
                <a:latin typeface="+mj-lt"/>
              </a:rPr>
              <a:t>Declining Industries</a:t>
            </a:r>
          </a:p>
          <a:p>
            <a:pPr lvl="1"/>
            <a:r>
              <a:rPr lang="en-US" sz="2400" dirty="0">
                <a:latin typeface="+mj-lt"/>
              </a:rPr>
              <a:t>Industries that are experiencing a reduction in demand.</a:t>
            </a:r>
          </a:p>
          <a:p>
            <a:pPr lvl="2"/>
            <a:r>
              <a:rPr lang="en-US" sz="2400" dirty="0">
                <a:latin typeface="+mj-lt"/>
              </a:rPr>
              <a:t>Opportunities: Leadership, establishing a niche market, and pursuing a cost reduction strategy.</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Industry Types and the Opportunities They Offer </a:t>
            </a:r>
            <a:r>
              <a:rPr lang="en-US" sz="2000" b="0" dirty="0">
                <a:latin typeface="Times New Roman" panose="02020603050405020304" pitchFamily="18" charset="0"/>
              </a:rPr>
              <a:t>(3 of 3)</a:t>
            </a:r>
            <a:endParaRPr lang="en-US" b="0" dirty="0">
              <a:latin typeface="Times New Roman" panose="02020603050405020304" pitchFamily="18" charset="0"/>
            </a:endParaRPr>
          </a:p>
        </p:txBody>
      </p:sp>
      <p:sp>
        <p:nvSpPr>
          <p:cNvPr id="3" name="Content Placeholder 2"/>
          <p:cNvSpPr>
            <a:spLocks noGrp="1"/>
          </p:cNvSpPr>
          <p:nvPr>
            <p:ph idx="1"/>
          </p:nvPr>
        </p:nvSpPr>
        <p:spPr/>
        <p:txBody>
          <a:bodyPr/>
          <a:lstStyle/>
          <a:p>
            <a:r>
              <a:rPr lang="en-US" sz="2400" dirty="0">
                <a:latin typeface="+mj-lt"/>
              </a:rPr>
              <a:t>Global Industries</a:t>
            </a:r>
          </a:p>
          <a:p>
            <a:pPr lvl="1"/>
            <a:r>
              <a:rPr lang="en-US" sz="2400" dirty="0">
                <a:latin typeface="+mj-lt"/>
              </a:rPr>
              <a:t>Industries that are experiencing significant international sales.</a:t>
            </a:r>
          </a:p>
          <a:p>
            <a:pPr lvl="2"/>
            <a:r>
              <a:rPr lang="en-US" sz="2400" dirty="0">
                <a:latin typeface="+mj-lt"/>
              </a:rPr>
              <a:t>Opportunities: Multidomestic and global strategies.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Competitor Analysis</a:t>
            </a:r>
          </a:p>
        </p:txBody>
      </p:sp>
      <p:sp>
        <p:nvSpPr>
          <p:cNvPr id="3" name="Content Placeholder 2"/>
          <p:cNvSpPr>
            <a:spLocks noGrp="1"/>
          </p:cNvSpPr>
          <p:nvPr>
            <p:ph idx="1"/>
          </p:nvPr>
        </p:nvSpPr>
        <p:spPr/>
        <p:txBody>
          <a:bodyPr/>
          <a:lstStyle/>
          <a:p>
            <a:r>
              <a:rPr lang="en-US" sz="2400" dirty="0">
                <a:latin typeface="+mj-lt"/>
              </a:rPr>
              <a:t>What is a Competitor Analysis?</a:t>
            </a:r>
          </a:p>
          <a:p>
            <a:pPr lvl="1"/>
            <a:r>
              <a:rPr lang="en-US" sz="2400" dirty="0">
                <a:latin typeface="+mj-lt"/>
              </a:rPr>
              <a:t>A competitor analysis is a detailed analysis of a firm</a:t>
            </a:r>
            <a:r>
              <a:rPr lang="en-US" altLang="en-US" sz="2400" dirty="0">
                <a:latin typeface="+mj-lt"/>
              </a:rPr>
              <a:t>’</a:t>
            </a:r>
            <a:r>
              <a:rPr lang="en-US" sz="2400" dirty="0">
                <a:latin typeface="+mj-lt"/>
              </a:rPr>
              <a:t>s competition.</a:t>
            </a:r>
          </a:p>
          <a:p>
            <a:pPr lvl="1"/>
            <a:r>
              <a:rPr lang="en-US" sz="2400" dirty="0">
                <a:latin typeface="+mj-lt"/>
              </a:rPr>
              <a:t>It helps a firm understand the positions of its major competitors and the opportunities that are available.</a:t>
            </a:r>
          </a:p>
          <a:p>
            <a:pPr lvl="1"/>
            <a:r>
              <a:rPr lang="en-US" sz="2400" dirty="0">
                <a:latin typeface="+mj-lt"/>
              </a:rPr>
              <a:t>A competitive analysis grid is a tool for organizing the information a firm collects about its competitors.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Identifying Competitors</a:t>
            </a:r>
          </a:p>
        </p:txBody>
      </p:sp>
      <p:sp>
        <p:nvSpPr>
          <p:cNvPr id="4" name="Content Placeholder 3"/>
          <p:cNvSpPr>
            <a:spLocks noGrp="1"/>
          </p:cNvSpPr>
          <p:nvPr>
            <p:ph idx="1"/>
          </p:nvPr>
        </p:nvSpPr>
        <p:spPr>
          <a:xfrm>
            <a:off x="457200" y="1600201"/>
            <a:ext cx="8229600" cy="457200"/>
          </a:xfrm>
        </p:spPr>
        <p:txBody>
          <a:bodyPr/>
          <a:lstStyle/>
          <a:p>
            <a:pPr marL="0" indent="0">
              <a:buNone/>
            </a:pPr>
            <a:r>
              <a:rPr lang="en-US" altLang="en-US" sz="2400" dirty="0"/>
              <a:t>Types of Competitors New Ventures Face</a:t>
            </a:r>
          </a:p>
        </p:txBody>
      </p:sp>
      <p:pic>
        <p:nvPicPr>
          <p:cNvPr id="3" name="Picture 2" descr="Three types of competitors. Direct competitors are businesses offering identical or similar products. Indirect competitors are businesses offering close substitute products. Future competitors are businesses that are not yet direct or indirect competitors but could be at any time."/>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514600"/>
            <a:ext cx="8251296" cy="2211324"/>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7848600" cy="1097280"/>
          </a:xfrm>
        </p:spPr>
        <p:txBody>
          <a:bodyPr/>
          <a:lstStyle/>
          <a:p>
            <a:r>
              <a:rPr lang="en-US" dirty="0">
                <a:latin typeface="Times New Roman" panose="02020603050405020304" pitchFamily="18" charset="0"/>
              </a:rPr>
              <a:t>Sources of Competitive Intelligence </a:t>
            </a:r>
            <a:r>
              <a:rPr lang="en-US" sz="2000" b="0" dirty="0">
                <a:latin typeface="Times New Roman" panose="02020603050405020304" pitchFamily="18" charset="0"/>
              </a:rPr>
              <a:t>(1 of 2)</a:t>
            </a:r>
          </a:p>
        </p:txBody>
      </p:sp>
      <p:sp>
        <p:nvSpPr>
          <p:cNvPr id="3" name="Content Placeholder 2"/>
          <p:cNvSpPr>
            <a:spLocks noGrp="1"/>
          </p:cNvSpPr>
          <p:nvPr>
            <p:ph idx="1"/>
          </p:nvPr>
        </p:nvSpPr>
        <p:spPr/>
        <p:txBody>
          <a:bodyPr/>
          <a:lstStyle/>
          <a:p>
            <a:r>
              <a:rPr lang="en-US" sz="2400" dirty="0">
                <a:latin typeface="+mj-lt"/>
              </a:rPr>
              <a:t>Collecting Competitive Intelligence</a:t>
            </a:r>
          </a:p>
          <a:p>
            <a:pPr lvl="1"/>
            <a:r>
              <a:rPr lang="en-US" sz="2400" dirty="0">
                <a:latin typeface="+mj-lt"/>
              </a:rPr>
              <a:t>To complete a competitive analysis grid </a:t>
            </a:r>
            <a:r>
              <a:rPr lang="en-US" sz="2200" dirty="0">
                <a:latin typeface="+mj-lt"/>
              </a:rPr>
              <a:t>(network), </a:t>
            </a:r>
            <a:r>
              <a:rPr lang="en-US" sz="2400" dirty="0">
                <a:latin typeface="+mj-lt"/>
              </a:rPr>
              <a:t>a firm must first understand the strategies and behaviors of its competitors.</a:t>
            </a:r>
          </a:p>
          <a:p>
            <a:pPr lvl="1"/>
            <a:r>
              <a:rPr lang="en-US" sz="2400" dirty="0">
                <a:latin typeface="+mj-lt"/>
              </a:rPr>
              <a:t>The information that is gathered by a firm to learn about its competitors is referred to as competitive intelligence.</a:t>
            </a:r>
          </a:p>
          <a:p>
            <a:pPr lvl="1"/>
            <a:r>
              <a:rPr lang="en-US" sz="2400" dirty="0">
                <a:latin typeface="+mj-lt"/>
              </a:rPr>
              <a:t>A new venture should take care that it collects competitive intelligence in a professional and ethical manner.</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001000" cy="1097280"/>
          </a:xfrm>
        </p:spPr>
        <p:txBody>
          <a:bodyPr/>
          <a:lstStyle/>
          <a:p>
            <a:r>
              <a:rPr lang="en-US" dirty="0">
                <a:latin typeface="Times New Roman" panose="02020603050405020304" pitchFamily="18" charset="0"/>
              </a:rPr>
              <a:t>Sources of Competitive Intelligence </a:t>
            </a:r>
            <a:r>
              <a:rPr lang="en-US" sz="2000" b="0" dirty="0">
                <a:latin typeface="Times New Roman" panose="02020603050405020304" pitchFamily="18" charset="0"/>
              </a:rPr>
              <a:t>(2 of 2)</a:t>
            </a:r>
          </a:p>
        </p:txBody>
      </p:sp>
      <p:sp>
        <p:nvSpPr>
          <p:cNvPr id="4" name="Content Placeholder 3"/>
          <p:cNvSpPr>
            <a:spLocks noGrp="1"/>
          </p:cNvSpPr>
          <p:nvPr>
            <p:ph idx="1"/>
          </p:nvPr>
        </p:nvSpPr>
        <p:spPr>
          <a:xfrm>
            <a:off x="190500" y="1352089"/>
            <a:ext cx="8763000" cy="4783348"/>
          </a:xfrm>
        </p:spPr>
        <p:txBody>
          <a:bodyPr/>
          <a:lstStyle/>
          <a:p>
            <a:pPr>
              <a:buNone/>
            </a:pPr>
            <a:r>
              <a:rPr lang="en-US" sz="2200" dirty="0"/>
              <a:t>Ethical ways to obtain information about competitors</a:t>
            </a:r>
          </a:p>
          <a:p>
            <a:pPr>
              <a:lnSpc>
                <a:spcPts val="3200"/>
              </a:lnSpc>
              <a:spcBef>
                <a:spcPts val="1200"/>
              </a:spcBef>
              <a:buFontTx/>
              <a:buChar char="•"/>
            </a:pPr>
            <a:r>
              <a:rPr lang="en-US" sz="2200" dirty="0"/>
              <a:t>Attend conferences and trade shows.</a:t>
            </a:r>
          </a:p>
          <a:p>
            <a:pPr>
              <a:lnSpc>
                <a:spcPts val="3200"/>
              </a:lnSpc>
              <a:spcBef>
                <a:spcPts val="1200"/>
              </a:spcBef>
              <a:buFontTx/>
              <a:buChar char="•"/>
            </a:pPr>
            <a:r>
              <a:rPr lang="en-US" sz="2200" dirty="0"/>
              <a:t>Purchase competitors</a:t>
            </a:r>
            <a:r>
              <a:rPr lang="en-US" altLang="en-US" sz="2200" dirty="0"/>
              <a:t>’</a:t>
            </a:r>
            <a:r>
              <a:rPr lang="en-US" sz="2200" dirty="0"/>
              <a:t> products.</a:t>
            </a:r>
          </a:p>
          <a:p>
            <a:pPr>
              <a:lnSpc>
                <a:spcPts val="3200"/>
              </a:lnSpc>
              <a:spcBef>
                <a:spcPts val="1200"/>
              </a:spcBef>
              <a:buFontTx/>
              <a:buChar char="•"/>
            </a:pPr>
            <a:r>
              <a:rPr lang="en-US" sz="2200" dirty="0"/>
              <a:t>Study competitors</a:t>
            </a:r>
            <a:r>
              <a:rPr lang="en-US" altLang="en-US" sz="2200" dirty="0"/>
              <a:t>’</a:t>
            </a:r>
            <a:r>
              <a:rPr lang="en-US" sz="2200" dirty="0"/>
              <a:t> Web sites and social media sites.</a:t>
            </a:r>
          </a:p>
          <a:p>
            <a:pPr>
              <a:spcBef>
                <a:spcPts val="1200"/>
              </a:spcBef>
              <a:buFontTx/>
              <a:buChar char="•"/>
            </a:pPr>
            <a:r>
              <a:rPr lang="en-US" sz="2200" dirty="0"/>
              <a:t>Set up Google e-mail alerts </a:t>
            </a:r>
            <a:r>
              <a:rPr lang="en-US" dirty="0"/>
              <a:t>(</a:t>
            </a:r>
            <a:r>
              <a:rPr lang="en-US" b="0" i="0" dirty="0">
                <a:solidFill>
                  <a:srgbClr val="202124"/>
                </a:solidFill>
                <a:effectLst/>
              </a:rPr>
              <a:t>Google Alerts </a:t>
            </a:r>
            <a:r>
              <a:rPr lang="en-US" b="1" i="0" dirty="0">
                <a:solidFill>
                  <a:srgbClr val="202124"/>
                </a:solidFill>
                <a:effectLst/>
              </a:rPr>
              <a:t>allows you to monitor any keyword or keyword phrase you like</a:t>
            </a:r>
            <a:r>
              <a:rPr lang="en-US" b="0" i="0" dirty="0">
                <a:solidFill>
                  <a:srgbClr val="202124"/>
                </a:solidFill>
                <a:effectLst/>
              </a:rPr>
              <a:t>. </a:t>
            </a:r>
            <a:r>
              <a:rPr lang="en-US" sz="1800" i="0" dirty="0">
                <a:solidFill>
                  <a:srgbClr val="202124"/>
                </a:solidFill>
                <a:effectLst/>
              </a:rPr>
              <a:t>You can use the service to track news sources, blog posts, the web, videos, books, discussion forums)</a:t>
            </a:r>
            <a:r>
              <a:rPr lang="en-US" sz="2400" i="0" dirty="0">
                <a:solidFill>
                  <a:srgbClr val="202124"/>
                </a:solidFill>
                <a:effectLst/>
              </a:rPr>
              <a:t>.</a:t>
            </a:r>
            <a:endParaRPr lang="en-US" sz="2400" dirty="0"/>
          </a:p>
          <a:p>
            <a:pPr>
              <a:lnSpc>
                <a:spcPts val="3200"/>
              </a:lnSpc>
              <a:spcBef>
                <a:spcPts val="1200"/>
              </a:spcBef>
              <a:buFontTx/>
              <a:buChar char="•"/>
            </a:pPr>
            <a:r>
              <a:rPr lang="en-US" sz="2200" dirty="0"/>
              <a:t>Read industry-related books, magazines, and Web sites.</a:t>
            </a:r>
          </a:p>
          <a:p>
            <a:pPr>
              <a:lnSpc>
                <a:spcPts val="3200"/>
              </a:lnSpc>
              <a:spcBef>
                <a:spcPts val="1200"/>
              </a:spcBef>
              <a:buFontTx/>
              <a:buChar char="•"/>
            </a:pPr>
            <a:r>
              <a:rPr lang="en-US" sz="2200" dirty="0"/>
              <a:t>Talk to customers about what motivated them to buy your product as opposed to your competitor</a:t>
            </a:r>
            <a:r>
              <a:rPr lang="en-US" altLang="en-US" sz="2200" dirty="0"/>
              <a:t>’</a:t>
            </a:r>
            <a:r>
              <a:rPr lang="en-US" sz="2200" dirty="0"/>
              <a:t>s product.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Completing a Competitive Analysis Grid</a:t>
            </a:r>
          </a:p>
        </p:txBody>
      </p:sp>
      <p:sp>
        <p:nvSpPr>
          <p:cNvPr id="3" name="Content Placeholder 2"/>
          <p:cNvSpPr>
            <a:spLocks noGrp="1"/>
          </p:cNvSpPr>
          <p:nvPr>
            <p:ph idx="1"/>
          </p:nvPr>
        </p:nvSpPr>
        <p:spPr>
          <a:xfrm>
            <a:off x="457200" y="1600200"/>
            <a:ext cx="7848600" cy="4525963"/>
          </a:xfrm>
        </p:spPr>
        <p:txBody>
          <a:bodyPr/>
          <a:lstStyle/>
          <a:p>
            <a:r>
              <a:rPr lang="en-US" sz="2400" dirty="0">
                <a:latin typeface="+mj-lt"/>
              </a:rPr>
              <a:t>Competitive Analysis Grid</a:t>
            </a:r>
          </a:p>
          <a:p>
            <a:pPr lvl="1"/>
            <a:r>
              <a:rPr lang="en-US" sz="2400" dirty="0">
                <a:latin typeface="+mj-lt"/>
              </a:rPr>
              <a:t>A tool for organizing the information a firm collects about its competitors.</a:t>
            </a:r>
          </a:p>
          <a:p>
            <a:pPr lvl="1"/>
            <a:r>
              <a:rPr lang="en-US" sz="2400" dirty="0">
                <a:latin typeface="+mj-lt"/>
              </a:rPr>
              <a:t>A competitive analysis grid can help a firm see how it stacks up against its competitors, provide ideas for markets to pursue, and identify its primary sources of competitive advantage.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Competitive Analysis Grid for Panera Bread</a:t>
            </a:r>
          </a:p>
        </p:txBody>
      </p:sp>
      <p:sp>
        <p:nvSpPr>
          <p:cNvPr id="3" name="Content Placeholder 2"/>
          <p:cNvSpPr>
            <a:spLocks noGrp="1"/>
          </p:cNvSpPr>
          <p:nvPr>
            <p:ph idx="1"/>
          </p:nvPr>
        </p:nvSpPr>
        <p:spPr>
          <a:xfrm>
            <a:off x="457200" y="1447800"/>
            <a:ext cx="8229600" cy="304799"/>
          </a:xfrm>
        </p:spPr>
        <p:txBody>
          <a:bodyPr/>
          <a:lstStyle/>
          <a:p>
            <a:pPr marL="0" indent="0">
              <a:spcBef>
                <a:spcPts val="0"/>
              </a:spcBef>
              <a:buClrTx/>
              <a:buSzTx/>
              <a:buNone/>
              <a:defRPr/>
            </a:pPr>
            <a:r>
              <a:rPr lang="en-US" sz="2200" b="1" dirty="0"/>
              <a:t>Table 5.5 </a:t>
            </a:r>
            <a:r>
              <a:rPr lang="en-US" sz="2200" dirty="0"/>
              <a:t>Competitive Analysis Grid for Panera Bread</a:t>
            </a:r>
          </a:p>
        </p:txBody>
      </p:sp>
      <p:graphicFrame>
        <p:nvGraphicFramePr>
          <p:cNvPr id="5" name="Table 1"/>
          <p:cNvGraphicFramePr>
            <a:graphicFrameLocks/>
          </p:cNvGraphicFramePr>
          <p:nvPr>
            <p:extLst>
              <p:ext uri="{D42A27DB-BD31-4B8C-83A1-F6EECF244321}">
                <p14:modId xmlns:p14="http://schemas.microsoft.com/office/powerpoint/2010/main" val="4034245278"/>
              </p:ext>
            </p:extLst>
          </p:nvPr>
        </p:nvGraphicFramePr>
        <p:xfrm>
          <a:off x="457200" y="1905000"/>
          <a:ext cx="8382000" cy="4389120"/>
        </p:xfrm>
        <a:graphic>
          <a:graphicData uri="http://schemas.openxmlformats.org/drawingml/2006/table">
            <a:tbl>
              <a:tblPr firstRow="1" bandRow="1">
                <a:tableStyleId>{3B4B98B0-60AC-42C2-AFA5-B58CD77FA1E5}</a:tableStyleId>
              </a:tblPr>
              <a:tblGrid>
                <a:gridCol w="1467497">
                  <a:extLst>
                    <a:ext uri="{9D8B030D-6E8A-4147-A177-3AD203B41FA5}">
                      <a16:colId xmlns:a16="http://schemas.microsoft.com/office/drawing/2014/main" val="20000"/>
                    </a:ext>
                  </a:extLst>
                </a:gridCol>
                <a:gridCol w="1304441">
                  <a:extLst>
                    <a:ext uri="{9D8B030D-6E8A-4147-A177-3AD203B41FA5}">
                      <a16:colId xmlns:a16="http://schemas.microsoft.com/office/drawing/2014/main" val="20001"/>
                    </a:ext>
                  </a:extLst>
                </a:gridCol>
                <a:gridCol w="1266662">
                  <a:extLst>
                    <a:ext uri="{9D8B030D-6E8A-4147-A177-3AD203B41FA5}">
                      <a16:colId xmlns:a16="http://schemas.microsoft.com/office/drawing/2014/main" val="20002"/>
                    </a:ext>
                  </a:extLst>
                </a:gridCol>
                <a:gridCol w="1394178">
                  <a:extLst>
                    <a:ext uri="{9D8B030D-6E8A-4147-A177-3AD203B41FA5}">
                      <a16:colId xmlns:a16="http://schemas.microsoft.com/office/drawing/2014/main" val="20003"/>
                    </a:ext>
                  </a:extLst>
                </a:gridCol>
                <a:gridCol w="1319390">
                  <a:extLst>
                    <a:ext uri="{9D8B030D-6E8A-4147-A177-3AD203B41FA5}">
                      <a16:colId xmlns:a16="http://schemas.microsoft.com/office/drawing/2014/main" val="20004"/>
                    </a:ext>
                  </a:extLst>
                </a:gridCol>
                <a:gridCol w="1629832">
                  <a:extLst>
                    <a:ext uri="{9D8B030D-6E8A-4147-A177-3AD203B41FA5}">
                      <a16:colId xmlns:a16="http://schemas.microsoft.com/office/drawing/2014/main" val="20005"/>
                    </a:ext>
                  </a:extLst>
                </a:gridCol>
              </a:tblGrid>
              <a:tr h="374191">
                <a:tc>
                  <a:txBody>
                    <a:bodyPr/>
                    <a:lstStyle/>
                    <a:p>
                      <a:pPr algn="l"/>
                      <a:r>
                        <a:rPr lang="en-US" sz="1300" b="1" kern="1200" baseline="0" dirty="0">
                          <a:solidFill>
                            <a:schemeClr val="tx1"/>
                          </a:solidFill>
                          <a:latin typeface="+mj-lt"/>
                          <a:ea typeface="+mn-ea"/>
                          <a:cs typeface="+mn-cs"/>
                        </a:rPr>
                        <a:t>Name</a:t>
                      </a:r>
                      <a:endParaRPr lang="en-US" sz="1300" b="1" dirty="0">
                        <a:latin typeface="+mj-lt"/>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1" kern="1200" baseline="0" dirty="0">
                          <a:solidFill>
                            <a:schemeClr val="tx1"/>
                          </a:solidFill>
                          <a:latin typeface="+mj-lt"/>
                          <a:ea typeface="+mn-ea"/>
                          <a:cs typeface="+mn-cs"/>
                        </a:rPr>
                        <a:t>Panera Bread</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1" kern="1200" baseline="0" dirty="0">
                          <a:solidFill>
                            <a:schemeClr val="tx1"/>
                          </a:solidFill>
                          <a:latin typeface="+mj-lt"/>
                          <a:ea typeface="+mn-ea"/>
                          <a:cs typeface="+mn-cs"/>
                        </a:rPr>
                        <a:t>McAlister’s </a:t>
                      </a:r>
                    </a:p>
                    <a:p>
                      <a:pPr algn="l"/>
                      <a:r>
                        <a:rPr lang="en-US" sz="1300" b="1" kern="1200" baseline="0" dirty="0">
                          <a:solidFill>
                            <a:schemeClr val="tx1"/>
                          </a:solidFill>
                          <a:latin typeface="+mj-lt"/>
                          <a:ea typeface="+mn-ea"/>
                          <a:cs typeface="+mn-cs"/>
                        </a:rPr>
                        <a:t>Deli</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1" kern="1200" baseline="0" dirty="0">
                          <a:solidFill>
                            <a:schemeClr val="tx1"/>
                          </a:solidFill>
                          <a:latin typeface="+mj-lt"/>
                          <a:ea typeface="+mn-ea"/>
                          <a:cs typeface="+mn-cs"/>
                        </a:rPr>
                        <a:t>Chipotle Mexican Grill</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1" kern="1200" baseline="0" dirty="0">
                          <a:solidFill>
                            <a:schemeClr val="tx1"/>
                          </a:solidFill>
                          <a:latin typeface="+mj-lt"/>
                          <a:ea typeface="+mn-ea"/>
                          <a:cs typeface="+mn-cs"/>
                        </a:rPr>
                        <a:t>Panda Express</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1" kern="1200" baseline="0" dirty="0" err="1">
                          <a:solidFill>
                            <a:schemeClr val="tx1"/>
                          </a:solidFill>
                          <a:latin typeface="+mj-lt"/>
                          <a:ea typeface="+mn-ea"/>
                          <a:cs typeface="+mn-cs"/>
                        </a:rPr>
                        <a:t>Qdoba</a:t>
                      </a:r>
                      <a:endParaRPr lang="en-US" sz="1300" b="1" kern="1200" baseline="0" dirty="0">
                        <a:solidFill>
                          <a:schemeClr val="tx1"/>
                        </a:solidFill>
                        <a:latin typeface="+mj-lt"/>
                        <a:ea typeface="+mn-ea"/>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155913">
                <a:tc>
                  <a:txBody>
                    <a:bodyPr/>
                    <a:lstStyle/>
                    <a:p>
                      <a:pPr algn="l"/>
                      <a:r>
                        <a:rPr lang="en-US" sz="1300" kern="1200" baseline="0" dirty="0">
                          <a:solidFill>
                            <a:schemeClr val="tx1"/>
                          </a:solidFill>
                          <a:latin typeface="+mj-lt"/>
                          <a:ea typeface="+mn-ea"/>
                          <a:cs typeface="+mn-cs"/>
                        </a:rPr>
                        <a:t>Price</a:t>
                      </a:r>
                      <a:endParaRPr lang="en-US" sz="1300"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aseline="0" dirty="0">
                          <a:latin typeface="+mj-lt"/>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155913">
                <a:tc>
                  <a:txBody>
                    <a:bodyPr/>
                    <a:lstStyle/>
                    <a:p>
                      <a:pPr algn="l"/>
                      <a:r>
                        <a:rPr lang="en-US" sz="1300" kern="1200" baseline="0" dirty="0">
                          <a:solidFill>
                            <a:schemeClr val="tx1"/>
                          </a:solidFill>
                          <a:latin typeface="+mj-lt"/>
                          <a:ea typeface="+mn-ea"/>
                          <a:cs typeface="+mn-cs"/>
                        </a:rPr>
                        <a:t>Selection</a:t>
                      </a:r>
                      <a:endParaRPr lang="en-US" sz="1300"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aseline="0" dirty="0">
                          <a:latin typeface="+mj-lt"/>
                        </a:rPr>
                        <a:t>Disadvantage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Disadvantage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Disadvantage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155913">
                <a:tc>
                  <a:txBody>
                    <a:bodyPr/>
                    <a:lstStyle/>
                    <a:p>
                      <a:pPr algn="l"/>
                      <a:r>
                        <a:rPr lang="en-US" sz="1300" kern="1200" baseline="0" dirty="0">
                          <a:solidFill>
                            <a:schemeClr val="tx1"/>
                          </a:solidFill>
                          <a:latin typeface="+mj-lt"/>
                          <a:ea typeface="+mn-ea"/>
                          <a:cs typeface="+mn-cs"/>
                        </a:rPr>
                        <a:t>Perception of </a:t>
                      </a:r>
                      <a:br>
                        <a:rPr lang="en-US" sz="1300" kern="1200" baseline="0" dirty="0">
                          <a:solidFill>
                            <a:schemeClr val="tx1"/>
                          </a:solidFill>
                          <a:latin typeface="+mj-lt"/>
                          <a:ea typeface="+mn-ea"/>
                          <a:cs typeface="+mn-cs"/>
                        </a:rPr>
                      </a:br>
                      <a:r>
                        <a:rPr lang="en-US" sz="1300" kern="1200" baseline="0" dirty="0">
                          <a:solidFill>
                            <a:schemeClr val="tx1"/>
                          </a:solidFill>
                          <a:latin typeface="+mj-lt"/>
                          <a:ea typeface="+mn-ea"/>
                          <a:cs typeface="+mn-cs"/>
                        </a:rPr>
                        <a:t>providing good,</a:t>
                      </a:r>
                    </a:p>
                    <a:p>
                      <a:pPr algn="l"/>
                      <a:r>
                        <a:rPr lang="en-US" sz="1300" kern="1200" baseline="0" dirty="0">
                          <a:solidFill>
                            <a:schemeClr val="tx1"/>
                          </a:solidFill>
                          <a:latin typeface="+mj-lt"/>
                          <a:ea typeface="+mn-ea"/>
                          <a:cs typeface="+mn-cs"/>
                        </a:rPr>
                        <a:t>wholesome food</a:t>
                      </a:r>
                      <a:endParaRPr lang="en-US" sz="1300"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aseline="0" dirty="0">
                          <a:latin typeface="+mj-lt"/>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Disadvantage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265052">
                <a:tc>
                  <a:txBody>
                    <a:bodyPr/>
                    <a:lstStyle/>
                    <a:p>
                      <a:pPr algn="l"/>
                      <a:r>
                        <a:rPr lang="en-US" sz="1300" kern="1200" baseline="0" dirty="0">
                          <a:solidFill>
                            <a:schemeClr val="tx1"/>
                          </a:solidFill>
                          <a:latin typeface="+mj-lt"/>
                          <a:ea typeface="+mn-ea"/>
                          <a:cs typeface="+mn-cs"/>
                        </a:rPr>
                        <a:t>Dining </a:t>
                      </a:r>
                    </a:p>
                    <a:p>
                      <a:pPr algn="l"/>
                      <a:r>
                        <a:rPr lang="en-US" sz="1300" kern="1200" baseline="0" dirty="0">
                          <a:solidFill>
                            <a:schemeClr val="tx1"/>
                          </a:solidFill>
                          <a:latin typeface="+mj-lt"/>
                          <a:ea typeface="+mn-ea"/>
                          <a:cs typeface="+mn-cs"/>
                        </a:rPr>
                        <a:t>environment</a:t>
                      </a:r>
                      <a:endParaRPr lang="en-US" sz="1300"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aseline="0" dirty="0">
                          <a:latin typeface="+mj-lt"/>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Disadvantage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Disadvantage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265052">
                <a:tc>
                  <a:txBody>
                    <a:bodyPr/>
                    <a:lstStyle/>
                    <a:p>
                      <a:pPr algn="l"/>
                      <a:r>
                        <a:rPr lang="en-US" sz="1300" kern="1200" baseline="0" dirty="0">
                          <a:solidFill>
                            <a:schemeClr val="tx1"/>
                          </a:solidFill>
                          <a:latin typeface="+mj-lt"/>
                          <a:ea typeface="+mn-ea"/>
                          <a:cs typeface="+mn-cs"/>
                        </a:rPr>
                        <a:t>Speed of service</a:t>
                      </a:r>
                      <a:endParaRPr lang="en-US" sz="1300"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aseline="0" dirty="0">
                          <a:latin typeface="+mj-lt"/>
                        </a:rPr>
                        <a:t>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6"/>
                  </a:ext>
                </a:extLst>
              </a:tr>
              <a:tr h="155913">
                <a:tc>
                  <a:txBody>
                    <a:bodyPr/>
                    <a:lstStyle/>
                    <a:p>
                      <a:pPr algn="l"/>
                      <a:r>
                        <a:rPr lang="en-US" sz="1300" kern="1200" baseline="0" dirty="0">
                          <a:solidFill>
                            <a:schemeClr val="tx1"/>
                          </a:solidFill>
                          <a:latin typeface="+mj-lt"/>
                          <a:ea typeface="+mn-ea"/>
                          <a:cs typeface="+mn-cs"/>
                        </a:rPr>
                        <a:t>Availability of </a:t>
                      </a:r>
                    </a:p>
                    <a:p>
                      <a:pPr algn="l"/>
                      <a:r>
                        <a:rPr lang="en-US" sz="1300" kern="1200" baseline="0" dirty="0">
                          <a:solidFill>
                            <a:schemeClr val="tx1"/>
                          </a:solidFill>
                          <a:latin typeface="+mj-lt"/>
                          <a:ea typeface="+mn-ea"/>
                          <a:cs typeface="+mn-cs"/>
                        </a:rPr>
                        <a:t>Gluten free, non-</a:t>
                      </a:r>
                    </a:p>
                    <a:p>
                      <a:pPr algn="l"/>
                      <a:r>
                        <a:rPr lang="en-US" sz="1300" kern="1200" baseline="0" dirty="0">
                          <a:solidFill>
                            <a:schemeClr val="tx1"/>
                          </a:solidFill>
                          <a:latin typeface="+mj-lt"/>
                          <a:ea typeface="+mn-ea"/>
                          <a:cs typeface="+mn-cs"/>
                        </a:rPr>
                        <a:t>GMO, organic, etc.</a:t>
                      </a:r>
                      <a:endParaRPr lang="en-US" sz="1300"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aseline="0" dirty="0">
                          <a:latin typeface="+mj-lt"/>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kern="1200" baseline="0" dirty="0">
                          <a:solidFill>
                            <a:schemeClr val="tx1"/>
                          </a:solidFill>
                          <a:latin typeface="+mj-lt"/>
                          <a:ea typeface="+mn-ea"/>
                          <a:cs typeface="+mn-cs"/>
                        </a:rPr>
                        <a:t>Disadvantage</a:t>
                      </a:r>
                      <a:endParaRPr lang="en-US" sz="1300" kern="1200" dirty="0">
                        <a:solidFill>
                          <a:schemeClr val="tx1"/>
                        </a:solidFill>
                        <a:latin typeface="+mj-lt"/>
                        <a:ea typeface="+mn-ea"/>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kern="1200" baseline="0" dirty="0">
                          <a:solidFill>
                            <a:schemeClr val="tx1"/>
                          </a:solidFill>
                          <a:latin typeface="+mj-lt"/>
                          <a:ea typeface="+mn-ea"/>
                          <a:cs typeface="+mn-cs"/>
                        </a:rPr>
                        <a:t>Even</a:t>
                      </a:r>
                      <a:endParaRPr lang="en-US" sz="1300" kern="1200" dirty="0">
                        <a:solidFill>
                          <a:schemeClr val="tx1"/>
                        </a:solidFill>
                        <a:latin typeface="+mj-lt"/>
                        <a:ea typeface="+mn-ea"/>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7"/>
                  </a:ext>
                </a:extLst>
              </a:tr>
              <a:tr h="155913">
                <a:tc>
                  <a:txBody>
                    <a:bodyPr/>
                    <a:lstStyle/>
                    <a:p>
                      <a:pPr algn="l"/>
                      <a:r>
                        <a:rPr lang="en-US" sz="1300" kern="1200" baseline="0" dirty="0">
                          <a:solidFill>
                            <a:schemeClr val="tx1"/>
                          </a:solidFill>
                          <a:latin typeface="+mj-lt"/>
                          <a:ea typeface="+mn-ea"/>
                          <a:cs typeface="+mn-cs"/>
                        </a:rPr>
                        <a:t>Social</a:t>
                      </a:r>
                    </a:p>
                    <a:p>
                      <a:pPr algn="l"/>
                      <a:r>
                        <a:rPr lang="en-US" sz="1300" kern="1200" baseline="0" dirty="0">
                          <a:solidFill>
                            <a:schemeClr val="tx1"/>
                          </a:solidFill>
                          <a:latin typeface="+mj-lt"/>
                          <a:ea typeface="+mn-ea"/>
                          <a:cs typeface="+mn-cs"/>
                        </a:rPr>
                        <a:t>Consciousness/</a:t>
                      </a:r>
                    </a:p>
                    <a:p>
                      <a:pPr algn="l"/>
                      <a:r>
                        <a:rPr lang="en-US" sz="1300" kern="1200" baseline="0" dirty="0">
                          <a:solidFill>
                            <a:schemeClr val="tx1"/>
                          </a:solidFill>
                          <a:latin typeface="+mj-lt"/>
                          <a:ea typeface="+mn-ea"/>
                          <a:cs typeface="+mn-cs"/>
                        </a:rPr>
                        <a:t>Philanthropy</a:t>
                      </a:r>
                      <a:endParaRPr lang="en-US" sz="1300"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baseline="0" dirty="0">
                          <a:latin typeface="+mj-lt"/>
                        </a:rPr>
                        <a:t>Advantage</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US" sz="1300" kern="1200" baseline="0" dirty="0">
                          <a:solidFill>
                            <a:schemeClr val="tx1"/>
                          </a:solidFill>
                          <a:latin typeface="+mj-lt"/>
                          <a:ea typeface="+mn-ea"/>
                          <a:cs typeface="+mn-cs"/>
                        </a:rPr>
                        <a:t>Even</a:t>
                      </a:r>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8"/>
                  </a:ext>
                </a:extLst>
              </a:tr>
              <a:tr h="137160">
                <a:tc>
                  <a:txBody>
                    <a:bodyPr/>
                    <a:lstStyle/>
                    <a:p>
                      <a:pPr algn="l"/>
                      <a:endParaRPr lang="en-US" sz="1300" kern="1200" baseline="0" dirty="0">
                        <a:solidFill>
                          <a:schemeClr val="tx1"/>
                        </a:solidFill>
                        <a:latin typeface="+mj-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US" sz="1300" dirty="0">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659971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3254D-67F2-F104-82CE-4354586BE05D}"/>
              </a:ext>
            </a:extLst>
          </p:cNvPr>
          <p:cNvSpPr>
            <a:spLocks noGrp="1"/>
          </p:cNvSpPr>
          <p:nvPr>
            <p:ph type="title"/>
          </p:nvPr>
        </p:nvSpPr>
        <p:spPr/>
        <p:txBody>
          <a:bodyPr/>
          <a:lstStyle/>
          <a:p>
            <a:r>
              <a:rPr lang="en-EG" dirty="0"/>
              <a:t> Sector vs Industry</a:t>
            </a:r>
          </a:p>
        </p:txBody>
      </p:sp>
      <p:sp>
        <p:nvSpPr>
          <p:cNvPr id="3" name="Content Placeholder 2">
            <a:extLst>
              <a:ext uri="{FF2B5EF4-FFF2-40B4-BE49-F238E27FC236}">
                <a16:creationId xmlns:a16="http://schemas.microsoft.com/office/drawing/2014/main" id="{3AE10443-8F74-7553-07B4-5FF6599A3E97}"/>
              </a:ext>
            </a:extLst>
          </p:cNvPr>
          <p:cNvSpPr>
            <a:spLocks noGrp="1"/>
          </p:cNvSpPr>
          <p:nvPr>
            <p:ph idx="1"/>
          </p:nvPr>
        </p:nvSpPr>
        <p:spPr/>
        <p:txBody>
          <a:bodyPr/>
          <a:lstStyle/>
          <a:p>
            <a:pPr algn="l"/>
            <a:r>
              <a:rPr lang="en-US" sz="2400" b="0" i="0" dirty="0">
                <a:solidFill>
                  <a:srgbClr val="212121"/>
                </a:solidFill>
                <a:effectLst/>
                <a:latin typeface="Calibri" panose="020F0502020204030204" pitchFamily="34" charset="0"/>
                <a:cs typeface="Calibri" panose="020F0502020204030204" pitchFamily="34" charset="0"/>
              </a:rPr>
              <a:t>The term </a:t>
            </a:r>
            <a:r>
              <a:rPr lang="en-US" sz="2400" b="1" i="0" dirty="0">
                <a:solidFill>
                  <a:srgbClr val="212121"/>
                </a:solidFill>
                <a:effectLst/>
                <a:latin typeface="Calibri" panose="020F0502020204030204" pitchFamily="34" charset="0"/>
                <a:cs typeface="Calibri" panose="020F0502020204030204" pitchFamily="34" charset="0"/>
              </a:rPr>
              <a:t>industry</a:t>
            </a:r>
            <a:r>
              <a:rPr lang="en-US" sz="2400" b="0" i="0" dirty="0">
                <a:solidFill>
                  <a:srgbClr val="212121"/>
                </a:solidFill>
                <a:effectLst/>
                <a:latin typeface="Calibri" panose="020F0502020204030204" pitchFamily="34" charset="0"/>
                <a:cs typeface="Calibri" panose="020F0502020204030204" pitchFamily="34" charset="0"/>
              </a:rPr>
              <a:t> one can describe as a unique group of businesses or companies. In comparison, one can prescribe the term industry as an umbrella covering all the firms or organizations engaged in similar business functions or activities.</a:t>
            </a:r>
          </a:p>
          <a:p>
            <a:pPr algn="l"/>
            <a:r>
              <a:rPr lang="en-US" sz="2400" b="0" i="0" dirty="0">
                <a:solidFill>
                  <a:srgbClr val="212121"/>
                </a:solidFill>
                <a:effectLst/>
                <a:latin typeface="Calibri" panose="020F0502020204030204" pitchFamily="34" charset="0"/>
                <a:cs typeface="Calibri" panose="020F0502020204030204" pitchFamily="34" charset="0"/>
              </a:rPr>
              <a:t>On the other hand, </a:t>
            </a:r>
            <a:r>
              <a:rPr lang="en-US" sz="2400" b="1" i="0" dirty="0">
                <a:solidFill>
                  <a:srgbClr val="212121"/>
                </a:solidFill>
                <a:effectLst/>
                <a:latin typeface="Calibri" panose="020F0502020204030204" pitchFamily="34" charset="0"/>
                <a:cs typeface="Calibri" panose="020F0502020204030204" pitchFamily="34" charset="0"/>
              </a:rPr>
              <a:t>the sector </a:t>
            </a:r>
            <a:r>
              <a:rPr lang="en-US" sz="2400" b="0" i="0" dirty="0">
                <a:solidFill>
                  <a:srgbClr val="212121"/>
                </a:solidFill>
                <a:effectLst/>
                <a:latin typeface="Calibri" panose="020F0502020204030204" pitchFamily="34" charset="0"/>
                <a:cs typeface="Calibri" panose="020F0502020204030204" pitchFamily="34" charset="0"/>
              </a:rPr>
              <a:t>refers to the broader classification of an economy into various segments. So, for example, multiple companies offer similar or substitute services or products. As against that, there could be many industries combined into one sector.</a:t>
            </a:r>
          </a:p>
          <a:p>
            <a:endParaRPr lang="en-EG" dirty="0"/>
          </a:p>
        </p:txBody>
      </p:sp>
    </p:spTree>
    <p:extLst>
      <p:ext uri="{BB962C8B-B14F-4D97-AF65-F5344CB8AC3E}">
        <p14:creationId xmlns:p14="http://schemas.microsoft.com/office/powerpoint/2010/main" val="2809387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DA74B-19FE-9B33-0B41-3963F96790C0}"/>
              </a:ext>
            </a:extLst>
          </p:cNvPr>
          <p:cNvSpPr>
            <a:spLocks noGrp="1"/>
          </p:cNvSpPr>
          <p:nvPr>
            <p:ph type="title"/>
          </p:nvPr>
        </p:nvSpPr>
        <p:spPr/>
        <p:txBody>
          <a:bodyPr/>
          <a:lstStyle/>
          <a:p>
            <a:r>
              <a:rPr lang="en-US" altLang="en-US" sz="3600" dirty="0">
                <a:cs typeface="Tahoma" panose="020B0604030504040204" pitchFamily="34" charset="0"/>
              </a:rPr>
              <a:t>Understanding Industry Players</a:t>
            </a:r>
            <a:endParaRPr lang="en-EG" dirty="0"/>
          </a:p>
        </p:txBody>
      </p:sp>
      <p:sp>
        <p:nvSpPr>
          <p:cNvPr id="3" name="Content Placeholder 2">
            <a:extLst>
              <a:ext uri="{FF2B5EF4-FFF2-40B4-BE49-F238E27FC236}">
                <a16:creationId xmlns:a16="http://schemas.microsoft.com/office/drawing/2014/main" id="{C6BDF46C-69C1-9196-AB2B-6CBAFA04272D}"/>
              </a:ext>
            </a:extLst>
          </p:cNvPr>
          <p:cNvSpPr>
            <a:spLocks noGrp="1"/>
          </p:cNvSpPr>
          <p:nvPr>
            <p:ph idx="1"/>
          </p:nvPr>
        </p:nvSpPr>
        <p:spPr/>
        <p:txBody>
          <a:bodyPr/>
          <a:lstStyle/>
          <a:p>
            <a:pPr marL="609600" indent="-609600" fontAlgn="auto">
              <a:spcAft>
                <a:spcPts val="0"/>
              </a:spcAft>
              <a:buFontTx/>
              <a:buNone/>
              <a:defRPr/>
            </a:pPr>
            <a:r>
              <a:rPr lang="en-US" altLang="en-US" sz="2400" b="1"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Analysis of the industry (sometimes focused on a specific segment or strategic groups:               </a:t>
            </a:r>
          </a:p>
          <a:p>
            <a:pPr marL="609600" indent="-609600" fontAlgn="auto">
              <a:spcAft>
                <a:spcPts val="0"/>
              </a:spcAft>
              <a:buFontTx/>
              <a:buNone/>
              <a:defRPr/>
            </a:pPr>
            <a:r>
              <a:rPr lang="en-US" altLang="en-US" sz="24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Porter’s 5 forces:</a:t>
            </a:r>
          </a:p>
          <a:p>
            <a:pPr marL="990600" lvl="1" indent="-533400" fontAlgn="auto">
              <a:spcAft>
                <a:spcPts val="0"/>
              </a:spcAft>
              <a:buFont typeface="Wingdings 3" charset="2"/>
              <a:buChar char=""/>
              <a:defRPr/>
            </a:pPr>
            <a:r>
              <a:rPr lang="en-US" altLang="en-US" sz="24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Threat of new entrants</a:t>
            </a:r>
          </a:p>
          <a:p>
            <a:pPr marL="990600" lvl="1" indent="-533400" fontAlgn="auto">
              <a:spcAft>
                <a:spcPts val="0"/>
              </a:spcAft>
              <a:buFont typeface="Wingdings 3" charset="2"/>
              <a:buChar char=""/>
              <a:defRPr/>
            </a:pPr>
            <a:r>
              <a:rPr lang="en-US" altLang="en-US" sz="24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Rivalry among existing firms</a:t>
            </a:r>
          </a:p>
          <a:p>
            <a:pPr marL="990600" lvl="1" indent="-533400" fontAlgn="auto">
              <a:spcAft>
                <a:spcPts val="0"/>
              </a:spcAft>
              <a:buFont typeface="Wingdings 3" charset="2"/>
              <a:buChar char=""/>
              <a:defRPr/>
            </a:pPr>
            <a:r>
              <a:rPr lang="en-US" altLang="en-US" sz="24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Threat of substitute products</a:t>
            </a:r>
          </a:p>
          <a:p>
            <a:pPr marL="990600" lvl="1" indent="-533400" fontAlgn="auto">
              <a:spcAft>
                <a:spcPts val="0"/>
              </a:spcAft>
              <a:buFont typeface="Wingdings 3" charset="2"/>
              <a:buChar char=""/>
              <a:defRPr/>
            </a:pPr>
            <a:r>
              <a:rPr lang="en-US" altLang="en-US" sz="24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Bargaining power of buyers</a:t>
            </a:r>
          </a:p>
          <a:p>
            <a:pPr marL="990600" lvl="1" indent="-533400" fontAlgn="auto">
              <a:spcAft>
                <a:spcPts val="0"/>
              </a:spcAft>
              <a:buFont typeface="Wingdings 3" charset="2"/>
              <a:buChar char=""/>
              <a:defRPr/>
            </a:pPr>
            <a:r>
              <a:rPr lang="en-US" altLang="en-US" sz="24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Bargaining power of suppliers</a:t>
            </a:r>
          </a:p>
          <a:p>
            <a:pPr marL="990600" lvl="1" indent="-533400" fontAlgn="auto">
              <a:spcAft>
                <a:spcPts val="0"/>
              </a:spcAft>
              <a:buFont typeface="Wingdings 3" charset="2"/>
              <a:buChar char=""/>
              <a:defRPr/>
            </a:pPr>
            <a:r>
              <a:rPr lang="en-US" altLang="en-US" sz="24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Relative power of other stakeholders</a:t>
            </a:r>
            <a:endParaRPr lang="en-EG" dirty="0"/>
          </a:p>
          <a:p>
            <a:endParaRPr lang="en-EG" dirty="0"/>
          </a:p>
        </p:txBody>
      </p:sp>
    </p:spTree>
    <p:extLst>
      <p:ext uri="{BB962C8B-B14F-4D97-AF65-F5344CB8AC3E}">
        <p14:creationId xmlns:p14="http://schemas.microsoft.com/office/powerpoint/2010/main" val="1491614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Times New Roman" panose="02020603050405020304" pitchFamily="18" charset="0"/>
              </a:rPr>
              <a:t>What is Industry Analysis?</a:t>
            </a:r>
          </a:p>
        </p:txBody>
      </p:sp>
      <p:sp>
        <p:nvSpPr>
          <p:cNvPr id="5" name="Content Placeholder 4"/>
          <p:cNvSpPr>
            <a:spLocks noGrp="1"/>
          </p:cNvSpPr>
          <p:nvPr>
            <p:ph idx="1"/>
          </p:nvPr>
        </p:nvSpPr>
        <p:spPr>
          <a:xfrm>
            <a:off x="457200" y="1600200"/>
            <a:ext cx="7772400" cy="4525963"/>
          </a:xfrm>
        </p:spPr>
        <p:txBody>
          <a:bodyPr/>
          <a:lstStyle/>
          <a:p>
            <a:r>
              <a:rPr lang="en-US" sz="2400" dirty="0"/>
              <a:t>Industry</a:t>
            </a:r>
          </a:p>
          <a:p>
            <a:pPr lvl="1"/>
            <a:r>
              <a:rPr lang="en-US" sz="2400" dirty="0"/>
              <a:t>An industry is a group of firms producing a similar product or service, such as music, Pilates and Yoga studios, and solar panels.</a:t>
            </a:r>
          </a:p>
          <a:p>
            <a:r>
              <a:rPr lang="en-US" sz="2400" dirty="0"/>
              <a:t>Industry Analysis</a:t>
            </a:r>
          </a:p>
          <a:p>
            <a:pPr lvl="1"/>
            <a:r>
              <a:rPr lang="en-US" sz="2400" dirty="0"/>
              <a:t>Is business research that focuses on the potential of an industry.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imes New Roman" panose="02020603050405020304" pitchFamily="18" charset="0"/>
              </a:rPr>
              <a:t>Why Is Industry Analysis Important?</a:t>
            </a:r>
            <a:endParaRPr lang="en-US" dirty="0">
              <a:latin typeface="Times New Roman" panose="02020603050405020304" pitchFamily="18" charset="0"/>
            </a:endParaRPr>
          </a:p>
        </p:txBody>
      </p:sp>
      <p:sp>
        <p:nvSpPr>
          <p:cNvPr id="3" name="Content Placeholder 2"/>
          <p:cNvSpPr>
            <a:spLocks noGrp="1"/>
          </p:cNvSpPr>
          <p:nvPr>
            <p:ph idx="1"/>
          </p:nvPr>
        </p:nvSpPr>
        <p:spPr/>
        <p:txBody>
          <a:bodyPr/>
          <a:lstStyle/>
          <a:p>
            <a:pPr>
              <a:buNone/>
            </a:pPr>
            <a:r>
              <a:rPr lang="en-US" altLang="en-US" sz="2400" b="1" dirty="0"/>
              <a:t>Industry Analysis</a:t>
            </a:r>
          </a:p>
          <a:p>
            <a:pPr>
              <a:buNone/>
            </a:pPr>
            <a:r>
              <a:rPr lang="en-US" sz="2400" dirty="0"/>
              <a:t>Importance</a:t>
            </a:r>
          </a:p>
          <a:p>
            <a:pPr>
              <a:buFontTx/>
              <a:buChar char="•"/>
            </a:pPr>
            <a:r>
              <a:rPr lang="en-US" sz="2400" dirty="0"/>
              <a:t>Once it is determined that a new venture is feasible in regard to the industry and market in which it will compete, a more in-depth analysis is needed to learn the ins and outs of the industry.</a:t>
            </a:r>
          </a:p>
          <a:p>
            <a:pPr>
              <a:buFontTx/>
              <a:buChar char="•"/>
            </a:pPr>
            <a:r>
              <a:rPr lang="en-US" sz="2400" dirty="0"/>
              <a:t>The analysis helps a firm determine if the target market it identified during feasibility analysis is favorable for a new firm.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rPr>
              <a:t>Three Key Questions</a:t>
            </a:r>
          </a:p>
        </p:txBody>
      </p:sp>
      <p:sp>
        <p:nvSpPr>
          <p:cNvPr id="3" name="Content Placeholder 2"/>
          <p:cNvSpPr>
            <a:spLocks noGrp="1"/>
          </p:cNvSpPr>
          <p:nvPr>
            <p:ph idx="1"/>
          </p:nvPr>
        </p:nvSpPr>
        <p:spPr>
          <a:xfrm>
            <a:off x="457200" y="1600200"/>
            <a:ext cx="8229600" cy="4724400"/>
          </a:xfrm>
        </p:spPr>
        <p:txBody>
          <a:bodyPr/>
          <a:lstStyle/>
          <a:p>
            <a:pPr marL="0" indent="0">
              <a:buNone/>
            </a:pPr>
            <a:r>
              <a:rPr lang="en-US" sz="2400" dirty="0"/>
              <a:t>When studying an industry, an entrepreneur must answer three questions before pursuing the idea of starting a firm.</a:t>
            </a:r>
          </a:p>
          <a:p>
            <a:pPr>
              <a:spcBef>
                <a:spcPts val="1200"/>
              </a:spcBef>
            </a:pPr>
            <a:r>
              <a:rPr lang="en-US" sz="2400" dirty="0"/>
              <a:t>Question 1</a:t>
            </a:r>
          </a:p>
          <a:p>
            <a:pPr lvl="1"/>
            <a:r>
              <a:rPr lang="en-US" sz="2400" dirty="0"/>
              <a:t>Is the industry accessible—in other words, is it a realistic place for a new venture to enter?</a:t>
            </a:r>
          </a:p>
          <a:p>
            <a:pPr marL="256032" lvl="1" indent="-256032">
              <a:spcBef>
                <a:spcPts val="1200"/>
              </a:spcBef>
              <a:buFont typeface="Arial" pitchFamily="34" charset="0"/>
              <a:buChar char="•"/>
            </a:pPr>
            <a:r>
              <a:rPr lang="en-US" sz="2400" dirty="0"/>
              <a:t>Question 2</a:t>
            </a:r>
          </a:p>
          <a:p>
            <a:pPr marL="740664" lvl="2" indent="-283464">
              <a:buFont typeface="Arial" pitchFamily="34" charset="0"/>
              <a:buChar char="–"/>
            </a:pPr>
            <a:r>
              <a:rPr lang="en-US" sz="2400" dirty="0"/>
              <a:t>Does the industry contain markets that are ripe for innovation or are underserved?</a:t>
            </a:r>
          </a:p>
          <a:p>
            <a:pPr marL="256032" lvl="2" indent="-256032">
              <a:spcBef>
                <a:spcPts val="1200"/>
              </a:spcBef>
              <a:buFont typeface="Arial" pitchFamily="34" charset="0"/>
              <a:buChar char="•"/>
            </a:pPr>
            <a:r>
              <a:rPr lang="en-US" sz="2400" dirty="0"/>
              <a:t>Question 3</a:t>
            </a:r>
          </a:p>
          <a:p>
            <a:pPr marL="740664" indent="-283464">
              <a:spcBef>
                <a:spcPts val="600"/>
              </a:spcBef>
              <a:buFont typeface="Arial" pitchFamily="34" charset="0"/>
              <a:buChar char="–"/>
            </a:pPr>
            <a:r>
              <a:rPr lang="en-US" sz="2400" dirty="0"/>
              <a:t>Are there positions in the industry that will avoid some of the negative attributes of the industry as a whole?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imes New Roman" panose="02020603050405020304" pitchFamily="18" charset="0"/>
              </a:rPr>
              <a:t>Techniques Available to Assess Industry Attractiveness</a:t>
            </a:r>
            <a:endParaRPr lang="en-US" dirty="0">
              <a:latin typeface="Times New Roman" panose="02020603050405020304" pitchFamily="18" charset="0"/>
            </a:endParaRPr>
          </a:p>
        </p:txBody>
      </p:sp>
      <p:sp>
        <p:nvSpPr>
          <p:cNvPr id="3" name="Content Placeholder 2"/>
          <p:cNvSpPr>
            <a:spLocks noGrp="1"/>
          </p:cNvSpPr>
          <p:nvPr>
            <p:ph idx="1"/>
          </p:nvPr>
        </p:nvSpPr>
        <p:spPr/>
        <p:txBody>
          <a:bodyPr/>
          <a:lstStyle/>
          <a:p>
            <a:r>
              <a:rPr lang="en-US" sz="2400" dirty="0"/>
              <a:t>Assessing Industry Attractiveness</a:t>
            </a:r>
          </a:p>
          <a:p>
            <a:pPr lvl="1"/>
            <a:r>
              <a:rPr lang="en-US" sz="2400" dirty="0"/>
              <a:t>Study Environmental and Business Trends</a:t>
            </a:r>
          </a:p>
          <a:p>
            <a:pPr lvl="1"/>
            <a:r>
              <a:rPr lang="en-US" sz="2400" dirty="0"/>
              <a:t>The Five Competitive Forces Model</a:t>
            </a:r>
          </a:p>
        </p:txBody>
      </p:sp>
    </p:spTree>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5034</TotalTime>
  <Words>2842</Words>
  <Application>Microsoft Macintosh PowerPoint</Application>
  <PresentationFormat>On-screen Show (4:3)</PresentationFormat>
  <Paragraphs>292</Paragraphs>
  <Slides>38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Arial</vt:lpstr>
      <vt:lpstr>Arial</vt:lpstr>
      <vt:lpstr>Calibri</vt:lpstr>
      <vt:lpstr>Times New Roman</vt:lpstr>
      <vt:lpstr>Verdana</vt:lpstr>
      <vt:lpstr>Wingdings</vt:lpstr>
      <vt:lpstr>Wingdings 3</vt:lpstr>
      <vt:lpstr>508 Lecture</vt:lpstr>
      <vt:lpstr>Entrepreneurship: Successfully Launching New Ventures</vt:lpstr>
      <vt:lpstr>Learning Objectives</vt:lpstr>
      <vt:lpstr> Introduction: Sector vs Industry</vt:lpstr>
      <vt:lpstr> Sector vs Industry</vt:lpstr>
      <vt:lpstr>Understanding Industry Players</vt:lpstr>
      <vt:lpstr>What is Industry Analysis?</vt:lpstr>
      <vt:lpstr>Why Is Industry Analysis Important?</vt:lpstr>
      <vt:lpstr>Three Key Questions</vt:lpstr>
      <vt:lpstr>Techniques Available to Assess Industry Attractiveness</vt:lpstr>
      <vt:lpstr>Studying Industry Trends (1 of 3)</vt:lpstr>
      <vt:lpstr>Studying Industry Trends (2 of 3)</vt:lpstr>
      <vt:lpstr>Studying Industry Trends (3 of 3)</vt:lpstr>
      <vt:lpstr>The Five Competitive Forces Model (3 of 3)</vt:lpstr>
      <vt:lpstr>Threat of Substitutes (1 of 2)</vt:lpstr>
      <vt:lpstr>Threat of New Entrants (1 of 6)</vt:lpstr>
      <vt:lpstr>Threat of New Entrants (2 of 6)</vt:lpstr>
      <vt:lpstr>Threat of New Entrants (3 of 6)</vt:lpstr>
      <vt:lpstr>Threat of New Entrants (4 of 6)</vt:lpstr>
      <vt:lpstr>Threat of New Entrants (5 of 6)</vt:lpstr>
      <vt:lpstr>Threat of New Entrants (6 of 6)</vt:lpstr>
      <vt:lpstr>Rivalry Among Existing Firms (1 of 3)</vt:lpstr>
      <vt:lpstr>Rivalry Among Existing Firms (2 of 3)</vt:lpstr>
      <vt:lpstr>Bargaining Power of Suppliers (1 of 3)</vt:lpstr>
      <vt:lpstr>Bargaining Power of Buyers (1 of 3)</vt:lpstr>
      <vt:lpstr>First Application of the Five Forces Model (1 of 2)</vt:lpstr>
      <vt:lpstr>First Application of the Five Forces Model (2 of 2)</vt:lpstr>
      <vt:lpstr>Second Application of the Five Forces Model (1 of 2)</vt:lpstr>
      <vt:lpstr>Second Application of the Five Forces Model</vt:lpstr>
      <vt:lpstr>Second Application of the Five Forces Model (2 of 2)</vt:lpstr>
      <vt:lpstr>Industry Types and the Opportunities They Offer (1 of 3)</vt:lpstr>
      <vt:lpstr>Industry Types and the Opportunities They Offer (2 of 3)</vt:lpstr>
      <vt:lpstr>Industry Types and the Opportunities They Offer (3 of 3)</vt:lpstr>
      <vt:lpstr>Competitor Analysis</vt:lpstr>
      <vt:lpstr>Identifying Competitors</vt:lpstr>
      <vt:lpstr>Sources of Competitive Intelligence (1 of 2)</vt:lpstr>
      <vt:lpstr>Sources of Competitive Intelligence (2 of 2)</vt:lpstr>
      <vt:lpstr>Completing a Competitive Analysis Grid</vt:lpstr>
      <vt:lpstr>Competitive Analysis Grid for Panera Bread</vt:lpstr>
    </vt:vector>
  </TitlesOfParts>
  <Company>SPi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Entrepreneurship: Successfully Launching New Ventures, Fifth Edition</dc:title>
  <dc:subject>Business</dc:subject>
  <dc:creator>Barringer/Ireland</dc:creator>
  <cp:keywords>Entrepreneurship</cp:keywords>
  <cp:lastModifiedBy>Microsoft Office User</cp:lastModifiedBy>
  <cp:revision>1132</cp:revision>
  <dcterms:created xsi:type="dcterms:W3CDTF">2014-07-14T20:04:21Z</dcterms:created>
  <dcterms:modified xsi:type="dcterms:W3CDTF">2022-12-04T20:58:06Z</dcterms:modified>
</cp:coreProperties>
</file>