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8"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p:scale>
          <a:sx n="100" d="100"/>
          <a:sy n="100" d="100"/>
        </p:scale>
        <p:origin x="904"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6/4/19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6/4/19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6/4/19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6/4/19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6/4/19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6/4/19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6/4/19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6/4/19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6/4/19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6/4/19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6/4/19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6/4/19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6/4/19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6/4/19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6/4/19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6/4/19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6/4/19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6/4/19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a:t>Global Aspects of Entrepreneurship </a:t>
            </a:r>
          </a:p>
        </p:txBody>
      </p:sp>
      <p:sp>
        <p:nvSpPr>
          <p:cNvPr id="3" name="Subtitle 2"/>
          <p:cNvSpPr>
            <a:spLocks noGrp="1"/>
          </p:cNvSpPr>
          <p:nvPr>
            <p:ph type="subTitle" idx="1"/>
          </p:nvPr>
        </p:nvSpPr>
        <p:spPr/>
        <p:txBody>
          <a:bodyPr>
            <a:normAutofit/>
          </a:bodyPr>
          <a:lstStyle/>
          <a:p>
            <a:r>
              <a:rPr lang="en-US" sz="3600" dirty="0" smtClean="0"/>
              <a:t>Barriers to International Trade</a:t>
            </a:r>
            <a:endParaRPr lang="en-US" sz="3600" dirty="0"/>
          </a:p>
        </p:txBody>
      </p:sp>
    </p:spTree>
    <p:extLst>
      <p:ext uri="{BB962C8B-B14F-4D97-AF65-F5344CB8AC3E}">
        <p14:creationId xmlns:p14="http://schemas.microsoft.com/office/powerpoint/2010/main" val="1816126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Barriers to International Trade</a:t>
            </a:r>
            <a:endParaRPr lang="en-US" sz="3200" dirty="0"/>
          </a:p>
        </p:txBody>
      </p:sp>
      <p:sp>
        <p:nvSpPr>
          <p:cNvPr id="3" name="Content Placeholder 2"/>
          <p:cNvSpPr>
            <a:spLocks noGrp="1"/>
          </p:cNvSpPr>
          <p:nvPr>
            <p:ph idx="1"/>
          </p:nvPr>
        </p:nvSpPr>
        <p:spPr/>
        <p:txBody>
          <a:bodyPr/>
          <a:lstStyle/>
          <a:p>
            <a:r>
              <a:rPr lang="en-US" b="1" dirty="0" smtClean="0"/>
              <a:t>Cultural Barriers</a:t>
            </a:r>
          </a:p>
          <a:p>
            <a:pPr marL="0" indent="0">
              <a:buNone/>
            </a:pPr>
            <a:r>
              <a:rPr lang="en-US" dirty="0" smtClean="0"/>
              <a:t>The culture of the nation includes the beliefs, values, views, and mores that its inhabitants share. Differences in cultures among nations create another barrier to international trade. It makes the international trade more complex than selling to one’s own people.</a:t>
            </a:r>
          </a:p>
          <a:p>
            <a:pPr marL="0" indent="0">
              <a:buNone/>
            </a:pPr>
            <a:r>
              <a:rPr lang="en-US" dirty="0" smtClean="0"/>
              <a:t>Violating foreign country’s principles, or values by accident will cause business failure.</a:t>
            </a:r>
          </a:p>
        </p:txBody>
      </p:sp>
    </p:spTree>
    <p:extLst>
      <p:ext uri="{BB962C8B-B14F-4D97-AF65-F5344CB8AC3E}">
        <p14:creationId xmlns:p14="http://schemas.microsoft.com/office/powerpoint/2010/main" val="918332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t>Impact of these Barriers on any country’s economy</a:t>
            </a:r>
            <a:endParaRPr lang="en-US" sz="3200" b="1" dirty="0"/>
          </a:p>
        </p:txBody>
      </p:sp>
      <p:sp>
        <p:nvSpPr>
          <p:cNvPr id="3" name="Content Placeholder 2"/>
          <p:cNvSpPr>
            <a:spLocks noGrp="1"/>
          </p:cNvSpPr>
          <p:nvPr>
            <p:ph idx="1"/>
          </p:nvPr>
        </p:nvSpPr>
        <p:spPr/>
        <p:txBody>
          <a:bodyPr/>
          <a:lstStyle/>
          <a:p>
            <a:r>
              <a:rPr lang="en-US" dirty="0"/>
              <a:t>International trade is the exchange of goods and services between countries. This type of trade gives rise to a world economy, in which prices, or supply and demand, affect and are affected by global events. Imports and exports are accounted for in a country's current account in the balance of payments. In addition, the capacity to save increases as real income rises through the more efficient resource allocation associated with international trade. ... Thus international trade, by creating conditions for increased capital formation in underdeveloped countries, can help in their economic development. </a:t>
            </a:r>
            <a:endParaRPr lang="en-US" dirty="0"/>
          </a:p>
        </p:txBody>
      </p:sp>
    </p:spTree>
    <p:extLst>
      <p:ext uri="{BB962C8B-B14F-4D97-AF65-F5344CB8AC3E}">
        <p14:creationId xmlns:p14="http://schemas.microsoft.com/office/powerpoint/2010/main" val="844548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International Trade Agreements </a:t>
            </a:r>
            <a:endParaRPr lang="en-US" sz="3200" dirty="0"/>
          </a:p>
        </p:txBody>
      </p:sp>
      <p:sp>
        <p:nvSpPr>
          <p:cNvPr id="3" name="Content Placeholder 2"/>
          <p:cNvSpPr>
            <a:spLocks noGrp="1"/>
          </p:cNvSpPr>
          <p:nvPr>
            <p:ph idx="1"/>
          </p:nvPr>
        </p:nvSpPr>
        <p:spPr/>
        <p:txBody>
          <a:bodyPr/>
          <a:lstStyle/>
          <a:p>
            <a:pPr hangingPunct="0"/>
            <a:r>
              <a:rPr lang="en-US" dirty="0"/>
              <a:t>In an attempt to boost world trade and address trade issues, several organizations and agreements among nations have been created. The most prominent organizations include: </a:t>
            </a:r>
          </a:p>
          <a:p>
            <a:pPr lvl="0"/>
            <a:r>
              <a:rPr lang="en-US" b="1" u="sng" dirty="0"/>
              <a:t>The World Trade Organization (WTO)</a:t>
            </a:r>
            <a:r>
              <a:rPr lang="en-US" b="1" dirty="0"/>
              <a:t> </a:t>
            </a:r>
            <a:r>
              <a:rPr lang="en-US" dirty="0"/>
              <a:t>was established to settle trade disputes among member nations, replacing the General Agreement on Tariffs and Trade (GATT) in 1995</a:t>
            </a:r>
            <a:r>
              <a:rPr lang="en-US" dirty="0" smtClean="0"/>
              <a:t>.</a:t>
            </a:r>
          </a:p>
          <a:p>
            <a:r>
              <a:rPr lang="en-US" b="1" u="sng" dirty="0"/>
              <a:t>The North American Free Trade Agreement (NAFTA)</a:t>
            </a:r>
            <a:r>
              <a:rPr lang="en-US" b="1" dirty="0"/>
              <a:t> </a:t>
            </a:r>
            <a:r>
              <a:rPr lang="en-US" dirty="0"/>
              <a:t>created a free trade area among Canada, Mexico, and the United States.</a:t>
            </a:r>
          </a:p>
          <a:p>
            <a:pPr lvl="0"/>
            <a:endParaRPr lang="en-US" dirty="0"/>
          </a:p>
          <a:p>
            <a:endParaRPr lang="en-US" dirty="0"/>
          </a:p>
        </p:txBody>
      </p:sp>
    </p:spTree>
    <p:extLst>
      <p:ext uri="{BB962C8B-B14F-4D97-AF65-F5344CB8AC3E}">
        <p14:creationId xmlns:p14="http://schemas.microsoft.com/office/powerpoint/2010/main" val="1700696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International Trade </a:t>
            </a:r>
            <a:r>
              <a:rPr lang="en-US" sz="3200" b="1" dirty="0" smtClean="0"/>
              <a:t>Agreements</a:t>
            </a:r>
            <a:endParaRPr lang="en-US" sz="3200" dirty="0"/>
          </a:p>
        </p:txBody>
      </p:sp>
      <p:sp>
        <p:nvSpPr>
          <p:cNvPr id="3" name="Content Placeholder 2"/>
          <p:cNvSpPr>
            <a:spLocks noGrp="1"/>
          </p:cNvSpPr>
          <p:nvPr>
            <p:ph idx="1"/>
          </p:nvPr>
        </p:nvSpPr>
        <p:spPr/>
        <p:txBody>
          <a:bodyPr/>
          <a:lstStyle/>
          <a:p>
            <a:pPr lvl="0"/>
            <a:r>
              <a:rPr lang="en-US" b="1" u="sng" dirty="0"/>
              <a:t>The Dominican Republic-Central America Free Trade Agreement (CAFTA-DR and also referred to as CAFTA)</a:t>
            </a:r>
            <a:r>
              <a:rPr lang="en-US" dirty="0"/>
              <a:t> is to Central America what NAFTA is to North America. It was implemented between 2006 and 2008 to promote free trade among the U.S. and six Central American countries. </a:t>
            </a:r>
          </a:p>
          <a:p>
            <a:endParaRPr lang="en-US" dirty="0"/>
          </a:p>
        </p:txBody>
      </p:sp>
    </p:spTree>
    <p:extLst>
      <p:ext uri="{BB962C8B-B14F-4D97-AF65-F5344CB8AC3E}">
        <p14:creationId xmlns:p14="http://schemas.microsoft.com/office/powerpoint/2010/main" val="2002730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384" y="778280"/>
            <a:ext cx="9613861" cy="1080938"/>
          </a:xfrm>
        </p:spPr>
        <p:txBody>
          <a:bodyPr>
            <a:normAutofit/>
          </a:bodyPr>
          <a:lstStyle/>
          <a:p>
            <a:r>
              <a:rPr lang="en-US" sz="3200" b="1" dirty="0" smtClean="0"/>
              <a:t>Introduction</a:t>
            </a:r>
            <a:endParaRPr lang="en-US" sz="3200" b="1" dirty="0"/>
          </a:p>
        </p:txBody>
      </p:sp>
      <p:sp>
        <p:nvSpPr>
          <p:cNvPr id="3" name="Content Placeholder 2"/>
          <p:cNvSpPr>
            <a:spLocks noGrp="1"/>
          </p:cNvSpPr>
          <p:nvPr>
            <p:ph idx="1"/>
          </p:nvPr>
        </p:nvSpPr>
        <p:spPr/>
        <p:txBody>
          <a:bodyPr/>
          <a:lstStyle/>
          <a:p>
            <a:r>
              <a:rPr lang="en-US" dirty="0"/>
              <a:t>The global marketplace offers tremendous potential for many entrepreneurial companies. The Internet combined with other forms of affordable technology, increased access to information on conducting global business, and the growing interdependence of the world’s economies have made it easier than ever before for companies to engage in international trade.</a:t>
            </a:r>
          </a:p>
          <a:p>
            <a:endParaRPr lang="en-US" dirty="0"/>
          </a:p>
        </p:txBody>
      </p:sp>
    </p:spTree>
    <p:extLst>
      <p:ext uri="{BB962C8B-B14F-4D97-AF65-F5344CB8AC3E}">
        <p14:creationId xmlns:p14="http://schemas.microsoft.com/office/powerpoint/2010/main" val="834421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047" y="753228"/>
            <a:ext cx="10031135" cy="1080938"/>
          </a:xfrm>
        </p:spPr>
        <p:txBody>
          <a:bodyPr>
            <a:normAutofit/>
          </a:bodyPr>
          <a:lstStyle/>
          <a:p>
            <a:r>
              <a:rPr lang="en-US" sz="3200" b="1" dirty="0" smtClean="0"/>
              <a:t>Why go Global?</a:t>
            </a:r>
            <a:endParaRPr lang="en-US" sz="3200" b="1" dirty="0"/>
          </a:p>
        </p:txBody>
      </p:sp>
      <p:sp>
        <p:nvSpPr>
          <p:cNvPr id="3" name="Content Placeholder 2"/>
          <p:cNvSpPr>
            <a:spLocks noGrp="1"/>
          </p:cNvSpPr>
          <p:nvPr>
            <p:ph idx="1"/>
          </p:nvPr>
        </p:nvSpPr>
        <p:spPr/>
        <p:txBody>
          <a:bodyPr/>
          <a:lstStyle/>
          <a:p>
            <a:r>
              <a:rPr lang="en-US" dirty="0"/>
              <a:t>Today’s business environment is highly competitive and businesses can no longer consider themselves as domestic companies if they truly want to compete. </a:t>
            </a:r>
            <a:endParaRPr lang="en-US" dirty="0" smtClean="0"/>
          </a:p>
          <a:p>
            <a:endParaRPr lang="en-US" dirty="0"/>
          </a:p>
          <a:p>
            <a:endParaRPr lang="en-US" dirty="0"/>
          </a:p>
        </p:txBody>
      </p:sp>
    </p:spTree>
    <p:extLst>
      <p:ext uri="{BB962C8B-B14F-4D97-AF65-F5344CB8AC3E}">
        <p14:creationId xmlns:p14="http://schemas.microsoft.com/office/powerpoint/2010/main" val="2007889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Strategies for Going Global</a:t>
            </a:r>
            <a:r>
              <a:rPr lang="en-US" b="1" dirty="0"/>
              <a:t>		</a:t>
            </a:r>
            <a:r>
              <a:rPr lang="en-US" dirty="0"/>
              <a:t> </a:t>
            </a:r>
          </a:p>
        </p:txBody>
      </p:sp>
      <p:sp>
        <p:nvSpPr>
          <p:cNvPr id="3" name="Content Placeholder 2"/>
          <p:cNvSpPr>
            <a:spLocks noGrp="1"/>
          </p:cNvSpPr>
          <p:nvPr>
            <p:ph idx="1"/>
          </p:nvPr>
        </p:nvSpPr>
        <p:spPr/>
        <p:txBody>
          <a:bodyPr>
            <a:normAutofit lnSpcReduction="10000"/>
          </a:bodyPr>
          <a:lstStyle/>
          <a:p>
            <a:pPr marL="0" lvl="0" indent="0">
              <a:buNone/>
            </a:pPr>
            <a:r>
              <a:rPr lang="en-US" b="1" dirty="0"/>
              <a:t>T</a:t>
            </a:r>
            <a:r>
              <a:rPr lang="en-US" b="1" dirty="0" smtClean="0"/>
              <a:t>hese </a:t>
            </a:r>
            <a:r>
              <a:rPr lang="en-US" b="1" dirty="0"/>
              <a:t>global strategies include</a:t>
            </a:r>
            <a:r>
              <a:rPr lang="en-US" dirty="0"/>
              <a:t>: </a:t>
            </a:r>
            <a:endParaRPr lang="en-US" dirty="0" smtClean="0"/>
          </a:p>
          <a:p>
            <a:pPr lvl="0"/>
            <a:r>
              <a:rPr lang="en-US" dirty="0" smtClean="0"/>
              <a:t>Employing </a:t>
            </a:r>
            <a:r>
              <a:rPr lang="en-US" dirty="0"/>
              <a:t>a presence on the Web	</a:t>
            </a:r>
          </a:p>
          <a:p>
            <a:pPr lvl="0"/>
            <a:r>
              <a:rPr lang="en-US" dirty="0"/>
              <a:t>Trade intermediaries			</a:t>
            </a:r>
          </a:p>
          <a:p>
            <a:pPr lvl="0"/>
            <a:r>
              <a:rPr lang="en-US" dirty="0"/>
              <a:t>Export management companies</a:t>
            </a:r>
          </a:p>
          <a:p>
            <a:pPr lvl="0"/>
            <a:r>
              <a:rPr lang="en-US" dirty="0"/>
              <a:t>Export trading companies</a:t>
            </a:r>
          </a:p>
          <a:p>
            <a:pPr lvl="0"/>
            <a:r>
              <a:rPr lang="en-US" dirty="0"/>
              <a:t>Agents</a:t>
            </a:r>
          </a:p>
          <a:p>
            <a:pPr lvl="0"/>
            <a:r>
              <a:rPr lang="en-US" dirty="0"/>
              <a:t>Resident offices</a:t>
            </a:r>
          </a:p>
          <a:p>
            <a:pPr lvl="0"/>
            <a:r>
              <a:rPr lang="en-US" dirty="0"/>
              <a:t>Foreign </a:t>
            </a:r>
            <a:r>
              <a:rPr lang="en-US" dirty="0" smtClean="0"/>
              <a:t>distributors</a:t>
            </a:r>
            <a:endParaRPr lang="en-US" dirty="0"/>
          </a:p>
        </p:txBody>
      </p:sp>
    </p:spTree>
    <p:extLst>
      <p:ext uri="{BB962C8B-B14F-4D97-AF65-F5344CB8AC3E}">
        <p14:creationId xmlns:p14="http://schemas.microsoft.com/office/powerpoint/2010/main" val="2086919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Strategies for Going Global</a:t>
            </a:r>
            <a:endParaRPr lang="en-US" sz="3200" dirty="0"/>
          </a:p>
        </p:txBody>
      </p:sp>
      <p:sp>
        <p:nvSpPr>
          <p:cNvPr id="3" name="Content Placeholder 2"/>
          <p:cNvSpPr>
            <a:spLocks noGrp="1"/>
          </p:cNvSpPr>
          <p:nvPr>
            <p:ph idx="1"/>
          </p:nvPr>
        </p:nvSpPr>
        <p:spPr/>
        <p:txBody>
          <a:bodyPr/>
          <a:lstStyle/>
          <a:p>
            <a:pPr lvl="0"/>
            <a:r>
              <a:rPr lang="en-US" dirty="0"/>
              <a:t>Joint ventures					</a:t>
            </a:r>
          </a:p>
          <a:p>
            <a:pPr lvl="0"/>
            <a:r>
              <a:rPr lang="en-US" dirty="0"/>
              <a:t>Foreign licensing				</a:t>
            </a:r>
          </a:p>
          <a:p>
            <a:pPr lvl="0"/>
            <a:r>
              <a:rPr lang="en-US" dirty="0"/>
              <a:t>International franchising		</a:t>
            </a:r>
          </a:p>
          <a:p>
            <a:r>
              <a:rPr lang="en-US" dirty="0"/>
              <a:t>Countertrading and bartering</a:t>
            </a:r>
          </a:p>
        </p:txBody>
      </p:sp>
    </p:spTree>
    <p:extLst>
      <p:ext uri="{BB962C8B-B14F-4D97-AF65-F5344CB8AC3E}">
        <p14:creationId xmlns:p14="http://schemas.microsoft.com/office/powerpoint/2010/main" val="143817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Barriers to International Trade</a:t>
            </a:r>
            <a:endParaRPr lang="en-US" sz="3200" dirty="0"/>
          </a:p>
        </p:txBody>
      </p:sp>
      <p:sp>
        <p:nvSpPr>
          <p:cNvPr id="3" name="Content Placeholder 2"/>
          <p:cNvSpPr>
            <a:spLocks noGrp="1"/>
          </p:cNvSpPr>
          <p:nvPr>
            <p:ph idx="1"/>
          </p:nvPr>
        </p:nvSpPr>
        <p:spPr/>
        <p:txBody>
          <a:bodyPr/>
          <a:lstStyle/>
          <a:p>
            <a:r>
              <a:rPr lang="en-US" dirty="0"/>
              <a:t>S</a:t>
            </a:r>
            <a:r>
              <a:rPr lang="en-US" dirty="0" smtClean="0"/>
              <a:t>ome </a:t>
            </a:r>
            <a:r>
              <a:rPr lang="en-US" dirty="0"/>
              <a:t>governments use a variety of barriers that block free trade among nations in an attempt to protect their own industries. Foreign firms are restricted access into global markets and all consumers suffer and pay the price</a:t>
            </a:r>
            <a:r>
              <a:rPr lang="en-US" dirty="0" smtClean="0"/>
              <a:t>.</a:t>
            </a:r>
          </a:p>
          <a:p>
            <a:pPr hangingPunct="0"/>
            <a:r>
              <a:rPr lang="en-US" b="1" u="sng" dirty="0"/>
              <a:t>Barriers to international trade include</a:t>
            </a:r>
            <a:r>
              <a:rPr lang="en-US" dirty="0"/>
              <a:t>:</a:t>
            </a:r>
          </a:p>
          <a:p>
            <a:r>
              <a:rPr lang="en-US" b="1" u="sng" dirty="0" smtClean="0"/>
              <a:t>Domestic Barriers</a:t>
            </a:r>
            <a:endParaRPr lang="en-US" dirty="0" smtClean="0"/>
          </a:p>
          <a:p>
            <a:r>
              <a:rPr lang="en-US" b="1" dirty="0" smtClean="0"/>
              <a:t>Attitude:</a:t>
            </a:r>
            <a:r>
              <a:rPr lang="en-US" dirty="0" smtClean="0"/>
              <a:t> </a:t>
            </a:r>
          </a:p>
          <a:p>
            <a:pPr marL="215900" indent="0">
              <a:buNone/>
            </a:pPr>
            <a:r>
              <a:rPr lang="en-US" dirty="0" smtClean="0"/>
              <a:t>by saying “my company is too small to export” Small businesses should always know, that the opportunity to export exists. </a:t>
            </a:r>
            <a:endParaRPr lang="en-US" dirty="0"/>
          </a:p>
          <a:p>
            <a:endParaRPr lang="en-US" dirty="0"/>
          </a:p>
        </p:txBody>
      </p:sp>
    </p:spTree>
    <p:extLst>
      <p:ext uri="{BB962C8B-B14F-4D97-AF65-F5344CB8AC3E}">
        <p14:creationId xmlns:p14="http://schemas.microsoft.com/office/powerpoint/2010/main" val="1023091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Barriers to International Trade</a:t>
            </a:r>
            <a:endParaRPr lang="en-US" sz="3200" dirty="0"/>
          </a:p>
        </p:txBody>
      </p:sp>
      <p:sp>
        <p:nvSpPr>
          <p:cNvPr id="3" name="Content Placeholder 2"/>
          <p:cNvSpPr>
            <a:spLocks noGrp="1"/>
          </p:cNvSpPr>
          <p:nvPr>
            <p:ph idx="1"/>
          </p:nvPr>
        </p:nvSpPr>
        <p:spPr>
          <a:xfrm>
            <a:off x="508001" y="2184400"/>
            <a:ext cx="9786181" cy="4203700"/>
          </a:xfrm>
        </p:spPr>
        <p:txBody>
          <a:bodyPr>
            <a:normAutofit/>
          </a:bodyPr>
          <a:lstStyle/>
          <a:p>
            <a:pPr lvl="0"/>
            <a:r>
              <a:rPr lang="en-US" b="1" dirty="0" smtClean="0"/>
              <a:t>Information:</a:t>
            </a:r>
            <a:r>
              <a:rPr lang="en-US" dirty="0" smtClean="0"/>
              <a:t> </a:t>
            </a:r>
          </a:p>
          <a:p>
            <a:pPr marL="215900" lvl="0" indent="0">
              <a:buNone/>
            </a:pPr>
            <a:r>
              <a:rPr lang="en-US" dirty="0" smtClean="0"/>
              <a:t>another barrier, entrepreneurs neglect international markets due to lack of information about how to get started.</a:t>
            </a:r>
          </a:p>
          <a:p>
            <a:pPr lvl="0"/>
            <a:r>
              <a:rPr lang="en-US" b="1" dirty="0" smtClean="0"/>
              <a:t>Financing: </a:t>
            </a:r>
          </a:p>
          <a:p>
            <a:pPr marL="215900" lvl="0" indent="0">
              <a:buNone/>
            </a:pPr>
            <a:r>
              <a:rPr lang="en-US" dirty="0" smtClean="0"/>
              <a:t>an additional obstacle is the inability of small firms to obtain adequate export financing.</a:t>
            </a:r>
          </a:p>
          <a:p>
            <a:pPr lvl="0"/>
            <a:r>
              <a:rPr lang="en-US" b="1" u="sng" dirty="0" smtClean="0"/>
              <a:t>International Barriers</a:t>
            </a:r>
            <a:endParaRPr lang="en-US" dirty="0" smtClean="0"/>
          </a:p>
          <a:p>
            <a:pPr lvl="0"/>
            <a:r>
              <a:rPr lang="en-US" b="1" dirty="0" smtClean="0"/>
              <a:t>Tariffs: </a:t>
            </a:r>
          </a:p>
          <a:p>
            <a:pPr marL="266700" lvl="0" indent="0">
              <a:buNone/>
            </a:pPr>
            <a:r>
              <a:rPr lang="en-US" dirty="0" smtClean="0"/>
              <a:t>a tax that a government imposes on imported goods, which might be too high.</a:t>
            </a:r>
          </a:p>
        </p:txBody>
      </p:sp>
    </p:spTree>
    <p:extLst>
      <p:ext uri="{BB962C8B-B14F-4D97-AF65-F5344CB8AC3E}">
        <p14:creationId xmlns:p14="http://schemas.microsoft.com/office/powerpoint/2010/main" val="1418168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Barriers to International Trade</a:t>
            </a:r>
            <a:endParaRPr lang="en-US" sz="3200" dirty="0"/>
          </a:p>
        </p:txBody>
      </p:sp>
      <p:sp>
        <p:nvSpPr>
          <p:cNvPr id="3" name="Content Placeholder 2"/>
          <p:cNvSpPr>
            <a:spLocks noGrp="1"/>
          </p:cNvSpPr>
          <p:nvPr>
            <p:ph idx="1"/>
          </p:nvPr>
        </p:nvSpPr>
        <p:spPr/>
        <p:txBody>
          <a:bodyPr>
            <a:normAutofit/>
          </a:bodyPr>
          <a:lstStyle/>
          <a:p>
            <a:pPr lvl="0"/>
            <a:r>
              <a:rPr lang="en-US" b="1" dirty="0" smtClean="0"/>
              <a:t>Quotas</a:t>
            </a:r>
            <a:r>
              <a:rPr lang="en-US" b="1" dirty="0"/>
              <a:t>: </a:t>
            </a:r>
          </a:p>
          <a:p>
            <a:pPr marL="0" lvl="0" indent="0">
              <a:buNone/>
            </a:pPr>
            <a:r>
              <a:rPr lang="en-US" dirty="0"/>
              <a:t>   a limit on the amount of imported </a:t>
            </a:r>
            <a:r>
              <a:rPr lang="en-US" dirty="0" smtClean="0"/>
              <a:t>products</a:t>
            </a:r>
            <a:endParaRPr lang="en-US" b="1" dirty="0"/>
          </a:p>
          <a:p>
            <a:pPr lvl="0"/>
            <a:r>
              <a:rPr lang="en-US" b="1" dirty="0" smtClean="0"/>
              <a:t>Embargo</a:t>
            </a:r>
            <a:r>
              <a:rPr lang="en-US" b="1" dirty="0"/>
              <a:t>:</a:t>
            </a:r>
          </a:p>
          <a:p>
            <a:pPr marL="0" lvl="0" indent="0">
              <a:buNone/>
            </a:pPr>
            <a:r>
              <a:rPr lang="en-US" b="1" dirty="0"/>
              <a:t> </a:t>
            </a:r>
            <a:r>
              <a:rPr lang="en-US" b="1" dirty="0" smtClean="0"/>
              <a:t>  </a:t>
            </a:r>
            <a:r>
              <a:rPr lang="en-US" dirty="0" smtClean="0"/>
              <a:t>a </a:t>
            </a:r>
            <a:r>
              <a:rPr lang="en-US" dirty="0"/>
              <a:t>total ban on imports of certain products into a country</a:t>
            </a:r>
          </a:p>
          <a:p>
            <a:pPr lvl="0"/>
            <a:r>
              <a:rPr lang="en-US" b="1" dirty="0"/>
              <a:t>Dumping: </a:t>
            </a:r>
          </a:p>
          <a:p>
            <a:pPr marL="177800" lvl="0" indent="-177800">
              <a:buNone/>
            </a:pPr>
            <a:r>
              <a:rPr lang="en-US" dirty="0" smtClean="0"/>
              <a:t>  selling </a:t>
            </a:r>
            <a:r>
              <a:rPr lang="en-US" dirty="0"/>
              <a:t>large quantities of goods at prices that are below cost in </a:t>
            </a:r>
            <a:r>
              <a:rPr lang="en-US" dirty="0" smtClean="0"/>
              <a:t>  foreign </a:t>
            </a:r>
            <a:r>
              <a:rPr lang="en-US" dirty="0"/>
              <a:t>countries in an effort to grab market share quickly.</a:t>
            </a:r>
            <a:endParaRPr lang="en-US" b="1" dirty="0"/>
          </a:p>
          <a:p>
            <a:endParaRPr lang="en-US" dirty="0"/>
          </a:p>
        </p:txBody>
      </p:sp>
    </p:spTree>
    <p:extLst>
      <p:ext uri="{BB962C8B-B14F-4D97-AF65-F5344CB8AC3E}">
        <p14:creationId xmlns:p14="http://schemas.microsoft.com/office/powerpoint/2010/main" val="1182317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Barriers to International Trade</a:t>
            </a:r>
            <a:endParaRPr lang="en-US" sz="3200" dirty="0"/>
          </a:p>
        </p:txBody>
      </p:sp>
      <p:sp>
        <p:nvSpPr>
          <p:cNvPr id="3" name="Content Placeholder 2"/>
          <p:cNvSpPr>
            <a:spLocks noGrp="1"/>
          </p:cNvSpPr>
          <p:nvPr>
            <p:ph idx="1"/>
          </p:nvPr>
        </p:nvSpPr>
        <p:spPr/>
        <p:txBody>
          <a:bodyPr>
            <a:normAutofit lnSpcReduction="10000"/>
          </a:bodyPr>
          <a:lstStyle/>
          <a:p>
            <a:r>
              <a:rPr lang="en-US" b="1" dirty="0" smtClean="0"/>
              <a:t>Political Barriers</a:t>
            </a:r>
          </a:p>
          <a:p>
            <a:pPr marL="0" indent="0">
              <a:buNone/>
            </a:pPr>
            <a:r>
              <a:rPr lang="en-US" dirty="0" smtClean="0"/>
              <a:t>Companies doing business in politically risky lands face very real dangers of government takeovers of private property; coups to overthrow ruling parties, </a:t>
            </a:r>
            <a:r>
              <a:rPr lang="en-US" dirty="0" err="1" smtClean="0"/>
              <a:t>uprises</a:t>
            </a:r>
            <a:r>
              <a:rPr lang="en-US" dirty="0" smtClean="0"/>
              <a:t>, bombings, terrorism, and other threatening events, are putting their investments into fatal risk.</a:t>
            </a:r>
          </a:p>
          <a:p>
            <a:r>
              <a:rPr lang="en-US" b="1" dirty="0" smtClean="0"/>
              <a:t>Business Barriers </a:t>
            </a:r>
          </a:p>
          <a:p>
            <a:pPr marL="0" indent="0">
              <a:buNone/>
            </a:pPr>
            <a:r>
              <a:rPr lang="en-US" dirty="0" smtClean="0"/>
              <a:t>Business practices and regulations can be quite different from those in one’s own country. Duplicating one’s own practices which have been successful in the domestic market and use them in the foreign markets is not a good idea.</a:t>
            </a:r>
            <a:endParaRPr lang="en-US" dirty="0"/>
          </a:p>
        </p:txBody>
      </p:sp>
    </p:spTree>
    <p:extLst>
      <p:ext uri="{BB962C8B-B14F-4D97-AF65-F5344CB8AC3E}">
        <p14:creationId xmlns:p14="http://schemas.microsoft.com/office/powerpoint/2010/main" val="175664938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71</TotalTime>
  <Words>607</Words>
  <Application>Microsoft Macintosh PowerPoint</Application>
  <PresentationFormat>Widescreen</PresentationFormat>
  <Paragraphs>58</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Trebuchet MS</vt:lpstr>
      <vt:lpstr>Arial</vt:lpstr>
      <vt:lpstr>Berlin</vt:lpstr>
      <vt:lpstr>Global Aspects of Entrepreneurship </vt:lpstr>
      <vt:lpstr>Introduction</vt:lpstr>
      <vt:lpstr>Why go Global?</vt:lpstr>
      <vt:lpstr>Strategies for Going Global   </vt:lpstr>
      <vt:lpstr>Strategies for Going Global</vt:lpstr>
      <vt:lpstr>Barriers to International Trade</vt:lpstr>
      <vt:lpstr>Barriers to International Trade</vt:lpstr>
      <vt:lpstr>Barriers to International Trade</vt:lpstr>
      <vt:lpstr>Barriers to International Trade</vt:lpstr>
      <vt:lpstr>Barriers to International Trade</vt:lpstr>
      <vt:lpstr>Impact of these Barriers on any country’s economy</vt:lpstr>
      <vt:lpstr>International Trade Agreements </vt:lpstr>
      <vt:lpstr>International Trade Agreements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Aspects of Entrepreneurship </dc:title>
  <dc:creator>Microsoft Office User</dc:creator>
  <cp:lastModifiedBy>Microsoft Office User</cp:lastModifiedBy>
  <cp:revision>9</cp:revision>
  <dcterms:created xsi:type="dcterms:W3CDTF">2017-01-06T22:36:00Z</dcterms:created>
  <dcterms:modified xsi:type="dcterms:W3CDTF">2019-06-04T20:14:18Z</dcterms:modified>
</cp:coreProperties>
</file>