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4" d="100"/>
          <a:sy n="74" d="100"/>
        </p:scale>
        <p:origin x="104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69EC-5979-41DC-B187-4742868E179C}" type="datetimeFigureOut">
              <a:rPr lang="ar-EG" smtClean="0"/>
              <a:t>21/01/1440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D2F4-5663-48E5-9F4C-BAC5C94B944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5492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69EC-5979-41DC-B187-4742868E179C}" type="datetimeFigureOut">
              <a:rPr lang="ar-EG" smtClean="0"/>
              <a:t>21/01/1440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D2F4-5663-48E5-9F4C-BAC5C94B944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99884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69EC-5979-41DC-B187-4742868E179C}" type="datetimeFigureOut">
              <a:rPr lang="ar-EG" smtClean="0"/>
              <a:t>21/01/1440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D2F4-5663-48E5-9F4C-BAC5C94B944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8530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69EC-5979-41DC-B187-4742868E179C}" type="datetimeFigureOut">
              <a:rPr lang="ar-EG" smtClean="0"/>
              <a:t>21/01/1440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D2F4-5663-48E5-9F4C-BAC5C94B944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65508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69EC-5979-41DC-B187-4742868E179C}" type="datetimeFigureOut">
              <a:rPr lang="ar-EG" smtClean="0"/>
              <a:t>21/01/1440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D2F4-5663-48E5-9F4C-BAC5C94B944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27131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69EC-5979-41DC-B187-4742868E179C}" type="datetimeFigureOut">
              <a:rPr lang="ar-EG" smtClean="0"/>
              <a:t>21/01/1440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D2F4-5663-48E5-9F4C-BAC5C94B944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17045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69EC-5979-41DC-B187-4742868E179C}" type="datetimeFigureOut">
              <a:rPr lang="ar-EG" smtClean="0"/>
              <a:t>21/01/1440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D2F4-5663-48E5-9F4C-BAC5C94B944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23128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69EC-5979-41DC-B187-4742868E179C}" type="datetimeFigureOut">
              <a:rPr lang="ar-EG" smtClean="0"/>
              <a:t>21/01/1440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D2F4-5663-48E5-9F4C-BAC5C94B944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43573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69EC-5979-41DC-B187-4742868E179C}" type="datetimeFigureOut">
              <a:rPr lang="ar-EG" smtClean="0"/>
              <a:t>21/01/1440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D2F4-5663-48E5-9F4C-BAC5C94B944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34748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69EC-5979-41DC-B187-4742868E179C}" type="datetimeFigureOut">
              <a:rPr lang="ar-EG" smtClean="0"/>
              <a:t>21/01/1440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D2F4-5663-48E5-9F4C-BAC5C94B944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81186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69EC-5979-41DC-B187-4742868E179C}" type="datetimeFigureOut">
              <a:rPr lang="ar-EG" smtClean="0"/>
              <a:t>21/01/1440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D2F4-5663-48E5-9F4C-BAC5C94B944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53003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B69EC-5979-41DC-B187-4742868E179C}" type="datetimeFigureOut">
              <a:rPr lang="ar-EG" smtClean="0"/>
              <a:t>21/01/1440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0D2F4-5663-48E5-9F4C-BAC5C94B944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72090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Robinson Crusoe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Seven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120486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l" rtl="0"/>
            <a:r>
              <a:rPr lang="en-US" dirty="0"/>
              <a:t>While I was thus looking on them, I perceived, by my perspective,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two miserable wretches dragged from the boats, where, it seems,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they were laid by, and were now brought out for the slaughter. I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perceived one of them immediately fall; being knocked down, I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suppose, with a club or wooden sword, for that was their way; and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two or three others were at work immediately, cutting him open for </a:t>
            </a:r>
            <a:r>
              <a:rPr lang="en-US" dirty="0" smtClean="0"/>
              <a:t>their </a:t>
            </a:r>
            <a:r>
              <a:rPr lang="en-US" dirty="0"/>
              <a:t>cookery, while the other victim was left standing by himself, </a:t>
            </a:r>
            <a:r>
              <a:rPr lang="en-US" dirty="0" smtClean="0"/>
              <a:t>till </a:t>
            </a:r>
            <a:r>
              <a:rPr lang="en-US" dirty="0"/>
              <a:t>they should be ready for him. In that very moment this poor </a:t>
            </a:r>
            <a:r>
              <a:rPr lang="en-US" dirty="0" smtClean="0"/>
              <a:t>wretch</a:t>
            </a:r>
            <a:r>
              <a:rPr lang="en-US" dirty="0"/>
              <a:t>, seeing himself a little at liberty and unbound, Nature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inspired him with hopes of life, and he started away from them, and </a:t>
            </a:r>
            <a:r>
              <a:rPr lang="en-US" dirty="0" smtClean="0"/>
              <a:t>ran </a:t>
            </a:r>
            <a:r>
              <a:rPr lang="en-US" dirty="0"/>
              <a:t>with incredible swiftness along the sands, directly towards me; </a:t>
            </a:r>
            <a:r>
              <a:rPr lang="en-US" dirty="0" smtClean="0"/>
              <a:t>I </a:t>
            </a:r>
            <a:r>
              <a:rPr lang="en-US" dirty="0"/>
              <a:t>mean towards that part of the coast where my habitation was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What does the narrative tell about the natives/colonized?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507409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algn="l" rtl="0"/>
            <a:r>
              <a:rPr lang="en-US" dirty="0"/>
              <a:t>It came very warmly upon my thoughts, and indeed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irresistibly, </a:t>
            </a:r>
            <a:r>
              <a:rPr lang="en-US" dirty="0">
                <a:solidFill>
                  <a:srgbClr val="FF0000"/>
                </a:solidFill>
              </a:rPr>
              <a:t>that now was the time to get me a servant</a:t>
            </a:r>
            <a:r>
              <a:rPr lang="en-US" dirty="0"/>
              <a:t>, and,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perhaps, a companion or assistant; and that I was plainly called by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Providence to save this poor creature's life. I immediately ran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down the ladders with all possible expedition, fetched my two guns,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for they were both at the foot of the ladders, as I observed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before, and getting up again with the same haste to the top of the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hill, I crossed towards the sea; and having a very short cut, and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all down hill, placed myself in the way between the pursuers and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the pursued, hallowing aloud to him that fled, who, looking back,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was at first perhaps as much frightened at me as at them; but I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beckoned with my hand to him to come back; and, in the meantime, I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slowly advanced towards the two that followed; then rushing at once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upon the foremost, I knocked him down with the stock of my piece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Why does Crusoe decide to save  the savage/Friday?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966814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l" rtl="0"/>
            <a:r>
              <a:rPr lang="en-US" dirty="0"/>
              <a:t>I hallooed again to </a:t>
            </a:r>
            <a:r>
              <a:rPr lang="en-US" dirty="0" smtClean="0"/>
              <a:t>him</a:t>
            </a:r>
            <a:r>
              <a:rPr lang="en-US" dirty="0"/>
              <a:t>, and made signs to come forward, which he easily understood, </a:t>
            </a:r>
            <a:r>
              <a:rPr lang="en-US" dirty="0" smtClean="0"/>
              <a:t>and </a:t>
            </a:r>
            <a:r>
              <a:rPr lang="en-US" dirty="0"/>
              <a:t>came a little way; then stopped again, and then a little </a:t>
            </a:r>
            <a:r>
              <a:rPr lang="en-US" dirty="0" smtClean="0"/>
              <a:t>farther</a:t>
            </a:r>
            <a:r>
              <a:rPr lang="en-US" dirty="0"/>
              <a:t>, and stopped again; and I could then perceive that he stood </a:t>
            </a:r>
            <a:r>
              <a:rPr lang="en-US" dirty="0" smtClean="0"/>
              <a:t>trembling</a:t>
            </a:r>
            <a:r>
              <a:rPr lang="en-US" dirty="0"/>
              <a:t>, as if he had been taken prisoner, and had just been to </a:t>
            </a:r>
            <a:r>
              <a:rPr lang="en-US" dirty="0" smtClean="0"/>
              <a:t>be </a:t>
            </a:r>
            <a:r>
              <a:rPr lang="en-US" dirty="0"/>
              <a:t>killed, as his two enemies were. I beckoned to him again </a:t>
            </a:r>
            <a:r>
              <a:rPr lang="en-US" dirty="0" smtClean="0"/>
              <a:t>to come </a:t>
            </a:r>
            <a:r>
              <a:rPr lang="en-US" dirty="0"/>
              <a:t>to me, and gave him all the signs of encouragement that I </a:t>
            </a:r>
            <a:r>
              <a:rPr lang="en-US" dirty="0" smtClean="0"/>
              <a:t>could </a:t>
            </a:r>
            <a:r>
              <a:rPr lang="en-US" dirty="0"/>
              <a:t>think of; and he came nearer and nearer, kneeling down every </a:t>
            </a:r>
            <a:r>
              <a:rPr lang="en-US" dirty="0" smtClean="0"/>
              <a:t>ten </a:t>
            </a:r>
            <a:r>
              <a:rPr lang="en-US" dirty="0"/>
              <a:t>or twelve steps, in token of acknowledgment for saving his </a:t>
            </a:r>
            <a:r>
              <a:rPr lang="en-US" dirty="0" smtClean="0"/>
              <a:t>life</a:t>
            </a:r>
            <a:r>
              <a:rPr lang="en-US" dirty="0"/>
              <a:t>. I smiled at him, and looked pleasantly, and beckoned to him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to come still nearer; at length he came close to me; and then he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kneeled down again, kissed the ground, and laid his head upon the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ground, and taking me by the foot, set my foot upon his head; this,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it seems, was in token of swearing to be my slave for ever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Does that show anything about the relation between the colonizer and the colonized?</a:t>
            </a:r>
          </a:p>
          <a:p>
            <a:pPr algn="l" rtl="0"/>
            <a:r>
              <a:rPr lang="en-US" dirty="0" smtClean="0"/>
              <a:t>Comment</a:t>
            </a:r>
          </a:p>
          <a:p>
            <a:pPr algn="l" rtl="0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2736973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algn="l" rtl="0"/>
            <a:r>
              <a:rPr lang="en-US" dirty="0"/>
              <a:t>He was a comely, handsome fellow, perfectly well made, with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straight, strong limbs, not too large; tall, and well-shaped; and,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as I reckon, about twenty-six years of age. He had a very good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countenance, not a fierce and surly aspect, but seemed to have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something very manly in his face; and yet he had all the sweetness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and softness of a European in his countenance, too, especially when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he smiled. His hair was long and black, not curled like wool; his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forehead very high and large; and a great vivacity and sparkling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sharpness in his eyes. The </a:t>
            </a:r>
            <a:r>
              <a:rPr lang="en-US" dirty="0" err="1"/>
              <a:t>colour</a:t>
            </a:r>
            <a:r>
              <a:rPr lang="en-US" dirty="0"/>
              <a:t> of his skin was not quite black,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but very tawny; and yet not an ugly, yellow, nauseous tawny, as the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Brazilians and Virginians, and other natives of America are, but of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 bright kind of a dun olive-</a:t>
            </a:r>
            <a:r>
              <a:rPr lang="en-US" dirty="0" err="1"/>
              <a:t>colour</a:t>
            </a:r>
            <a:r>
              <a:rPr lang="en-US" dirty="0"/>
              <a:t>, that had in it something very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agreeable, though not very easy to describe. His face was round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and plump; his nose small, not flat, like the negroes; a very good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mouth, thin lips, and his fine teeth well set, and as white as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ivory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What can readers conclude from that description?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1633089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4525963"/>
          </a:xfrm>
        </p:spPr>
        <p:txBody>
          <a:bodyPr>
            <a:normAutofit fontScale="47500" lnSpcReduction="20000"/>
          </a:bodyPr>
          <a:lstStyle/>
          <a:p>
            <a:pPr algn="l" rtl="0"/>
            <a:r>
              <a:rPr lang="en-US" dirty="0"/>
              <a:t>In a little time I began to speak to him; and teach him to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speak to me: and first, I let him know his name should be Friday,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which was the day I saved his life: I called him so for the memory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of the time. I likewise taught him to say Master; and then let him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know that was to be my name: I likewise taught him to say Yes and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No and to know the meaning of them. I gave him some milk in an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earthen pot, and let him see me drink it before him, and sop my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bread in it; and gave him a cake of bread to do the like, which he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quickly complied with, and made signs that it was very good for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him. I kept there with him all that night; but as soon as it was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day I beckoned to him to come with me, and let him know I would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give him some clothes; at which he seemed very glad, for he was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stark naked. As we went by the place where he had buried the two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men, he pointed exactly to the place, and showed me the marks that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he had made to find them again, making signs to me that we should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dig them up again and eat them. At this I appeared very angry,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expressed my abhorrence of it, made as if I would vomit at the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thoughts of it, and beckoned with my hand to him to come away,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which he did immediately, with great submission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Describe the image that Defoe has drawn for the colonizer and the colonized?</a:t>
            </a:r>
          </a:p>
          <a:p>
            <a:pPr algn="l" rtl="0"/>
            <a:r>
              <a:rPr lang="en-US" dirty="0" smtClean="0"/>
              <a:t>What are the cultural colonization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555610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4525963"/>
          </a:xfrm>
        </p:spPr>
        <p:txBody>
          <a:bodyPr/>
          <a:lstStyle/>
          <a:p>
            <a:pPr algn="l" rtl="0"/>
            <a:r>
              <a:rPr lang="en-US" b="1" dirty="0" smtClean="0"/>
              <a:t>Colonial discourse</a:t>
            </a:r>
            <a:r>
              <a:rPr lang="en-US" dirty="0" smtClean="0"/>
              <a:t> is a system of statements that can be made about </a:t>
            </a:r>
            <a:r>
              <a:rPr lang="en-US" b="1" dirty="0" smtClean="0"/>
              <a:t>colonies</a:t>
            </a:r>
            <a:r>
              <a:rPr lang="en-US" dirty="0" smtClean="0"/>
              <a:t> and </a:t>
            </a:r>
            <a:r>
              <a:rPr lang="en-US" b="1" dirty="0" smtClean="0"/>
              <a:t>colonial</a:t>
            </a:r>
            <a:r>
              <a:rPr lang="en-US" dirty="0" smtClean="0"/>
              <a:t> peoples, about colonizing powers and about the relationship between these two. It is the system of knowledge and beliefs about the world within which acts of colonization take place.</a:t>
            </a:r>
          </a:p>
          <a:p>
            <a:pPr algn="l" rtl="0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2727428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algn="l" rtl="0"/>
            <a:r>
              <a:rPr lang="en-US" dirty="0" smtClean="0"/>
              <a:t>Colonial Binary Oppositions</a:t>
            </a:r>
          </a:p>
          <a:p>
            <a:pPr algn="l" rtl="0"/>
            <a:r>
              <a:rPr lang="en-US" dirty="0" smtClean="0"/>
              <a:t>The binary logic of imperialism is a development of that tendency of Western thought in general to see the world in terms of binary oppositions that establish a relation of dominance. A simple distinction between </a:t>
            </a:r>
            <a:r>
              <a:rPr lang="en-US" dirty="0" err="1" smtClean="0"/>
              <a:t>centre</a:t>
            </a:r>
            <a:r>
              <a:rPr lang="en-US" dirty="0" smtClean="0"/>
              <a:t>/margin; colonizer/colonized; metropolis/empire; civilized/primitive represents very efﬁciently the violent hierarchy on which imperialism is based and which it actively perpetuates. Binary oppositions are structurally related to one another, and in colonial </a:t>
            </a:r>
          </a:p>
          <a:p>
            <a:pPr algn="l" rtl="0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8431334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 smtClean="0"/>
              <a:t>Hegemony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/>
            <a:r>
              <a:rPr lang="en-US" dirty="0" smtClean="0"/>
              <a:t>The term is useful for describing the success of imperial power over a colonized people who may far outnumber any occupying military force, but whose desire for self-determination has been suppressed by a hegemonic notion of the greater good, often couched in terms of social order, stability and advancement, all of which are deﬁned by the colonizing power. </a:t>
            </a:r>
            <a:r>
              <a:rPr lang="en-US" smtClean="0"/>
              <a:t>Hegemony is important because the capacity to inﬂuence the thought of the colonized is by far the most sustained and potent operation of imperial power in colonized regions.</a:t>
            </a:r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85930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l" rtl="0"/>
            <a:r>
              <a:rPr lang="en-US" dirty="0"/>
              <a:t>IT would have made a Stoic smile to have seen me and my little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family sit down to dinner. There </a:t>
            </a:r>
            <a:r>
              <a:rPr lang="en-US" u="sng" dirty="0">
                <a:solidFill>
                  <a:srgbClr val="FF0000"/>
                </a:solidFill>
              </a:rPr>
              <a:t>was my majesty the prince </a:t>
            </a:r>
            <a:r>
              <a:rPr lang="en-US" dirty="0"/>
              <a:t>and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lord of the whole island; I had the lives of all my subjects at my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absolute command; I could hang, draw, give liberty, and take it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away, and no rebels among all my subjects. Then, to see how like a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king I dined, too, all alone, attended by my servants! Poll, as if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he had been my </a:t>
            </a:r>
            <a:r>
              <a:rPr lang="en-US" dirty="0" err="1"/>
              <a:t>favourite</a:t>
            </a:r>
            <a:r>
              <a:rPr lang="en-US" dirty="0"/>
              <a:t>, was the only person permitted to talk to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me. My dog, who was now grown old and crazy, and had found no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species to multiply his kind upon, sat always at my right hand; and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two cats, one on one side of the table and one on the other,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expecting now and then a bit from my hand, as a mark of especial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/>
              <a:t>favour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What does the underlined sentence show? Is the island now Crusoe’s colony?</a:t>
            </a:r>
          </a:p>
          <a:p>
            <a:pPr algn="l" rtl="0"/>
            <a:endParaRPr lang="en-US" dirty="0"/>
          </a:p>
          <a:p>
            <a:pPr algn="l" rtl="0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219964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algn="l" rtl="0"/>
            <a:r>
              <a:rPr lang="en-US" dirty="0"/>
              <a:t>It happened one day, </a:t>
            </a:r>
            <a:r>
              <a:rPr lang="en-US" dirty="0" smtClean="0"/>
              <a:t>about </a:t>
            </a:r>
            <a:r>
              <a:rPr lang="en-US" dirty="0"/>
              <a:t>noon, going towards my boat, I was exceedingly surprised with </a:t>
            </a:r>
            <a:r>
              <a:rPr lang="en-US" dirty="0" smtClean="0"/>
              <a:t>the </a:t>
            </a:r>
            <a:r>
              <a:rPr lang="en-US" dirty="0"/>
              <a:t>print of a man's naked foot on the shore, which was very plain </a:t>
            </a:r>
            <a:r>
              <a:rPr lang="en-US" dirty="0" smtClean="0"/>
              <a:t>to </a:t>
            </a:r>
            <a:r>
              <a:rPr lang="en-US" dirty="0"/>
              <a:t>be seen on the sand. I stood like one thunderstruck, or as if I </a:t>
            </a:r>
            <a:r>
              <a:rPr lang="en-US" dirty="0" smtClean="0"/>
              <a:t>had </a:t>
            </a:r>
            <a:r>
              <a:rPr lang="en-US" dirty="0"/>
              <a:t>seen an apparition. I listened, I looked round me, but I </a:t>
            </a:r>
            <a:r>
              <a:rPr lang="en-US" dirty="0" smtClean="0"/>
              <a:t>could hear </a:t>
            </a:r>
            <a:r>
              <a:rPr lang="en-US" dirty="0"/>
              <a:t>nothing, nor see anything; I went up to a rising ground to </a:t>
            </a:r>
            <a:r>
              <a:rPr lang="en-US" dirty="0" smtClean="0"/>
              <a:t>look </a:t>
            </a:r>
            <a:r>
              <a:rPr lang="en-US" dirty="0"/>
              <a:t>farther; I went up the shore and down the shore, but it was </a:t>
            </a:r>
            <a:r>
              <a:rPr lang="en-US" dirty="0" smtClean="0"/>
              <a:t>all </a:t>
            </a:r>
            <a:r>
              <a:rPr lang="en-US" dirty="0"/>
              <a:t>one; I could see no other impression but that one. I went to </a:t>
            </a:r>
            <a:r>
              <a:rPr lang="en-US" dirty="0" smtClean="0"/>
              <a:t>it </a:t>
            </a:r>
            <a:r>
              <a:rPr lang="en-US" dirty="0"/>
              <a:t>again to see if there were any more, and to observe if it </a:t>
            </a:r>
            <a:r>
              <a:rPr lang="en-US" dirty="0" smtClean="0"/>
              <a:t>might not </a:t>
            </a:r>
            <a:r>
              <a:rPr lang="en-US" dirty="0"/>
              <a:t>be my fancy; but there was no room for that, for there </a:t>
            </a:r>
            <a:r>
              <a:rPr lang="en-US" dirty="0" smtClean="0"/>
              <a:t>was exactly </a:t>
            </a:r>
            <a:r>
              <a:rPr lang="en-US" dirty="0"/>
              <a:t>the print of a foot - toes, heel, and every part of a foot. </a:t>
            </a:r>
            <a:endParaRPr lang="en-US" dirty="0" smtClean="0"/>
          </a:p>
          <a:p>
            <a:pPr algn="l" rtl="0"/>
            <a:r>
              <a:rPr lang="en-US" dirty="0" smtClean="0"/>
              <a:t>What does that incident refer to? Does it foreshadow some following incidents?</a:t>
            </a:r>
          </a:p>
          <a:p>
            <a:pPr algn="l" rtl="0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0233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l" rtl="0"/>
            <a:r>
              <a:rPr lang="en-US" dirty="0"/>
              <a:t>Abundance of such things as these assisted to argue me out of all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apprehensions of its being the devil; and I presently concluded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then that it must be some more dangerous creature - viz. that it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must be some of the savages of the mainland opposite who had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wandered out to sea in their canoes, and either driven by the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currents or by contrary winds, had made the island, and had been on </a:t>
            </a:r>
            <a:r>
              <a:rPr lang="en-US" dirty="0" smtClean="0"/>
              <a:t>shore</a:t>
            </a:r>
            <a:r>
              <a:rPr lang="en-US" dirty="0"/>
              <a:t>, but were gone away again to sea; being as loath, perhaps, to </a:t>
            </a:r>
            <a:r>
              <a:rPr lang="en-US" dirty="0" smtClean="0"/>
              <a:t>have </a:t>
            </a:r>
            <a:r>
              <a:rPr lang="en-US" dirty="0"/>
              <a:t>stayed in this desolate island as I would have been to have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had </a:t>
            </a:r>
            <a:r>
              <a:rPr lang="en-US" dirty="0" smtClean="0"/>
              <a:t>them</a:t>
            </a:r>
          </a:p>
          <a:p>
            <a:pPr algn="l" rtl="0"/>
            <a:r>
              <a:rPr lang="en-US" dirty="0" smtClean="0"/>
              <a:t>Whom is Crusoe afraid of?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278214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l" rtl="0"/>
            <a:r>
              <a:rPr lang="en-US" dirty="0"/>
              <a:t>When I was come down the hill to the shore, as I said above, being </a:t>
            </a:r>
            <a:r>
              <a:rPr lang="en-US" dirty="0" smtClean="0"/>
              <a:t>the </a:t>
            </a:r>
            <a:r>
              <a:rPr lang="en-US" dirty="0"/>
              <a:t>SW. point of the island, I was perfectly confounded and amazed; </a:t>
            </a:r>
            <a:r>
              <a:rPr lang="en-US" dirty="0" smtClean="0"/>
              <a:t> nor </a:t>
            </a:r>
            <a:r>
              <a:rPr lang="en-US" dirty="0"/>
              <a:t>is it possible for me to express the horror of my mind at </a:t>
            </a:r>
            <a:r>
              <a:rPr lang="en-US" dirty="0" smtClean="0"/>
              <a:t>seeing </a:t>
            </a:r>
            <a:r>
              <a:rPr lang="en-US" dirty="0"/>
              <a:t>the shore spread with skulls, hands, feet, and other bones </a:t>
            </a:r>
            <a:r>
              <a:rPr lang="en-US" dirty="0" smtClean="0"/>
              <a:t>of </a:t>
            </a:r>
            <a:r>
              <a:rPr lang="en-US" dirty="0"/>
              <a:t>human bodies; and particularly I observed a place where </a:t>
            </a:r>
            <a:r>
              <a:rPr lang="en-US" dirty="0" smtClean="0"/>
              <a:t>there had </a:t>
            </a:r>
            <a:r>
              <a:rPr lang="en-US" dirty="0"/>
              <a:t>been a fire made, and a circle dug in the earth, like a </a:t>
            </a:r>
            <a:r>
              <a:rPr lang="en-US" dirty="0" smtClean="0"/>
              <a:t>cockpit</a:t>
            </a:r>
            <a:r>
              <a:rPr lang="en-US" dirty="0"/>
              <a:t>, where I supposed the savage wretches had sat down to their </a:t>
            </a:r>
            <a:r>
              <a:rPr lang="en-US" dirty="0" smtClean="0"/>
              <a:t>human </a:t>
            </a:r>
            <a:r>
              <a:rPr lang="en-US" dirty="0"/>
              <a:t>feastings upon the bodies of their fellow-creatures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What could we recognize from that scene?</a:t>
            </a:r>
          </a:p>
          <a:p>
            <a:pPr algn="l" rtl="0"/>
            <a:r>
              <a:rPr lang="en-US" dirty="0" smtClean="0"/>
              <a:t>Does that reveal anything about the colonizing attitudes of the author? Does Defoe want to express a specific message?</a:t>
            </a:r>
            <a:br>
              <a:rPr lang="en-US" dirty="0" smtClean="0"/>
            </a:b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889778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229600" cy="4525963"/>
          </a:xfrm>
        </p:spPr>
        <p:txBody>
          <a:bodyPr>
            <a:normAutofit fontScale="47500" lnSpcReduction="20000"/>
          </a:bodyPr>
          <a:lstStyle/>
          <a:p>
            <a:pPr algn="l" rtl="0"/>
            <a:r>
              <a:rPr lang="en-US" dirty="0"/>
              <a:t>These considerations really put me to a pause, and to a kind of a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full stop; and I began by little and little to be off my design,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and to conclude I had taken wrong measures in my resolution to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attack the savages; and that it was not my business to meddle with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them, unless they first attacked me; and this it was my business,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if possible, to prevent: but that, if I were discovered and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attacked by them, I knew my duty. On the other hand, I argued with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myself that this really was the way not to deliver myself, but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entirely to ruin and destroy myself; for unless I was sure to kill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every one that not only should be on shore at that time, but that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should ever come on shore afterwards, if but one of them escaped to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tell their country-people what had happened, they would come over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again by thousands to revenge the death of their fellows, and I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should only bring upon myself a certain destruction, which, at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present, I had no manner of occasion for. Upon the whole, I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concluded that I ought, neither in principle nor in policy, one way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or other, to concern myself in this affair: that my business was,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by all possible means to conceal myself from them, and not to leave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the least sign for them to guess by that there were any living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creatures upon the island - I mean of human </a:t>
            </a:r>
            <a:r>
              <a:rPr lang="en-US" dirty="0" smtClean="0"/>
              <a:t>shape.</a:t>
            </a:r>
          </a:p>
          <a:p>
            <a:pPr algn="l" rtl="0"/>
            <a:r>
              <a:rPr lang="en-US" dirty="0" smtClean="0"/>
              <a:t>What does Crusoe decide to do?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037326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>
            <a:normAutofit fontScale="47500" lnSpcReduction="20000"/>
          </a:bodyPr>
          <a:lstStyle/>
          <a:p>
            <a:pPr algn="l" rtl="0"/>
            <a:r>
              <a:rPr lang="en-US" dirty="0"/>
              <a:t>Religion joined </a:t>
            </a:r>
            <a:r>
              <a:rPr lang="en-US" dirty="0" smtClean="0"/>
              <a:t>in </a:t>
            </a:r>
            <a:r>
              <a:rPr lang="en-US" dirty="0"/>
              <a:t>with this prudential resolution; and I was convinced now, many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ways, that I was perfectly out of my duty when I was laying all my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bloody schemes for the destruction of innocent creatures - I mean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innocent as to me. As to the crimes they were guilty of towards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one another, I had nothing to do with them; they were national, and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I ought to leave them to the justice of God, who is the Governor of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nations, and knows how, by national punishments, to make a just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retribution for national offences, and to bring public judgments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upon those who offend in a public manner, by such ways as best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please Him. This appeared so clear to me now, that nothing was a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greater satisfaction to me than that I had not been suffered to do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 thing which I now saw so much reason to believe would have been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no less a sin than that of </a:t>
            </a:r>
            <a:r>
              <a:rPr lang="en-US" dirty="0" err="1"/>
              <a:t>wilful</a:t>
            </a:r>
            <a:r>
              <a:rPr lang="en-US" dirty="0"/>
              <a:t> murder if I had committed it; and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I gave most humble thanks on my knees to God, that He had thus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delivered me from blood-guiltiness; beseeching Him to grant me the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protection of His providence, that I might not fall into the hands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of the barbarians, or that I might not lay my hands upon them,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unless I had a more clear call from Heaven to do it, in </a:t>
            </a:r>
            <a:r>
              <a:rPr lang="en-US" dirty="0" err="1"/>
              <a:t>defence</a:t>
            </a:r>
            <a:r>
              <a:rPr lang="en-US" dirty="0"/>
              <a:t> of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my own life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What is Crusoe’s moral justification behind that decision? Does he indirectly publicize or defend  colonialism?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722774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algn="l" rtl="0"/>
            <a:r>
              <a:rPr lang="en-US" dirty="0"/>
              <a:t>It was now the month of December, as I said above, in my </a:t>
            </a:r>
            <a:r>
              <a:rPr lang="en-US" dirty="0" smtClean="0"/>
              <a:t>twenty-third </a:t>
            </a:r>
            <a:r>
              <a:rPr lang="en-US" dirty="0"/>
              <a:t>year; and this, being the southern solstice (for winter I </a:t>
            </a:r>
            <a:r>
              <a:rPr lang="en-US" dirty="0" smtClean="0"/>
              <a:t>cannot </a:t>
            </a:r>
            <a:r>
              <a:rPr lang="en-US" dirty="0"/>
              <a:t>call it), was the particular time of my harvest, and </a:t>
            </a:r>
            <a:r>
              <a:rPr lang="en-US" dirty="0" smtClean="0"/>
              <a:t>required </a:t>
            </a:r>
            <a:r>
              <a:rPr lang="en-US" dirty="0"/>
              <a:t>me to be pretty much abroad in the fields, when, going out </a:t>
            </a:r>
            <a:r>
              <a:rPr lang="en-US" dirty="0" smtClean="0"/>
              <a:t>early </a:t>
            </a:r>
            <a:r>
              <a:rPr lang="en-US" dirty="0"/>
              <a:t>in the morning, even before it was thorough daylight, I was </a:t>
            </a:r>
            <a:r>
              <a:rPr lang="en-US" dirty="0" smtClean="0"/>
              <a:t>surprised </a:t>
            </a:r>
            <a:r>
              <a:rPr lang="en-US" dirty="0"/>
              <a:t>with seeing a light of some fire upon the shore, at a </a:t>
            </a:r>
            <a:r>
              <a:rPr lang="en-US" dirty="0" smtClean="0"/>
              <a:t>distance </a:t>
            </a:r>
            <a:r>
              <a:rPr lang="en-US" dirty="0"/>
              <a:t>from me of about two miles, toward that part of the island </a:t>
            </a:r>
            <a:r>
              <a:rPr lang="en-US" dirty="0" smtClean="0"/>
              <a:t>where </a:t>
            </a:r>
            <a:r>
              <a:rPr lang="en-US" dirty="0"/>
              <a:t>I had observed some savages had been, as before, and not on </a:t>
            </a:r>
            <a:r>
              <a:rPr lang="en-US" dirty="0" smtClean="0"/>
              <a:t>the </a:t>
            </a:r>
            <a:r>
              <a:rPr lang="en-US" dirty="0"/>
              <a:t>other side; but, to my great affliction, it was on my side of </a:t>
            </a:r>
            <a:r>
              <a:rPr lang="en-US" dirty="0" smtClean="0"/>
              <a:t>the </a:t>
            </a:r>
            <a:r>
              <a:rPr lang="en-US" dirty="0"/>
              <a:t>island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What did Crusoe note?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070741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l" rtl="0"/>
            <a:r>
              <a:rPr lang="en-US" dirty="0"/>
              <a:t>Upon this, however, I made this conclusion: that my only way to go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about to attempt an escape was, to </a:t>
            </a:r>
            <a:r>
              <a:rPr lang="en-US" dirty="0" err="1"/>
              <a:t>endeavour</a:t>
            </a:r>
            <a:r>
              <a:rPr lang="en-US" dirty="0"/>
              <a:t> to get a savage into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my possession: and, if possible, it should be one of their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prisoners, whom they had condemned to be eaten, and should bring </a:t>
            </a:r>
            <a:r>
              <a:rPr lang="en-US" dirty="0" smtClean="0"/>
              <a:t>hither </a:t>
            </a:r>
            <a:r>
              <a:rPr lang="en-US" dirty="0"/>
              <a:t>to kill. But these thoughts still were attended with this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difficulty: that it was impossible to effect this without attacking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 whole caravan of them, and killing them all; and this was not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only a very desperate attempt, and might miscarry, but, on the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other hand, I had greatly scrupled the lawfulness of it to myself;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and my heart trembled at the thoughts of shedding so much blood,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though it was for my deliverance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What does that reveal about Crusoe’s  personality?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81995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</TotalTime>
  <Words>341</Words>
  <Application>Microsoft Office PowerPoint</Application>
  <PresentationFormat>On-screen Show (4:3)</PresentationFormat>
  <Paragraphs>36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Office Theme</vt:lpstr>
      <vt:lpstr>Robinson Crusoe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Hegemony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Robinson Crusoe</dc:title>
  <dc:creator>win8.1</dc:creator>
  <cp:lastModifiedBy>User</cp:lastModifiedBy>
  <cp:revision>19</cp:revision>
  <dcterms:created xsi:type="dcterms:W3CDTF">2017-11-18T08:09:12Z</dcterms:created>
  <dcterms:modified xsi:type="dcterms:W3CDTF">2018-10-01T04:12:55Z</dcterms:modified>
</cp:coreProperties>
</file>