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502" r:id="rId2"/>
    <p:sldId id="467" r:id="rId3"/>
    <p:sldId id="534" r:id="rId4"/>
    <p:sldId id="518" r:id="rId5"/>
    <p:sldId id="529" r:id="rId6"/>
    <p:sldId id="472" r:id="rId7"/>
    <p:sldId id="524" r:id="rId8"/>
    <p:sldId id="525" r:id="rId9"/>
    <p:sldId id="526" r:id="rId10"/>
    <p:sldId id="527" r:id="rId11"/>
    <p:sldId id="522" r:id="rId12"/>
    <p:sldId id="531" r:id="rId13"/>
    <p:sldId id="482" r:id="rId14"/>
    <p:sldId id="492" r:id="rId15"/>
    <p:sldId id="533" r:id="rId16"/>
    <p:sldId id="490" r:id="rId17"/>
    <p:sldId id="491" r:id="rId18"/>
    <p:sldId id="493" r:id="rId19"/>
    <p:sldId id="495" r:id="rId20"/>
    <p:sldId id="49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FDB940"/>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48" autoAdjust="0"/>
    <p:restoredTop sz="86472" autoAdjust="0"/>
  </p:normalViewPr>
  <p:slideViewPr>
    <p:cSldViewPr>
      <p:cViewPr varScale="1">
        <p:scale>
          <a:sx n="99" d="100"/>
          <a:sy n="99" d="100"/>
        </p:scale>
        <p:origin x="2184" y="184"/>
      </p:cViewPr>
      <p:guideLst>
        <p:guide orient="horz" pos="2160"/>
        <p:guide pos="2880"/>
      </p:guideLst>
    </p:cSldViewPr>
  </p:slideViewPr>
  <p:outlineViewPr>
    <p:cViewPr>
      <p:scale>
        <a:sx n="33" d="100"/>
        <a:sy n="33" d="100"/>
      </p:scale>
      <p:origin x="0" y="-23154"/>
    </p:cViewPr>
  </p:outlineViewPr>
  <p:notesTextViewPr>
    <p:cViewPr>
      <p:scale>
        <a:sx n="1" d="1"/>
        <a:sy n="1" d="1"/>
      </p:scale>
      <p:origin x="0" y="0"/>
    </p:cViewPr>
  </p:notesTextViewPr>
  <p:sorterViewPr>
    <p:cViewPr>
      <p:scale>
        <a:sx n="100" d="100"/>
        <a:sy n="100" d="100"/>
      </p:scale>
      <p:origin x="0" y="-3264"/>
    </p:cViewPr>
  </p:sorter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10/14/23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10/14/23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870786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10/14/23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11" name="TextBox 10"/>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10/14/23</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10/14/23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10/14/23</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6239914"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10/14/23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2" name="TextBox 11"/>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1131957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10/14/23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10/14/23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10/14/23</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10/14/23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10/14/23</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3" name="TextBox 12"/>
          <p:cNvSpPr txBox="1"/>
          <p:nvPr userDrawn="1"/>
        </p:nvSpPr>
        <p:spPr>
          <a:xfrm>
            <a:off x="95799" y="6438054"/>
            <a:ext cx="6152601"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10/14/23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10/14/23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a:t>Click to edit Master title style</a:t>
            </a:r>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10/14/23</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28600"/>
            <a:ext cx="8353718" cy="990600"/>
          </a:xfrm>
        </p:spPr>
        <p:txBody>
          <a:bodyPr anchor="b"/>
          <a:lstStyle/>
          <a:p>
            <a:pPr>
              <a:defRPr/>
            </a:pPr>
            <a:r>
              <a:rPr lang="en-US" sz="3600" dirty="0"/>
              <a:t>Entrepreneurship: Successfully Launching New Ventures</a:t>
            </a:r>
          </a:p>
        </p:txBody>
      </p:sp>
      <p:sp>
        <p:nvSpPr>
          <p:cNvPr id="3" name="Text Placeholder 2"/>
          <p:cNvSpPr>
            <a:spLocks noGrp="1"/>
          </p:cNvSpPr>
          <p:nvPr>
            <p:ph type="body" sz="quarter" idx="13"/>
          </p:nvPr>
        </p:nvSpPr>
        <p:spPr>
          <a:xfrm>
            <a:off x="457202" y="1327332"/>
            <a:ext cx="8229598" cy="349068"/>
          </a:xfrm>
        </p:spPr>
        <p:txBody>
          <a:bodyPr/>
          <a:lstStyle/>
          <a:p>
            <a:r>
              <a:rPr lang="en-IN" sz="2400" dirty="0"/>
              <a:t>Sixth Edition, Global Edition</a:t>
            </a:r>
          </a:p>
        </p:txBody>
      </p:sp>
      <p:sp>
        <p:nvSpPr>
          <p:cNvPr id="4" name="Text Placeholder 3"/>
          <p:cNvSpPr>
            <a:spLocks noGrp="1"/>
          </p:cNvSpPr>
          <p:nvPr>
            <p:ph type="body" sz="quarter" idx="14"/>
          </p:nvPr>
        </p:nvSpPr>
        <p:spPr>
          <a:xfrm>
            <a:off x="4531808" y="1917421"/>
            <a:ext cx="3657600" cy="1282979"/>
          </a:xfrm>
        </p:spPr>
        <p:txBody>
          <a:bodyPr/>
          <a:lstStyle/>
          <a:p>
            <a:pPr algn="ctr"/>
            <a:r>
              <a:rPr lang="en-IN" sz="3600" b="1" dirty="0"/>
              <a:t>Chapter 2</a:t>
            </a:r>
            <a:endParaRPr lang="en-IN" sz="3600" dirty="0"/>
          </a:p>
        </p:txBody>
      </p:sp>
      <p:sp>
        <p:nvSpPr>
          <p:cNvPr id="5" name="Text Placeholder 4"/>
          <p:cNvSpPr>
            <a:spLocks noGrp="1"/>
          </p:cNvSpPr>
          <p:nvPr>
            <p:ph type="body" sz="quarter" idx="15"/>
          </p:nvPr>
        </p:nvSpPr>
        <p:spPr>
          <a:xfrm>
            <a:off x="4531808" y="3398837"/>
            <a:ext cx="3657600" cy="2163763"/>
          </a:xfrm>
        </p:spPr>
        <p:txBody>
          <a:bodyPr/>
          <a:lstStyle/>
          <a:p>
            <a:pPr algn="ctr">
              <a:spcBef>
                <a:spcPct val="50000"/>
              </a:spcBef>
            </a:pPr>
            <a:r>
              <a:rPr lang="en-US" sz="3600" dirty="0"/>
              <a:t>Recognizing </a:t>
            </a:r>
            <a:r>
              <a:rPr lang="en-US" sz="3600" i="1" dirty="0"/>
              <a:t>Opportunities</a:t>
            </a:r>
            <a:r>
              <a:rPr lang="en-US" sz="3600" dirty="0"/>
              <a:t> and Generating Ideas</a:t>
            </a:r>
          </a:p>
        </p:txBody>
      </p:sp>
      <p:pic>
        <p:nvPicPr>
          <p:cNvPr id="11" name="Picture 10" descr="Front Cover: Entrepreneurship: Successfully Launching New Ventures Sixth Edition by Barringer and Ireland."/>
          <p:cNvPicPr>
            <a:picLocks noChangeAspect="1"/>
          </p:cNvPicPr>
          <p:nvPr/>
        </p:nvPicPr>
        <p:blipFill>
          <a:blip r:embed="rId3" cstate="print"/>
          <a:stretch>
            <a:fillRect/>
          </a:stretch>
        </p:blipFill>
        <p:spPr>
          <a:xfrm>
            <a:off x="475736" y="1858419"/>
            <a:ext cx="3371657" cy="4367246"/>
          </a:xfrm>
          <a:prstGeom prst="rect">
            <a:avLst/>
          </a:prstGeom>
        </p:spPr>
      </p:pic>
    </p:spTree>
    <p:extLst>
      <p:ext uri="{BB962C8B-B14F-4D97-AF65-F5344CB8AC3E}">
        <p14:creationId xmlns:p14="http://schemas.microsoft.com/office/powerpoint/2010/main" val="523069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26AC5-A96C-F948-A19B-CE66AA54FF1D}"/>
              </a:ext>
            </a:extLst>
          </p:cNvPr>
          <p:cNvSpPr>
            <a:spLocks noGrp="1"/>
          </p:cNvSpPr>
          <p:nvPr>
            <p:ph type="title"/>
          </p:nvPr>
        </p:nvSpPr>
        <p:spPr>
          <a:xfrm>
            <a:off x="457200" y="533400"/>
            <a:ext cx="8229600" cy="609600"/>
          </a:xfrm>
        </p:spPr>
        <p:txBody>
          <a:bodyPr/>
          <a:lstStyle/>
          <a:p>
            <a:r>
              <a:rPr lang="en-US" sz="2800" dirty="0"/>
              <a:t>Trend Four: Political and regulatory Trends/changes</a:t>
            </a:r>
            <a:endParaRPr lang="en-EG" sz="2800" dirty="0"/>
          </a:p>
        </p:txBody>
      </p:sp>
      <p:sp>
        <p:nvSpPr>
          <p:cNvPr id="3" name="Content Placeholder 2">
            <a:extLst>
              <a:ext uri="{FF2B5EF4-FFF2-40B4-BE49-F238E27FC236}">
                <a16:creationId xmlns:a16="http://schemas.microsoft.com/office/drawing/2014/main" id="{B7765858-3F66-8446-B8DC-88E1349C4C5A}"/>
              </a:ext>
            </a:extLst>
          </p:cNvPr>
          <p:cNvSpPr>
            <a:spLocks noGrp="1"/>
          </p:cNvSpPr>
          <p:nvPr>
            <p:ph idx="1"/>
          </p:nvPr>
        </p:nvSpPr>
        <p:spPr>
          <a:xfrm>
            <a:off x="457200" y="1312652"/>
            <a:ext cx="8229600" cy="4813511"/>
          </a:xfrm>
          <a:solidFill>
            <a:schemeClr val="accent6">
              <a:lumMod val="20000"/>
              <a:lumOff val="80000"/>
            </a:schemeClr>
          </a:solidFill>
        </p:spPr>
        <p:txBody>
          <a:bodyPr/>
          <a:lstStyle/>
          <a:p>
            <a:pPr marL="0" indent="0">
              <a:buNone/>
            </a:pPr>
            <a:r>
              <a:rPr lang="en-EG" sz="2400" dirty="0">
                <a:latin typeface="Times New Roman" panose="02020603050405020304" pitchFamily="18" charset="0"/>
                <a:cs typeface="Times New Roman" panose="02020603050405020304" pitchFamily="18" charset="0"/>
              </a:rPr>
              <a:t> </a:t>
            </a:r>
          </a:p>
          <a:p>
            <a:pPr marL="0" indent="0">
              <a:buNone/>
            </a:pPr>
            <a:r>
              <a:rPr lang="en-EG" sz="2400" dirty="0">
                <a:latin typeface="Times New Roman" panose="02020603050405020304" pitchFamily="18" charset="0"/>
                <a:cs typeface="Times New Roman" panose="02020603050405020304" pitchFamily="18" charset="0"/>
              </a:rPr>
              <a:t>  </a:t>
            </a:r>
            <a:r>
              <a:rPr lang="en-EG" sz="2400" b="1" dirty="0">
                <a:latin typeface="Times New Roman" panose="02020603050405020304" pitchFamily="18" charset="0"/>
                <a:cs typeface="Times New Roman" panose="02020603050405020304" pitchFamily="18" charset="0"/>
              </a:rPr>
              <a:t>New changes in political arena</a:t>
            </a:r>
          </a:p>
          <a:p>
            <a:pPr marL="0" indent="0">
              <a:buNone/>
            </a:pPr>
            <a:r>
              <a:rPr lang="en-EG" sz="2400" b="1" dirty="0">
                <a:latin typeface="Times New Roman" panose="02020603050405020304" pitchFamily="18" charset="0"/>
                <a:cs typeface="Times New Roman" panose="02020603050405020304" pitchFamily="18" charset="0"/>
              </a:rPr>
              <a:t>  New laws and regulations</a:t>
            </a:r>
          </a:p>
          <a:p>
            <a:pPr>
              <a:buFont typeface="Wingdings" pitchFamily="2" charset="2"/>
              <a:buChar char="§"/>
            </a:pPr>
            <a:endParaRPr lang="en-EG" dirty="0"/>
          </a:p>
        </p:txBody>
      </p:sp>
    </p:spTree>
    <p:extLst>
      <p:ext uri="{BB962C8B-B14F-4D97-AF65-F5344CB8AC3E}">
        <p14:creationId xmlns:p14="http://schemas.microsoft.com/office/powerpoint/2010/main" val="3945800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153400" cy="703052"/>
          </a:xfrm>
        </p:spPr>
        <p:txBody>
          <a:bodyPr/>
          <a:lstStyle/>
          <a:p>
            <a:r>
              <a:rPr lang="en-US" sz="3000" dirty="0"/>
              <a:t>Second Approach: Solving a Problem</a:t>
            </a:r>
            <a:endParaRPr lang="en-US" sz="3000" b="0" dirty="0"/>
          </a:p>
        </p:txBody>
      </p:sp>
      <p:sp>
        <p:nvSpPr>
          <p:cNvPr id="3" name="Content Placeholder 2"/>
          <p:cNvSpPr>
            <a:spLocks noGrp="1"/>
          </p:cNvSpPr>
          <p:nvPr>
            <p:ph idx="1"/>
          </p:nvPr>
        </p:nvSpPr>
        <p:spPr>
          <a:xfrm>
            <a:off x="457200" y="1600200"/>
            <a:ext cx="8305800" cy="4525963"/>
          </a:xfrm>
        </p:spPr>
        <p:txBody>
          <a:bodyPr/>
          <a:lstStyle/>
          <a:p>
            <a:pPr marL="256032" indent="-256032">
              <a:buSzPct val="100000"/>
            </a:pPr>
            <a:r>
              <a:rPr lang="en-US" sz="2400" b="1" dirty="0">
                <a:latin typeface="Times New Roman" panose="02020603050405020304" pitchFamily="18" charset="0"/>
                <a:cs typeface="Times New Roman" panose="02020603050405020304" pitchFamily="18" charset="0"/>
              </a:rPr>
              <a:t>Solving a Problem</a:t>
            </a:r>
          </a:p>
          <a:p>
            <a:r>
              <a:rPr lang="en-US" sz="2400" dirty="0">
                <a:latin typeface="Times New Roman" panose="02020603050405020304" pitchFamily="18" charset="0"/>
                <a:cs typeface="Times New Roman" panose="02020603050405020304" pitchFamily="18" charset="0"/>
              </a:rPr>
              <a:t>Sometimes identifying opportunities simply involves noticing a problem and finding a way to solve it.</a:t>
            </a:r>
          </a:p>
          <a:p>
            <a:pPr marL="740664" lvl="1"/>
            <a:r>
              <a:rPr lang="en-US" sz="2400" dirty="0">
                <a:latin typeface="Times New Roman" panose="02020603050405020304" pitchFamily="18" charset="0"/>
                <a:cs typeface="Times New Roman" panose="02020603050405020304" pitchFamily="18" charset="0"/>
              </a:rPr>
              <a:t>These problems can be pinpointed through observing trends and through more simple means, such as intuition, serendipity </a:t>
            </a:r>
            <a:r>
              <a:rPr lang="en-US" sz="2000" dirty="0">
                <a:latin typeface="Times New Roman" panose="02020603050405020304" pitchFamily="18" charset="0"/>
                <a:cs typeface="Times New Roman" panose="02020603050405020304" pitchFamily="18" charset="0"/>
              </a:rPr>
              <a:t>(</a:t>
            </a:r>
            <a:r>
              <a:rPr lang="en-US" sz="2000" b="0" i="0" dirty="0">
                <a:solidFill>
                  <a:srgbClr val="040C28"/>
                </a:solidFill>
                <a:effectLst/>
                <a:latin typeface="Times New Roman" panose="02020603050405020304" pitchFamily="18" charset="0"/>
                <a:cs typeface="Times New Roman" panose="02020603050405020304" pitchFamily="18" charset="0"/>
              </a:rPr>
              <a:t>good luck in finding valuable things unintentionally</a:t>
            </a:r>
            <a:r>
              <a:rPr lang="en-US" sz="2000" dirty="0">
                <a:solidFill>
                  <a:srgbClr val="4D5156"/>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or chance.</a:t>
            </a:r>
          </a:p>
          <a:p>
            <a:pPr marL="740664" lvl="1"/>
            <a:r>
              <a:rPr lang="en-US" sz="2400" dirty="0">
                <a:latin typeface="Times New Roman" panose="02020603050405020304" pitchFamily="18" charset="0"/>
                <a:cs typeface="Times New Roman" panose="02020603050405020304" pitchFamily="18" charset="0"/>
              </a:rPr>
              <a:t>Many companies have been started by people who have experienced a problem in their own lives, and then realized that the solution to the problem represented a business opportunity.</a:t>
            </a:r>
          </a:p>
        </p:txBody>
      </p:sp>
    </p:spTree>
    <p:extLst>
      <p:ext uri="{BB962C8B-B14F-4D97-AF65-F5344CB8AC3E}">
        <p14:creationId xmlns:p14="http://schemas.microsoft.com/office/powerpoint/2010/main" val="3727668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C5166-E198-494F-8DF4-2E3C6ACE9C72}"/>
              </a:ext>
            </a:extLst>
          </p:cNvPr>
          <p:cNvSpPr>
            <a:spLocks noGrp="1"/>
          </p:cNvSpPr>
          <p:nvPr>
            <p:ph type="title"/>
          </p:nvPr>
        </p:nvSpPr>
        <p:spPr>
          <a:xfrm>
            <a:off x="457200" y="609600"/>
            <a:ext cx="8229600" cy="703052"/>
          </a:xfrm>
        </p:spPr>
        <p:txBody>
          <a:bodyPr/>
          <a:lstStyle/>
          <a:p>
            <a:r>
              <a:rPr lang="en-US" sz="3000" dirty="0"/>
              <a:t>Second Approach: Solving a Problem</a:t>
            </a:r>
            <a:endParaRPr lang="en-EG" sz="3000" dirty="0"/>
          </a:p>
        </p:txBody>
      </p:sp>
      <p:sp>
        <p:nvSpPr>
          <p:cNvPr id="3" name="Content Placeholder 2">
            <a:extLst>
              <a:ext uri="{FF2B5EF4-FFF2-40B4-BE49-F238E27FC236}">
                <a16:creationId xmlns:a16="http://schemas.microsoft.com/office/drawing/2014/main" id="{F27BEE75-0CEE-8A48-95D6-20341755C96B}"/>
              </a:ext>
            </a:extLst>
          </p:cNvPr>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Specific Example:</a:t>
            </a:r>
          </a:p>
          <a:p>
            <a:pPr marL="451041" lvl="1" indent="0">
              <a:buNone/>
            </a:pPr>
            <a:r>
              <a:rPr lang="en-US" sz="2400" dirty="0">
                <a:latin typeface="Times New Roman" panose="02020603050405020304" pitchFamily="18" charset="0"/>
                <a:cs typeface="Times New Roman" panose="02020603050405020304" pitchFamily="18" charset="0"/>
              </a:rPr>
              <a:t>Sometimes people aren’t able to access energy to recharge their smartphones for a period of time. A number of companies have solved this problem in innovative ways. An example is the $70 Eton Boost </a:t>
            </a:r>
            <a:r>
              <a:rPr lang="en-US" sz="2400" dirty="0" err="1">
                <a:latin typeface="Times New Roman" panose="02020603050405020304" pitchFamily="18" charset="0"/>
                <a:cs typeface="Times New Roman" panose="02020603050405020304" pitchFamily="18" charset="0"/>
              </a:rPr>
              <a:t>Turbin</a:t>
            </a:r>
            <a:r>
              <a:rPr lang="en-US" sz="2400" dirty="0">
                <a:latin typeface="Times New Roman" panose="02020603050405020304" pitchFamily="18" charset="0"/>
                <a:cs typeface="Times New Roman" panose="02020603050405020304" pitchFamily="18" charset="0"/>
              </a:rPr>
              <a:t> 2000, which is a device that weighs less than four ounces. It combines a battery with a hand crank that provides enough power to fully charge a typical smartphone. </a:t>
            </a:r>
          </a:p>
          <a:p>
            <a:pPr marL="0" indent="0">
              <a:buNone/>
            </a:pPr>
            <a:r>
              <a:rPr lang="en-US"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Other examples: </a:t>
            </a:r>
          </a:p>
          <a:p>
            <a:pPr marL="451041" lvl="1" indent="0">
              <a:lnSpc>
                <a:spcPts val="2880"/>
              </a:lnSpc>
              <a:buNone/>
            </a:pPr>
            <a:r>
              <a:rPr lang="en-US" altLang="en-US" sz="2400" dirty="0">
                <a:latin typeface="Times New Roman" panose="02020603050405020304" pitchFamily="18" charset="0"/>
                <a:cs typeface="Times New Roman" panose="02020603050405020304" pitchFamily="18" charset="0"/>
              </a:rPr>
              <a:t>By2olak, </a:t>
            </a:r>
            <a:r>
              <a:rPr lang="en-US" altLang="en-US" sz="2400" dirty="0" err="1">
                <a:latin typeface="Times New Roman" panose="02020603050405020304" pitchFamily="18" charset="0"/>
                <a:cs typeface="Times New Roman" panose="02020603050405020304" pitchFamily="18" charset="0"/>
              </a:rPr>
              <a:t>Vezeeta</a:t>
            </a:r>
            <a:r>
              <a:rPr lang="en-US" altLang="en-US" sz="2400" dirty="0">
                <a:latin typeface="Times New Roman" panose="02020603050405020304" pitchFamily="18" charset="0"/>
                <a:cs typeface="Times New Roman" panose="02020603050405020304" pitchFamily="18" charset="0"/>
              </a:rPr>
              <a:t>/</a:t>
            </a:r>
            <a:r>
              <a:rPr lang="en-US" altLang="en-US" sz="2400" dirty="0" err="1">
                <a:latin typeface="Times New Roman" panose="02020603050405020304" pitchFamily="18" charset="0"/>
                <a:cs typeface="Times New Roman" panose="02020603050405020304" pitchFamily="18" charset="0"/>
              </a:rPr>
              <a:t>Tabibi</a:t>
            </a:r>
            <a:r>
              <a:rPr lang="en-US" altLang="en-US" sz="2400" dirty="0">
                <a:latin typeface="Times New Roman" panose="02020603050405020304" pitchFamily="18" charset="0"/>
                <a:cs typeface="Times New Roman" panose="02020603050405020304" pitchFamily="18" charset="0"/>
              </a:rPr>
              <a:t>, Super Mama, and         </a:t>
            </a:r>
            <a:r>
              <a:rPr lang="en-US" altLang="en-US" sz="2400" dirty="0" err="1">
                <a:latin typeface="Times New Roman" panose="02020603050405020304" pitchFamily="18" charset="0"/>
                <a:cs typeface="Times New Roman" panose="02020603050405020304" pitchFamily="18" charset="0"/>
              </a:rPr>
              <a:t>Shezlong</a:t>
            </a:r>
            <a:r>
              <a:rPr lang="en-US" altLang="en-US"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endParaRPr lang="en-EG" dirty="0"/>
          </a:p>
        </p:txBody>
      </p:sp>
    </p:spTree>
    <p:extLst>
      <p:ext uri="{BB962C8B-B14F-4D97-AF65-F5344CB8AC3E}">
        <p14:creationId xmlns:p14="http://schemas.microsoft.com/office/powerpoint/2010/main" val="1365329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Third Approach: Finding Gaps in the Marketplace </a:t>
            </a:r>
            <a:endParaRPr lang="en-US" sz="3200" b="0" dirty="0"/>
          </a:p>
        </p:txBody>
      </p:sp>
      <p:sp>
        <p:nvSpPr>
          <p:cNvPr id="3" name="Content Placeholder 2"/>
          <p:cNvSpPr>
            <a:spLocks noGrp="1"/>
          </p:cNvSpPr>
          <p:nvPr>
            <p:ph idx="1"/>
          </p:nvPr>
        </p:nvSpPr>
        <p:spPr/>
        <p:txBody>
          <a:bodyPr/>
          <a:lstStyle/>
          <a:p>
            <a:pPr marL="256032" indent="-256032">
              <a:buSzPct val="100000"/>
            </a:pPr>
            <a:r>
              <a:rPr lang="en-US" sz="2400" b="1" dirty="0">
                <a:latin typeface="Times New Roman" panose="02020603050405020304" pitchFamily="18" charset="0"/>
                <a:cs typeface="Times New Roman" panose="02020603050405020304" pitchFamily="18" charset="0"/>
              </a:rPr>
              <a:t>Gaps in the Marketplace</a:t>
            </a:r>
          </a:p>
          <a:p>
            <a:pPr marL="740664" lvl="1"/>
            <a:r>
              <a:rPr lang="en-US" sz="2400" dirty="0">
                <a:latin typeface="Times New Roman" panose="02020603050405020304" pitchFamily="18" charset="0"/>
                <a:cs typeface="Times New Roman" panose="02020603050405020304" pitchFamily="18" charset="0"/>
              </a:rPr>
              <a:t>A third approach to identifying opportunities is to find a gap in the marketplace.</a:t>
            </a:r>
          </a:p>
          <a:p>
            <a:pPr marL="740664" lvl="1"/>
            <a:r>
              <a:rPr lang="en-US" sz="2400" dirty="0">
                <a:latin typeface="Times New Roman" panose="02020603050405020304" pitchFamily="18" charset="0"/>
                <a:cs typeface="Times New Roman" panose="02020603050405020304" pitchFamily="18" charset="0"/>
              </a:rPr>
              <a:t>A gap in the marketplace is often created </a:t>
            </a:r>
            <a:r>
              <a:rPr lang="en-US" sz="2400" b="1" dirty="0">
                <a:latin typeface="Times New Roman" panose="02020603050405020304" pitchFamily="18" charset="0"/>
                <a:cs typeface="Times New Roman" panose="02020603050405020304" pitchFamily="18" charset="0"/>
              </a:rPr>
              <a:t>when a product or service is needed by a specific group of people but doesn</a:t>
            </a:r>
            <a:r>
              <a:rPr lang="en-US" altLang="en-US"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t represent a large enough market to be of interest to mainstream retailers or manufacturers.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dirty="0"/>
              <a:t>Full View of the Opportunity Recognition Process: </a:t>
            </a:r>
            <a:r>
              <a:rPr lang="en-IN" sz="2400" dirty="0"/>
              <a:t>The Connection between Awareness of Emerging Trends &amp; Entrepreneur’s Characteristics</a:t>
            </a:r>
            <a:endParaRPr lang="en-US" sz="2400" dirty="0"/>
          </a:p>
        </p:txBody>
      </p:sp>
      <p:sp>
        <p:nvSpPr>
          <p:cNvPr id="3" name="Content Placeholder 2"/>
          <p:cNvSpPr>
            <a:spLocks noGrp="1"/>
          </p:cNvSpPr>
          <p:nvPr>
            <p:ph idx="1"/>
          </p:nvPr>
        </p:nvSpPr>
        <p:spPr>
          <a:xfrm>
            <a:off x="457200" y="1600201"/>
            <a:ext cx="8229600" cy="990599"/>
          </a:xfrm>
        </p:spPr>
        <p:txBody>
          <a:bodyPr/>
          <a:lstStyle/>
          <a:p>
            <a:pPr marL="256032" indent="-256032">
              <a:buSzPct val="100000"/>
            </a:pPr>
            <a:r>
              <a:rPr lang="en-US" sz="2200" dirty="0">
                <a:latin typeface="Times New Roman" panose="02020603050405020304" pitchFamily="18" charset="0"/>
                <a:cs typeface="Times New Roman" panose="02020603050405020304" pitchFamily="18" charset="0"/>
              </a:rPr>
              <a:t>Depicts the connection between an awareness of emerging trends and the personal characteristics of the entrepreneur                                        </a:t>
            </a:r>
            <a:r>
              <a:rPr lang="en-IN" sz="2200" b="1" dirty="0">
                <a:latin typeface="Times New Roman" panose="02020603050405020304" pitchFamily="18" charset="0"/>
                <a:cs typeface="Times New Roman" panose="02020603050405020304" pitchFamily="18" charset="0"/>
              </a:rPr>
              <a:t>The Opportunity Recognition Process</a:t>
            </a:r>
          </a:p>
        </p:txBody>
      </p:sp>
      <p:pic>
        <p:nvPicPr>
          <p:cNvPr id="5" name="Picture 4" descr="The opportunity recognition process. When examining environmental trends, which includes economic factors, social factors, technological advances, and political and regulatory changes, they may overlap with personal characteristics of an entrepreneur, which include prior experience, cognitive factors, social networks, and creativity. This overlap leads to business, product, or service opportunity gap, which is the difference between what’s available and what’s possible, and leads to new business, product, and service idea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2743200"/>
            <a:ext cx="6705600" cy="366079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C2B0-914B-3E46-86CB-0A4E7E557E8B}"/>
              </a:ext>
            </a:extLst>
          </p:cNvPr>
          <p:cNvSpPr>
            <a:spLocks noGrp="1"/>
          </p:cNvSpPr>
          <p:nvPr>
            <p:ph type="title"/>
          </p:nvPr>
        </p:nvSpPr>
        <p:spPr>
          <a:xfrm>
            <a:off x="457200" y="533400"/>
            <a:ext cx="8229600" cy="779252"/>
          </a:xfrm>
        </p:spPr>
        <p:txBody>
          <a:bodyPr/>
          <a:lstStyle/>
          <a:p>
            <a:r>
              <a:rPr lang="en-US" sz="3200" dirty="0"/>
              <a:t>Personal Characteristics of the Entrepreneur</a:t>
            </a:r>
            <a:endParaRPr lang="en-EG" dirty="0"/>
          </a:p>
        </p:txBody>
      </p:sp>
      <p:sp>
        <p:nvSpPr>
          <p:cNvPr id="3" name="Content Placeholder 2">
            <a:extLst>
              <a:ext uri="{FF2B5EF4-FFF2-40B4-BE49-F238E27FC236}">
                <a16:creationId xmlns:a16="http://schemas.microsoft.com/office/drawing/2014/main" id="{38D6F5E1-A6FE-5444-B015-2A92D6DE5F96}"/>
              </a:ext>
            </a:extLst>
          </p:cNvPr>
          <p:cNvSpPr>
            <a:spLocks noGrp="1"/>
          </p:cNvSpPr>
          <p:nvPr>
            <p:ph idx="1"/>
          </p:nvPr>
        </p:nvSpPr>
        <p:spPr/>
        <p:txBody>
          <a:bodyPr/>
          <a:lstStyle/>
          <a:p>
            <a:pPr marL="451041" lvl="1" indent="0">
              <a:buNone/>
            </a:pPr>
            <a:r>
              <a:rPr lang="en-US" sz="2400" dirty="0">
                <a:latin typeface="Times New Roman" panose="02020603050405020304" pitchFamily="18" charset="0"/>
                <a:cs typeface="Times New Roman" panose="02020603050405020304" pitchFamily="18" charset="0"/>
              </a:rPr>
              <a:t>Characteristics that tend to make some people better at recognizing opportunities than others</a:t>
            </a:r>
          </a:p>
          <a:p>
            <a:pPr lvl="1"/>
            <a:r>
              <a:rPr lang="en-US" sz="2400" dirty="0">
                <a:latin typeface="Times New Roman" panose="02020603050405020304" pitchFamily="18" charset="0"/>
                <a:cs typeface="Times New Roman" panose="02020603050405020304" pitchFamily="18" charset="0"/>
              </a:rPr>
              <a:t>Prior Industry Experience</a:t>
            </a:r>
          </a:p>
          <a:p>
            <a:pPr lvl="1"/>
            <a:r>
              <a:rPr lang="en-US" sz="2400" dirty="0">
                <a:latin typeface="Times New Roman" panose="02020603050405020304" pitchFamily="18" charset="0"/>
                <a:cs typeface="Times New Roman" panose="02020603050405020304" pitchFamily="18" charset="0"/>
              </a:rPr>
              <a:t>Cognitive Factors</a:t>
            </a:r>
          </a:p>
          <a:p>
            <a:pPr lvl="1"/>
            <a:r>
              <a:rPr lang="en-US" sz="2400" dirty="0">
                <a:latin typeface="Times New Roman" panose="02020603050405020304" pitchFamily="18" charset="0"/>
                <a:cs typeface="Times New Roman" panose="02020603050405020304" pitchFamily="18" charset="0"/>
              </a:rPr>
              <a:t>Social Networks</a:t>
            </a:r>
          </a:p>
          <a:p>
            <a:pPr lvl="1"/>
            <a:r>
              <a:rPr lang="en-US" sz="2400" b="1" dirty="0">
                <a:latin typeface="Times New Roman" panose="02020603050405020304" pitchFamily="18" charset="0"/>
                <a:cs typeface="Times New Roman" panose="02020603050405020304" pitchFamily="18" charset="0"/>
              </a:rPr>
              <a:t>Creativity</a:t>
            </a:r>
          </a:p>
          <a:p>
            <a:endParaRPr lang="en-EG" dirty="0"/>
          </a:p>
        </p:txBody>
      </p:sp>
    </p:spTree>
    <p:extLst>
      <p:ext uri="{BB962C8B-B14F-4D97-AF65-F5344CB8AC3E}">
        <p14:creationId xmlns:p14="http://schemas.microsoft.com/office/powerpoint/2010/main" val="1305344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533400"/>
            <a:ext cx="8229600" cy="670243"/>
          </a:xfrm>
        </p:spPr>
        <p:txBody>
          <a:bodyPr/>
          <a:lstStyle/>
          <a:p>
            <a:r>
              <a:rPr lang="en-US" sz="3200" dirty="0"/>
              <a:t>Creativity</a:t>
            </a:r>
            <a:endParaRPr lang="en-US" sz="3200" b="0" dirty="0"/>
          </a:p>
        </p:txBody>
      </p:sp>
      <p:sp>
        <p:nvSpPr>
          <p:cNvPr id="3" name="Content Placeholder 2"/>
          <p:cNvSpPr>
            <a:spLocks noGrp="1"/>
          </p:cNvSpPr>
          <p:nvPr>
            <p:ph idx="1"/>
          </p:nvPr>
        </p:nvSpPr>
        <p:spPr>
          <a:xfrm>
            <a:off x="457200" y="1600200"/>
            <a:ext cx="8077200" cy="4525963"/>
          </a:xfrm>
        </p:spPr>
        <p:txBody>
          <a:bodyPr/>
          <a:lstStyle/>
          <a:p>
            <a:pPr marL="740664" lvl="1"/>
            <a:r>
              <a:rPr lang="en-US" sz="2400" dirty="0">
                <a:latin typeface="Times New Roman" panose="02020603050405020304" pitchFamily="18" charset="0"/>
                <a:cs typeface="Times New Roman" panose="02020603050405020304" pitchFamily="18" charset="0"/>
              </a:rPr>
              <a:t>Creativity is the process of generating a novel or useful idea.</a:t>
            </a:r>
          </a:p>
          <a:p>
            <a:pPr marL="740664" lvl="1"/>
            <a:r>
              <a:rPr lang="en-US" sz="2400" dirty="0">
                <a:latin typeface="Times New Roman" panose="02020603050405020304" pitchFamily="18" charset="0"/>
                <a:cs typeface="Times New Roman" panose="02020603050405020304" pitchFamily="18" charset="0"/>
              </a:rPr>
              <a:t>Opportunity recognition may be, at least in part, a creative process.</a:t>
            </a:r>
          </a:p>
          <a:p>
            <a:pPr marL="740664" lvl="1"/>
            <a:r>
              <a:rPr lang="en-US" sz="2400" dirty="0">
                <a:latin typeface="Times New Roman" panose="02020603050405020304" pitchFamily="18" charset="0"/>
                <a:cs typeface="Times New Roman" panose="02020603050405020304" pitchFamily="18" charset="0"/>
              </a:rPr>
              <a:t>For an individual, the creative process can be broken down into five stages, as shown on the next slide.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79252"/>
          </a:xfrm>
        </p:spPr>
        <p:txBody>
          <a:bodyPr/>
          <a:lstStyle/>
          <a:p>
            <a:r>
              <a:rPr lang="en-US" sz="3200" dirty="0"/>
              <a:t>Generating Creative Ideas</a:t>
            </a:r>
          </a:p>
        </p:txBody>
      </p:sp>
      <p:sp>
        <p:nvSpPr>
          <p:cNvPr id="3" name="Content Placeholder 2"/>
          <p:cNvSpPr>
            <a:spLocks noGrp="1"/>
          </p:cNvSpPr>
          <p:nvPr>
            <p:ph idx="1"/>
          </p:nvPr>
        </p:nvSpPr>
        <p:spPr>
          <a:xfrm>
            <a:off x="475673" y="1371600"/>
            <a:ext cx="6553200" cy="457200"/>
          </a:xfrm>
        </p:spPr>
        <p:txBody>
          <a:bodyPr/>
          <a:lstStyle/>
          <a:p>
            <a:pPr marL="0" indent="0">
              <a:buNone/>
            </a:pPr>
            <a:r>
              <a:rPr lang="en-US" sz="2200" b="1" dirty="0">
                <a:latin typeface="Times New Roman" panose="02020603050405020304" pitchFamily="18" charset="0"/>
                <a:cs typeface="Times New Roman" panose="02020603050405020304" pitchFamily="18" charset="0"/>
              </a:rPr>
              <a:t>Five Steps to Generating Creative Ideas</a:t>
            </a:r>
          </a:p>
        </p:txBody>
      </p:sp>
      <p:pic>
        <p:nvPicPr>
          <p:cNvPr id="6" name="Picture 5" descr="5 steps to generate creative ideas are as follows. 1, preparation. 2, incubation. 3, insight, including the eureka idea, conceived business idea, and problem solved. 4, evaluation. and 5, elaboration. All steps to generating creative ideas can proceed to following steps or restart the generation process at prepara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286000"/>
            <a:ext cx="7982527" cy="2438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Techniques for Generating Creative Ideas</a:t>
            </a:r>
          </a:p>
        </p:txBody>
      </p:sp>
      <p:sp>
        <p:nvSpPr>
          <p:cNvPr id="7" name="Content Placeholder 6"/>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Focus Groups</a:t>
            </a:r>
          </a:p>
          <a:p>
            <a:r>
              <a:rPr lang="en-US" sz="2400" dirty="0">
                <a:latin typeface="Times New Roman" panose="02020603050405020304" pitchFamily="18" charset="0"/>
                <a:cs typeface="Times New Roman" panose="02020603050405020304" pitchFamily="18" charset="0"/>
              </a:rPr>
              <a:t>Brainstorming</a:t>
            </a:r>
          </a:p>
          <a:p>
            <a:r>
              <a:rPr lang="en-US" sz="2400" dirty="0">
                <a:latin typeface="Times New Roman" panose="02020603050405020304" pitchFamily="18" charset="0"/>
                <a:cs typeface="Times New Roman" panose="02020603050405020304" pitchFamily="18" charset="0"/>
              </a:rPr>
              <a:t>Library and Internet Research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311"/>
            <a:ext cx="8229600" cy="703052"/>
          </a:xfrm>
        </p:spPr>
        <p:txBody>
          <a:bodyPr/>
          <a:lstStyle/>
          <a:p>
            <a:r>
              <a:rPr lang="en-US" sz="3200" dirty="0"/>
              <a:t>Focus Groups</a:t>
            </a:r>
          </a:p>
        </p:txBody>
      </p:sp>
      <p:sp>
        <p:nvSpPr>
          <p:cNvPr id="3" name="Content Placeholder 2"/>
          <p:cNvSpPr>
            <a:spLocks noGrp="1"/>
          </p:cNvSpPr>
          <p:nvPr>
            <p:ph idx="1"/>
          </p:nvPr>
        </p:nvSpPr>
        <p:spPr>
          <a:xfrm>
            <a:off x="457200" y="1371600"/>
            <a:ext cx="8229600" cy="4754563"/>
          </a:xfrm>
        </p:spPr>
        <p:txBody>
          <a:bodyPr/>
          <a:lstStyle/>
          <a:p>
            <a:pPr marL="740664" lvl="1"/>
            <a:r>
              <a:rPr lang="en-US" sz="2400" dirty="0">
                <a:latin typeface="Times New Roman" panose="02020603050405020304" pitchFamily="18" charset="0"/>
                <a:cs typeface="Times New Roman" panose="02020603050405020304" pitchFamily="18" charset="0"/>
              </a:rPr>
              <a:t>Focus groups involve a group of people who are familiar with a topic, are brought together </a:t>
            </a:r>
            <a:r>
              <a:rPr lang="en-US" sz="2400" b="1" dirty="0">
                <a:latin typeface="Times New Roman" panose="02020603050405020304" pitchFamily="18" charset="0"/>
                <a:cs typeface="Times New Roman" panose="02020603050405020304" pitchFamily="18" charset="0"/>
              </a:rPr>
              <a:t>to respond to questions, and who are able to shed light on an issue through the give-and-take nature of group discussions.</a:t>
            </a:r>
          </a:p>
          <a:p>
            <a:pPr marL="740664" lvl="1"/>
            <a:r>
              <a:rPr lang="en-US" sz="2400" dirty="0">
                <a:latin typeface="Times New Roman" panose="02020603050405020304" pitchFamily="18" charset="0"/>
                <a:cs typeface="Times New Roman" panose="02020603050405020304" pitchFamily="18" charset="0"/>
              </a:rPr>
              <a:t>They work best as a </a:t>
            </a:r>
            <a:r>
              <a:rPr lang="en-US" sz="2400" b="1" dirty="0">
                <a:latin typeface="Times New Roman" panose="02020603050405020304" pitchFamily="18" charset="0"/>
                <a:cs typeface="Times New Roman" panose="02020603050405020304" pitchFamily="18" charset="0"/>
              </a:rPr>
              <a:t>follow-up to brainstorming, </a:t>
            </a:r>
            <a:r>
              <a:rPr lang="en-US" sz="2400" dirty="0">
                <a:latin typeface="Times New Roman" panose="02020603050405020304" pitchFamily="18" charset="0"/>
                <a:cs typeface="Times New Roman" panose="02020603050405020304" pitchFamily="18" charset="0"/>
              </a:rPr>
              <a:t>when the general idea for a business has been formulated but further refinement of the idea is needed.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609600"/>
            <a:ext cx="8229600" cy="703052"/>
          </a:xfrm>
        </p:spPr>
        <p:txBody>
          <a:bodyPr/>
          <a:lstStyle/>
          <a:p>
            <a:r>
              <a:rPr lang="en-US" sz="3200" dirty="0"/>
              <a:t>Learning Objectives</a:t>
            </a:r>
            <a:endParaRPr lang="en-US" sz="3200" b="0" dirty="0"/>
          </a:p>
        </p:txBody>
      </p:sp>
      <p:sp>
        <p:nvSpPr>
          <p:cNvPr id="7" name="Content Placeholder 6"/>
          <p:cNvSpPr>
            <a:spLocks noGrp="1"/>
          </p:cNvSpPr>
          <p:nvPr>
            <p:ph idx="1"/>
          </p:nvPr>
        </p:nvSpPr>
        <p:spPr/>
        <p:txBody>
          <a:bodyPr/>
          <a:lstStyle/>
          <a:p>
            <a:pPr marL="0" indent="0">
              <a:buSzPct val="100000"/>
              <a:buNone/>
            </a:pPr>
            <a:r>
              <a:rPr lang="en-US" sz="2400" b="1" dirty="0">
                <a:solidFill>
                  <a:srgbClr val="007FA3"/>
                </a:solidFill>
                <a:latin typeface="+mj-lt"/>
              </a:rPr>
              <a:t>2.1</a:t>
            </a:r>
            <a:r>
              <a:rPr lang="en-US" sz="2400" dirty="0">
                <a:latin typeface="+mj-lt"/>
              </a:rPr>
              <a:t> </a:t>
            </a:r>
            <a:r>
              <a:rPr lang="en-US" sz="2400" dirty="0">
                <a:latin typeface="Times New Roman" panose="02020603050405020304" pitchFamily="18" charset="0"/>
                <a:cs typeface="Times New Roman" panose="02020603050405020304" pitchFamily="18" charset="0"/>
              </a:rPr>
              <a:t>Explain the difference between opportunities and ideas.</a:t>
            </a:r>
          </a:p>
          <a:p>
            <a:pPr marL="517525" indent="-517525">
              <a:buSzPct val="100000"/>
              <a:buNone/>
            </a:pPr>
            <a:r>
              <a:rPr lang="en-US" sz="2400" b="1" dirty="0">
                <a:solidFill>
                  <a:srgbClr val="007FA3"/>
                </a:solidFill>
                <a:latin typeface="Times New Roman" panose="02020603050405020304" pitchFamily="18" charset="0"/>
                <a:cs typeface="Times New Roman" panose="02020603050405020304" pitchFamily="18" charset="0"/>
              </a:rPr>
              <a:t>2.2</a:t>
            </a:r>
            <a:r>
              <a:rPr lang="en-US" sz="2400" dirty="0">
                <a:latin typeface="Times New Roman" panose="02020603050405020304" pitchFamily="18" charset="0"/>
                <a:cs typeface="Times New Roman" panose="02020603050405020304" pitchFamily="18" charset="0"/>
              </a:rPr>
              <a:t> Describe the three general approaches entrepreneurs use to identify opportunities.</a:t>
            </a:r>
          </a:p>
          <a:p>
            <a:pPr marL="517525" indent="-517525">
              <a:buSzPct val="100000"/>
              <a:buNone/>
            </a:pPr>
            <a:r>
              <a:rPr lang="en-US" sz="2400" b="1" dirty="0">
                <a:solidFill>
                  <a:srgbClr val="007FA3"/>
                </a:solidFill>
                <a:latin typeface="Times New Roman" panose="02020603050405020304" pitchFamily="18" charset="0"/>
                <a:cs typeface="Times New Roman" panose="02020603050405020304" pitchFamily="18" charset="0"/>
              </a:rPr>
              <a:t>2.3</a:t>
            </a:r>
            <a:r>
              <a:rPr lang="en-US" sz="2400" dirty="0">
                <a:latin typeface="Times New Roman" panose="02020603050405020304" pitchFamily="18" charset="0"/>
                <a:cs typeface="Times New Roman" panose="02020603050405020304" pitchFamily="18" charset="0"/>
              </a:rPr>
              <a:t> Discuss the personal characteristics of entrepreneurs that contribute to their ability to recognize business opportunities.</a:t>
            </a:r>
          </a:p>
          <a:p>
            <a:pPr marL="517525" indent="-517525">
              <a:buSzPct val="100000"/>
              <a:buNone/>
            </a:pPr>
            <a:r>
              <a:rPr lang="en-US" sz="2400" b="1" dirty="0">
                <a:solidFill>
                  <a:srgbClr val="007FA3"/>
                </a:solidFill>
                <a:latin typeface="Times New Roman" panose="02020603050405020304" pitchFamily="18" charset="0"/>
                <a:cs typeface="Times New Roman" panose="02020603050405020304" pitchFamily="18" charset="0"/>
              </a:rPr>
              <a:t>2.4</a:t>
            </a:r>
            <a:r>
              <a:rPr lang="en-US" sz="2400" dirty="0">
                <a:latin typeface="Times New Roman" panose="02020603050405020304" pitchFamily="18" charset="0"/>
                <a:cs typeface="Times New Roman" panose="02020603050405020304" pitchFamily="18" charset="0"/>
              </a:rPr>
              <a:t> Identify and describe techniques entrepreneurs use to generate ideas.</a:t>
            </a:r>
          </a:p>
          <a:p>
            <a:pPr marL="517525" indent="-517525">
              <a:buSzPct val="100000"/>
              <a:buNone/>
            </a:pP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429"/>
            <a:ext cx="8229600" cy="580815"/>
          </a:xfrm>
        </p:spPr>
        <p:txBody>
          <a:bodyPr/>
          <a:lstStyle/>
          <a:p>
            <a:r>
              <a:rPr lang="en-US" sz="3200" dirty="0"/>
              <a:t>Brainstorming</a:t>
            </a:r>
          </a:p>
        </p:txBody>
      </p:sp>
      <p:sp>
        <p:nvSpPr>
          <p:cNvPr id="3" name="Content Placeholder 2"/>
          <p:cNvSpPr>
            <a:spLocks noGrp="1"/>
          </p:cNvSpPr>
          <p:nvPr>
            <p:ph idx="1"/>
          </p:nvPr>
        </p:nvSpPr>
        <p:spPr>
          <a:xfrm>
            <a:off x="457200" y="1295400"/>
            <a:ext cx="7924800" cy="4830763"/>
          </a:xfrm>
        </p:spPr>
        <p:txBody>
          <a:bodyPr/>
          <a:lstStyle/>
          <a:p>
            <a:pPr marL="740664" lvl="1"/>
            <a:r>
              <a:rPr lang="en-US" sz="2400" dirty="0">
                <a:latin typeface="Times New Roman" panose="02020603050405020304" pitchFamily="18" charset="0"/>
                <a:cs typeface="Times New Roman" panose="02020603050405020304" pitchFamily="18" charset="0"/>
              </a:rPr>
              <a:t>Is the process of generating several ideas about a specific topic.</a:t>
            </a:r>
          </a:p>
          <a:p>
            <a:pPr marL="740664" lvl="1"/>
            <a:r>
              <a:rPr lang="en-US" sz="2400" dirty="0">
                <a:latin typeface="Times New Roman" panose="02020603050405020304" pitchFamily="18" charset="0"/>
                <a:cs typeface="Times New Roman" panose="02020603050405020304" pitchFamily="18" charset="0"/>
              </a:rPr>
              <a:t>A brainstorming </a:t>
            </a:r>
            <a:r>
              <a:rPr lang="en-US" altLang="en-US"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session</a:t>
            </a:r>
            <a:r>
              <a:rPr lang="en-US" altLang="en-US"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typically involves a group of people, and should be targeted to a specific topic.</a:t>
            </a:r>
          </a:p>
          <a:p>
            <a:pPr marL="740664" lvl="1"/>
            <a:r>
              <a:rPr lang="en-US" sz="2400" dirty="0">
                <a:latin typeface="Times New Roman" panose="02020603050405020304" pitchFamily="18" charset="0"/>
                <a:cs typeface="Times New Roman" panose="02020603050405020304" pitchFamily="18" charset="0"/>
              </a:rPr>
              <a:t>Rules for a brainstorming session:</a:t>
            </a:r>
          </a:p>
          <a:p>
            <a:pPr lvl="2"/>
            <a:r>
              <a:rPr lang="en-US" sz="2400" dirty="0">
                <a:latin typeface="Times New Roman" panose="02020603050405020304" pitchFamily="18" charset="0"/>
                <a:cs typeface="Times New Roman" panose="02020603050405020304" pitchFamily="18" charset="0"/>
              </a:rPr>
              <a:t>No criticism.</a:t>
            </a:r>
          </a:p>
          <a:p>
            <a:pPr lvl="2"/>
            <a:r>
              <a:rPr lang="en-US" sz="2400" dirty="0">
                <a:latin typeface="Times New Roman" panose="02020603050405020304" pitchFamily="18" charset="0"/>
                <a:cs typeface="Times New Roman" panose="02020603050405020304" pitchFamily="18" charset="0"/>
              </a:rPr>
              <a:t>Freewheeling is encouraged.</a:t>
            </a:r>
          </a:p>
          <a:p>
            <a:pPr lvl="2"/>
            <a:r>
              <a:rPr lang="en-US" sz="2400" dirty="0">
                <a:latin typeface="Times New Roman" panose="02020603050405020304" pitchFamily="18" charset="0"/>
                <a:cs typeface="Times New Roman" panose="02020603050405020304" pitchFamily="18" charset="0"/>
              </a:rPr>
              <a:t>The session should move quickly.</a:t>
            </a:r>
          </a:p>
          <a:p>
            <a:pPr lvl="2"/>
            <a:r>
              <a:rPr lang="en-US" sz="2400" dirty="0">
                <a:latin typeface="Times New Roman" panose="02020603050405020304" pitchFamily="18" charset="0"/>
                <a:cs typeface="Times New Roman" panose="02020603050405020304" pitchFamily="18" charset="0"/>
              </a:rPr>
              <a:t>Leap-frogging is encouraged.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10EE0-4DD1-B942-BFFC-736F773ACE3F}"/>
              </a:ext>
            </a:extLst>
          </p:cNvPr>
          <p:cNvSpPr>
            <a:spLocks noGrp="1"/>
          </p:cNvSpPr>
          <p:nvPr>
            <p:ph type="title"/>
          </p:nvPr>
        </p:nvSpPr>
        <p:spPr/>
        <p:txBody>
          <a:bodyPr/>
          <a:lstStyle/>
          <a:p>
            <a:r>
              <a:rPr lang="en-EG" dirty="0"/>
              <a:t>Differences between ideas and opportunities</a:t>
            </a:r>
          </a:p>
        </p:txBody>
      </p:sp>
      <p:sp>
        <p:nvSpPr>
          <p:cNvPr id="3" name="Content Placeholder 2">
            <a:extLst>
              <a:ext uri="{FF2B5EF4-FFF2-40B4-BE49-F238E27FC236}">
                <a16:creationId xmlns:a16="http://schemas.microsoft.com/office/drawing/2014/main" id="{AC5CFC21-45FA-CB45-8009-8B9842B0532F}"/>
              </a:ext>
            </a:extLst>
          </p:cNvPr>
          <p:cNvSpPr>
            <a:spLocks noGrp="1"/>
          </p:cNvSpPr>
          <p:nvPr>
            <p:ph idx="1"/>
          </p:nvPr>
        </p:nvSpPr>
        <p:spPr/>
        <p:txBody>
          <a:bodyPr/>
          <a:lstStyle/>
          <a:p>
            <a:r>
              <a:rPr lang="en-US" sz="2000" b="1" i="0" dirty="0">
                <a:solidFill>
                  <a:srgbClr val="040C28"/>
                </a:solidFill>
                <a:effectLst/>
                <a:latin typeface="Times New Roman" panose="02020603050405020304" pitchFamily="18" charset="0"/>
                <a:cs typeface="Times New Roman" panose="02020603050405020304" pitchFamily="18" charset="0"/>
              </a:rPr>
              <a:t>An idea </a:t>
            </a:r>
            <a:r>
              <a:rPr lang="en-US" sz="2000" b="0" i="0" dirty="0">
                <a:solidFill>
                  <a:srgbClr val="040C28"/>
                </a:solidFill>
                <a:effectLst/>
                <a:latin typeface="Times New Roman" panose="02020603050405020304" pitchFamily="18" charset="0"/>
                <a:cs typeface="Times New Roman" panose="02020603050405020304" pitchFamily="18" charset="0"/>
              </a:rPr>
              <a:t>is simply a creative thought or a concept (it is a plan), whereas </a:t>
            </a:r>
            <a:r>
              <a:rPr lang="en-US" sz="2000" b="1" i="0" dirty="0">
                <a:solidFill>
                  <a:srgbClr val="040C28"/>
                </a:solidFill>
                <a:effectLst/>
                <a:latin typeface="Times New Roman" panose="02020603050405020304" pitchFamily="18" charset="0"/>
                <a:cs typeface="Times New Roman" panose="02020603050405020304" pitchFamily="18" charset="0"/>
              </a:rPr>
              <a:t>an opportunity </a:t>
            </a:r>
            <a:r>
              <a:rPr lang="en-US" sz="2000" b="0" i="0" dirty="0">
                <a:solidFill>
                  <a:srgbClr val="040C28"/>
                </a:solidFill>
                <a:effectLst/>
                <a:latin typeface="Times New Roman" panose="02020603050405020304" pitchFamily="18" charset="0"/>
                <a:cs typeface="Times New Roman" panose="02020603050405020304" pitchFamily="18" charset="0"/>
              </a:rPr>
              <a:t>is a chance to bring that idea to life and make it a reality and it </a:t>
            </a:r>
            <a:r>
              <a:rPr lang="en-US" sz="2000" b="0" i="0" dirty="0">
                <a:solidFill>
                  <a:srgbClr val="202124"/>
                </a:solidFill>
                <a:effectLst/>
                <a:latin typeface="Times New Roman" panose="02020603050405020304" pitchFamily="18" charset="0"/>
                <a:cs typeface="Times New Roman" panose="02020603050405020304" pitchFamily="18" charset="0"/>
              </a:rPr>
              <a:t>may not originate from an idea; it has the potential to generate income and create value for customers and is </a:t>
            </a:r>
            <a:r>
              <a:rPr lang="en-US" sz="2000" dirty="0">
                <a:latin typeface="Times New Roman" panose="02020603050405020304" pitchFamily="18" charset="0"/>
                <a:cs typeface="Times New Roman" panose="02020603050405020304" pitchFamily="18" charset="0"/>
              </a:rPr>
              <a:t>is a chance that an individual gains.</a:t>
            </a:r>
          </a:p>
          <a:p>
            <a:r>
              <a:rPr lang="en-US" sz="2000" b="1" dirty="0">
                <a:latin typeface="Times New Roman" panose="02020603050405020304" pitchFamily="18" charset="0"/>
                <a:cs typeface="Times New Roman" panose="02020603050405020304" pitchFamily="18" charset="0"/>
              </a:rPr>
              <a:t>Four Essential Qualities of an Opportunity:</a:t>
            </a:r>
          </a:p>
          <a:p>
            <a:r>
              <a:rPr lang="en-US" sz="2000" dirty="0">
                <a:latin typeface="Times New Roman" panose="02020603050405020304" pitchFamily="18" charset="0"/>
                <a:cs typeface="Times New Roman" panose="02020603050405020304" pitchFamily="18" charset="0"/>
              </a:rPr>
              <a:t>1. Attractive</a:t>
            </a:r>
          </a:p>
          <a:p>
            <a:r>
              <a:rPr lang="en-US" sz="2000" dirty="0">
                <a:latin typeface="Times New Roman" panose="02020603050405020304" pitchFamily="18" charset="0"/>
                <a:cs typeface="Times New Roman" panose="02020603050405020304" pitchFamily="18" charset="0"/>
              </a:rPr>
              <a:t>2. Timely</a:t>
            </a:r>
          </a:p>
          <a:p>
            <a:r>
              <a:rPr lang="en-US" sz="2000" dirty="0">
                <a:latin typeface="Times New Roman" panose="02020603050405020304" pitchFamily="18" charset="0"/>
                <a:cs typeface="Times New Roman" panose="02020603050405020304" pitchFamily="18" charset="0"/>
              </a:rPr>
              <a:t>3. Durable</a:t>
            </a:r>
          </a:p>
          <a:p>
            <a:r>
              <a:rPr lang="en-US" sz="2000" dirty="0">
                <a:latin typeface="Times New Roman" panose="02020603050405020304" pitchFamily="18" charset="0"/>
                <a:cs typeface="Times New Roman" panose="02020603050405020304" pitchFamily="18" charset="0"/>
              </a:rPr>
              <a:t>4. Creates or adds value to end user.</a:t>
            </a:r>
          </a:p>
          <a:p>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22427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5800" y="685800"/>
            <a:ext cx="8001000" cy="762000"/>
          </a:xfrm>
        </p:spPr>
        <p:txBody>
          <a:bodyPr rtlCol="0">
            <a:normAutofit fontScale="92500" lnSpcReduction="20000"/>
          </a:bodyPr>
          <a:lstStyle/>
          <a:p>
            <a:pPr marL="0" indent="0" fontAlgn="auto">
              <a:spcAft>
                <a:spcPts val="0"/>
              </a:spcAft>
              <a:buNone/>
              <a:defRPr/>
            </a:pPr>
            <a:r>
              <a:rPr lang="en-US" sz="3200" b="1" dirty="0">
                <a:solidFill>
                  <a:srgbClr val="007FA3"/>
                </a:solidFill>
                <a:latin typeface="Times New Roman" panose="02020603050405020304" pitchFamily="18" charset="0"/>
                <a:cs typeface="Times New Roman" panose="02020603050405020304" pitchFamily="18" charset="0"/>
              </a:rPr>
              <a:t>Opportunity analysis should be done based on          the following matrix</a:t>
            </a:r>
            <a:endParaRPr lang="en-US" dirty="0">
              <a:solidFill>
                <a:schemeClr val="tx1">
                  <a:lumMod val="75000"/>
                  <a:lumOff val="25000"/>
                </a:schemeClr>
              </a:solidFill>
            </a:endParaRPr>
          </a:p>
        </p:txBody>
      </p:sp>
      <p:sp>
        <p:nvSpPr>
          <p:cNvPr id="28676" name="Text Box 2"/>
          <p:cNvSpPr txBox="1">
            <a:spLocks noChangeArrowheads="1"/>
          </p:cNvSpPr>
          <p:nvPr/>
        </p:nvSpPr>
        <p:spPr bwMode="auto">
          <a:xfrm>
            <a:off x="685800" y="1676400"/>
            <a:ext cx="3786189" cy="2365375"/>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600" b="1" dirty="0">
                <a:solidFill>
                  <a:schemeClr val="tx1"/>
                </a:solidFill>
                <a:latin typeface="Times New Roman" panose="02020603050405020304" pitchFamily="18" charset="0"/>
                <a:cs typeface="Times New Roman" panose="02020603050405020304" pitchFamily="18" charset="0"/>
              </a:rPr>
              <a:t>Demand</a:t>
            </a:r>
          </a:p>
          <a:p>
            <a:pPr>
              <a:lnSpc>
                <a:spcPct val="115000"/>
              </a:lnSpc>
              <a:spcBef>
                <a:spcPct val="0"/>
              </a:spcBef>
              <a:spcAft>
                <a:spcPts val="1000"/>
              </a:spcAft>
              <a:buClrTx/>
              <a:buSzTx/>
              <a:buFontTx/>
              <a:buNone/>
            </a:pPr>
            <a:r>
              <a:rPr lang="en-US" altLang="en-US" sz="1600" b="1" dirty="0">
                <a:solidFill>
                  <a:schemeClr val="tx1"/>
                </a:solidFill>
                <a:latin typeface="Times New Roman" panose="02020603050405020304" pitchFamily="18" charset="0"/>
                <a:cs typeface="Times New Roman" panose="02020603050405020304" pitchFamily="18" charset="0"/>
              </a:rPr>
              <a:t>People are willing and able to buy the product and/or service. They need the product and they are able to pay for it. </a:t>
            </a:r>
          </a:p>
        </p:txBody>
      </p:sp>
      <p:sp>
        <p:nvSpPr>
          <p:cNvPr id="28677" name="Text Box 2"/>
          <p:cNvSpPr txBox="1">
            <a:spLocks noChangeArrowheads="1"/>
          </p:cNvSpPr>
          <p:nvPr/>
        </p:nvSpPr>
        <p:spPr bwMode="auto">
          <a:xfrm>
            <a:off x="4800599" y="1676400"/>
            <a:ext cx="3886199" cy="2365375"/>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500" b="1" dirty="0">
                <a:solidFill>
                  <a:schemeClr val="tx1"/>
                </a:solidFill>
                <a:latin typeface="Times New Roman" panose="02020603050405020304" pitchFamily="18" charset="0"/>
                <a:cs typeface="Times New Roman" panose="02020603050405020304" pitchFamily="18" charset="0"/>
              </a:rPr>
              <a:t>Innovation</a:t>
            </a:r>
          </a:p>
          <a:p>
            <a:pPr>
              <a:lnSpc>
                <a:spcPct val="115000"/>
              </a:lnSpc>
              <a:spcBef>
                <a:spcPct val="0"/>
              </a:spcBef>
              <a:spcAft>
                <a:spcPts val="1000"/>
              </a:spcAft>
              <a:buClrTx/>
              <a:buSzTx/>
              <a:buFontTx/>
              <a:buNone/>
            </a:pPr>
            <a:r>
              <a:rPr lang="en-US" altLang="en-US" sz="1500" b="1" dirty="0">
                <a:solidFill>
                  <a:schemeClr val="tx1"/>
                </a:solidFill>
                <a:latin typeface="Times New Roman" panose="02020603050405020304" pitchFamily="18" charset="0"/>
                <a:cs typeface="Times New Roman" panose="02020603050405020304" pitchFamily="18" charset="0"/>
              </a:rPr>
              <a:t>The product/service should be new (first introduced mobile phone), or you have altered something in an existing product/service (thin laptops) or in the process of manufacturing the product/service (</a:t>
            </a:r>
            <a:r>
              <a:rPr lang="en-US" altLang="en-US" sz="1500" b="1" dirty="0" err="1">
                <a:solidFill>
                  <a:schemeClr val="tx1"/>
                </a:solidFill>
                <a:latin typeface="Times New Roman" panose="02020603050405020304" pitchFamily="18" charset="0"/>
                <a:cs typeface="Times New Roman" panose="02020603050405020304" pitchFamily="18" charset="0"/>
              </a:rPr>
              <a:t>McDelivery</a:t>
            </a:r>
            <a:r>
              <a:rPr lang="en-US" altLang="en-US" sz="1500" b="1" dirty="0">
                <a:solidFill>
                  <a:schemeClr val="tx1"/>
                </a:solidFill>
                <a:latin typeface="Times New Roman" panose="02020603050405020304" pitchFamily="18" charset="0"/>
                <a:cs typeface="Times New Roman" panose="02020603050405020304" pitchFamily="18" charset="0"/>
              </a:rPr>
              <a:t> in 20 minutes rather than an hour).</a:t>
            </a:r>
          </a:p>
        </p:txBody>
      </p:sp>
      <p:sp>
        <p:nvSpPr>
          <p:cNvPr id="28678" name="Text Box 2"/>
          <p:cNvSpPr txBox="1">
            <a:spLocks noChangeArrowheads="1"/>
          </p:cNvSpPr>
          <p:nvPr/>
        </p:nvSpPr>
        <p:spPr bwMode="auto">
          <a:xfrm>
            <a:off x="685801" y="4191000"/>
            <a:ext cx="3786188" cy="2133597"/>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500" b="1" dirty="0">
                <a:solidFill>
                  <a:schemeClr val="tx1"/>
                </a:solidFill>
                <a:latin typeface="Times New Roman" panose="02020603050405020304" pitchFamily="18" charset="0"/>
                <a:cs typeface="Times New Roman" panose="02020603050405020304" pitchFamily="18" charset="0"/>
              </a:rPr>
              <a:t>Feasibility</a:t>
            </a:r>
          </a:p>
          <a:p>
            <a:pPr>
              <a:lnSpc>
                <a:spcPct val="115000"/>
              </a:lnSpc>
              <a:spcBef>
                <a:spcPct val="0"/>
              </a:spcBef>
              <a:spcAft>
                <a:spcPts val="1000"/>
              </a:spcAft>
              <a:buClrTx/>
              <a:buSzTx/>
              <a:buFontTx/>
              <a:buNone/>
            </a:pPr>
            <a:r>
              <a:rPr lang="en-US" altLang="en-US" sz="1500" b="1" dirty="0">
                <a:solidFill>
                  <a:schemeClr val="tx1"/>
                </a:solidFill>
                <a:latin typeface="Times New Roman" panose="02020603050405020304" pitchFamily="18" charset="0"/>
                <a:cs typeface="Times New Roman" panose="02020603050405020304" pitchFamily="18" charset="0"/>
              </a:rPr>
              <a:t>A product or service is feasible to be offered to the market when the technology and resources at hand (financial and human resources) are adequate to launch the product/service.</a:t>
            </a:r>
          </a:p>
        </p:txBody>
      </p:sp>
      <p:sp>
        <p:nvSpPr>
          <p:cNvPr id="28679" name="Text Box 2"/>
          <p:cNvSpPr txBox="1">
            <a:spLocks noChangeArrowheads="1"/>
          </p:cNvSpPr>
          <p:nvPr/>
        </p:nvSpPr>
        <p:spPr bwMode="auto">
          <a:xfrm>
            <a:off x="4672012" y="4191002"/>
            <a:ext cx="4014787" cy="2133598"/>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500" b="1" dirty="0">
                <a:solidFill>
                  <a:schemeClr val="tx1"/>
                </a:solidFill>
                <a:latin typeface="Times New Roman" panose="02020603050405020304" pitchFamily="18" charset="0"/>
                <a:cs typeface="Times New Roman" panose="02020603050405020304" pitchFamily="18" charset="0"/>
              </a:rPr>
              <a:t>External influences</a:t>
            </a:r>
          </a:p>
          <a:p>
            <a:pPr>
              <a:lnSpc>
                <a:spcPct val="115000"/>
              </a:lnSpc>
              <a:spcBef>
                <a:spcPct val="0"/>
              </a:spcBef>
              <a:spcAft>
                <a:spcPts val="1000"/>
              </a:spcAft>
              <a:buClrTx/>
              <a:buSzTx/>
              <a:buFontTx/>
              <a:buNone/>
            </a:pPr>
            <a:r>
              <a:rPr lang="en-US" altLang="en-US" sz="1500" b="1" dirty="0">
                <a:solidFill>
                  <a:schemeClr val="tx1"/>
                </a:solidFill>
                <a:latin typeface="Times New Roman" panose="02020603050405020304" pitchFamily="18" charset="0"/>
                <a:cs typeface="Times New Roman" panose="02020603050405020304" pitchFamily="18" charset="0"/>
              </a:rPr>
              <a:t>Entrepreneurs should look at the external factors that may affect their product/service offerings. Key issues are summarized in the STEEP technique: Social, Technological, Economic, Environmental, and Political/legal changes. </a:t>
            </a:r>
          </a:p>
        </p:txBody>
      </p:sp>
    </p:spTree>
    <p:extLst>
      <p:ext uri="{BB962C8B-B14F-4D97-AF65-F5344CB8AC3E}">
        <p14:creationId xmlns:p14="http://schemas.microsoft.com/office/powerpoint/2010/main" val="1037964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A7402-91D6-9C4A-8077-C310DE4E2358}"/>
              </a:ext>
            </a:extLst>
          </p:cNvPr>
          <p:cNvSpPr>
            <a:spLocks noGrp="1"/>
          </p:cNvSpPr>
          <p:nvPr>
            <p:ph type="title"/>
          </p:nvPr>
        </p:nvSpPr>
        <p:spPr/>
        <p:txBody>
          <a:bodyPr/>
          <a:lstStyle/>
          <a:p>
            <a:r>
              <a:rPr lang="en-IN" sz="3200" dirty="0"/>
              <a:t>Three Approaches to Identify </a:t>
            </a:r>
            <a:br>
              <a:rPr lang="en-IN" sz="3200" dirty="0"/>
            </a:br>
            <a:r>
              <a:rPr lang="en-IN" sz="3200" dirty="0"/>
              <a:t> an Opportunity</a:t>
            </a:r>
            <a:endParaRPr lang="en-EG" sz="3200" dirty="0"/>
          </a:p>
        </p:txBody>
      </p:sp>
      <p:pic>
        <p:nvPicPr>
          <p:cNvPr id="4" name="Content Placeholder 3">
            <a:extLst>
              <a:ext uri="{FF2B5EF4-FFF2-40B4-BE49-F238E27FC236}">
                <a16:creationId xmlns:a16="http://schemas.microsoft.com/office/drawing/2014/main" id="{62D1BAF7-1D1E-7A4D-B04D-2C3B8F96798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3399" y="2057400"/>
            <a:ext cx="8381997" cy="1097281"/>
          </a:xfrm>
          <a:prstGeom prst="rect">
            <a:avLst/>
          </a:prstGeom>
        </p:spPr>
      </p:pic>
      <p:sp>
        <p:nvSpPr>
          <p:cNvPr id="5" name="TextBox 4">
            <a:extLst>
              <a:ext uri="{FF2B5EF4-FFF2-40B4-BE49-F238E27FC236}">
                <a16:creationId xmlns:a16="http://schemas.microsoft.com/office/drawing/2014/main" id="{19F396DE-86CF-DB48-8E85-0F297D370206}"/>
              </a:ext>
            </a:extLst>
          </p:cNvPr>
          <p:cNvSpPr txBox="1"/>
          <p:nvPr/>
        </p:nvSpPr>
        <p:spPr>
          <a:xfrm>
            <a:off x="647700" y="3525520"/>
            <a:ext cx="2362200" cy="1200329"/>
          </a:xfrm>
          <a:prstGeom prst="rect">
            <a:avLst/>
          </a:prstGeom>
          <a:solidFill>
            <a:schemeClr val="accent1">
              <a:lumMod val="20000"/>
              <a:lumOff val="80000"/>
            </a:schemeClr>
          </a:solidFill>
        </p:spPr>
        <p:txBody>
          <a:bodyPr wrap="square" rtlCol="0">
            <a:spAutoFit/>
          </a:bodyPr>
          <a:lstStyle/>
          <a:p>
            <a:pPr lvl="0"/>
            <a:r>
              <a:rPr lang="en-US" b="1" dirty="0">
                <a:latin typeface="Times New Roman" panose="02020603050405020304" pitchFamily="18" charset="0"/>
                <a:cs typeface="Times New Roman" panose="02020603050405020304" pitchFamily="18" charset="0"/>
              </a:rPr>
              <a:t>Follow economic, political, technological, and social trends.</a:t>
            </a:r>
          </a:p>
        </p:txBody>
      </p:sp>
      <p:sp>
        <p:nvSpPr>
          <p:cNvPr id="6" name="TextBox 5">
            <a:extLst>
              <a:ext uri="{FF2B5EF4-FFF2-40B4-BE49-F238E27FC236}">
                <a16:creationId xmlns:a16="http://schemas.microsoft.com/office/drawing/2014/main" id="{1685C5EB-6F34-D240-977B-65B5ECAED7AB}"/>
              </a:ext>
            </a:extLst>
          </p:cNvPr>
          <p:cNvSpPr txBox="1"/>
          <p:nvPr/>
        </p:nvSpPr>
        <p:spPr>
          <a:xfrm>
            <a:off x="3572299" y="3505200"/>
            <a:ext cx="2362200" cy="646331"/>
          </a:xfrm>
          <a:prstGeom prst="rect">
            <a:avLst/>
          </a:prstGeom>
          <a:solidFill>
            <a:schemeClr val="accent5">
              <a:lumMod val="40000"/>
              <a:lumOff val="60000"/>
            </a:schemeClr>
          </a:solidFill>
        </p:spPr>
        <p:txBody>
          <a:bodyPr wrap="square" rtlCol="0">
            <a:spAutoFit/>
          </a:bodyPr>
          <a:lstStyle/>
          <a:p>
            <a:pPr lvl="0"/>
            <a:r>
              <a:rPr lang="en-US" b="1" dirty="0">
                <a:latin typeface="Times New Roman" panose="02020603050405020304" pitchFamily="18" charset="0"/>
                <a:cs typeface="Times New Roman" panose="02020603050405020304" pitchFamily="18" charset="0"/>
              </a:rPr>
              <a:t>Observing challenges encounter everyday.</a:t>
            </a:r>
          </a:p>
        </p:txBody>
      </p:sp>
      <p:sp>
        <p:nvSpPr>
          <p:cNvPr id="7" name="TextBox 6">
            <a:extLst>
              <a:ext uri="{FF2B5EF4-FFF2-40B4-BE49-F238E27FC236}">
                <a16:creationId xmlns:a16="http://schemas.microsoft.com/office/drawing/2014/main" id="{AF5BAC7A-D3D4-CA43-9F5F-0A62FC97C72C}"/>
              </a:ext>
            </a:extLst>
          </p:cNvPr>
          <p:cNvSpPr txBox="1"/>
          <p:nvPr/>
        </p:nvSpPr>
        <p:spPr>
          <a:xfrm>
            <a:off x="6400795" y="3505200"/>
            <a:ext cx="2514601" cy="1200329"/>
          </a:xfrm>
          <a:prstGeom prst="rect">
            <a:avLst/>
          </a:prstGeom>
          <a:solidFill>
            <a:schemeClr val="accent4">
              <a:lumMod val="60000"/>
              <a:lumOff val="40000"/>
            </a:schemeClr>
          </a:solidFill>
        </p:spPr>
        <p:txBody>
          <a:bodyPr wrap="square" rtlCol="0">
            <a:spAutoFit/>
          </a:bodyPr>
          <a:lstStyle/>
          <a:p>
            <a:pPr lvl="0"/>
            <a:r>
              <a:rPr lang="en-US" b="1" dirty="0">
                <a:latin typeface="Times New Roman" panose="02020603050405020304" pitchFamily="18" charset="0"/>
                <a:cs typeface="Times New Roman" panose="02020603050405020304" pitchFamily="18" charset="0"/>
              </a:rPr>
              <a:t>Consumers needs and wants are not met or products are not readily available.</a:t>
            </a:r>
          </a:p>
        </p:txBody>
      </p:sp>
      <p:cxnSp>
        <p:nvCxnSpPr>
          <p:cNvPr id="8" name="Straight Arrow Connector 7">
            <a:extLst>
              <a:ext uri="{FF2B5EF4-FFF2-40B4-BE49-F238E27FC236}">
                <a16:creationId xmlns:a16="http://schemas.microsoft.com/office/drawing/2014/main" id="{773C6109-EFE0-094A-8C8C-8F2A57BA541F}"/>
              </a:ext>
            </a:extLst>
          </p:cNvPr>
          <p:cNvCxnSpPr>
            <a:cxnSpLocks/>
          </p:cNvCxnSpPr>
          <p:nvPr/>
        </p:nvCxnSpPr>
        <p:spPr>
          <a:xfrm>
            <a:off x="1828800" y="3131664"/>
            <a:ext cx="0" cy="2973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C8F2AFE-51DE-0245-950E-E2313907940E}"/>
              </a:ext>
            </a:extLst>
          </p:cNvPr>
          <p:cNvCxnSpPr>
            <a:cxnSpLocks/>
          </p:cNvCxnSpPr>
          <p:nvPr/>
        </p:nvCxnSpPr>
        <p:spPr>
          <a:xfrm>
            <a:off x="4597400" y="3131664"/>
            <a:ext cx="0" cy="2973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1E8FE74-91A5-AD4F-B6B3-9B8074542836}"/>
              </a:ext>
            </a:extLst>
          </p:cNvPr>
          <p:cNvCxnSpPr>
            <a:cxnSpLocks/>
          </p:cNvCxnSpPr>
          <p:nvPr/>
        </p:nvCxnSpPr>
        <p:spPr>
          <a:xfrm>
            <a:off x="7467600" y="3131664"/>
            <a:ext cx="0" cy="3203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052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703052"/>
          </a:xfrm>
        </p:spPr>
        <p:txBody>
          <a:bodyPr/>
          <a:lstStyle/>
          <a:p>
            <a:r>
              <a:rPr lang="en-US" sz="3000" dirty="0"/>
              <a:t>First Approach: Observing Trends</a:t>
            </a:r>
            <a:endParaRPr lang="en-US" sz="3000" b="0" dirty="0"/>
          </a:p>
        </p:txBody>
      </p:sp>
      <p:sp>
        <p:nvSpPr>
          <p:cNvPr id="3" name="Content Placeholder 2"/>
          <p:cNvSpPr>
            <a:spLocks noGrp="1"/>
          </p:cNvSpPr>
          <p:nvPr>
            <p:ph idx="1"/>
          </p:nvPr>
        </p:nvSpPr>
        <p:spPr>
          <a:xfrm>
            <a:off x="457200" y="1600200"/>
            <a:ext cx="8382000" cy="4525963"/>
          </a:xfrm>
          <a:solidFill>
            <a:schemeClr val="accent6">
              <a:lumMod val="20000"/>
              <a:lumOff val="80000"/>
            </a:schemeClr>
          </a:solidFill>
        </p:spPr>
        <p:txBody>
          <a:bodyPr/>
          <a:lstStyle/>
          <a:p>
            <a:pPr marL="740664" lvl="1"/>
            <a:r>
              <a:rPr lang="en-US" sz="2200" dirty="0">
                <a:latin typeface="Times New Roman" panose="02020603050405020304" pitchFamily="18" charset="0"/>
                <a:cs typeface="Times New Roman" panose="02020603050405020304" pitchFamily="18" charset="0"/>
              </a:rPr>
              <a:t>Trends create opportunities for entrepreneurs to pursue.</a:t>
            </a:r>
          </a:p>
          <a:p>
            <a:pPr marL="740664" lvl="1"/>
            <a:r>
              <a:rPr lang="en-US" sz="2200" dirty="0">
                <a:latin typeface="Times New Roman" panose="02020603050405020304" pitchFamily="18" charset="0"/>
                <a:cs typeface="Times New Roman" panose="02020603050405020304" pitchFamily="18" charset="0"/>
              </a:rPr>
              <a:t>The most important trends are:</a:t>
            </a:r>
          </a:p>
          <a:p>
            <a:pPr lvl="2"/>
            <a:r>
              <a:rPr lang="en-US" sz="2200" b="1" dirty="0">
                <a:latin typeface="Times New Roman" panose="02020603050405020304" pitchFamily="18" charset="0"/>
                <a:cs typeface="Times New Roman" panose="02020603050405020304" pitchFamily="18" charset="0"/>
              </a:rPr>
              <a:t>Economic forces</a:t>
            </a:r>
          </a:p>
          <a:p>
            <a:pPr lvl="2"/>
            <a:r>
              <a:rPr lang="en-US" sz="2200" b="1" dirty="0">
                <a:latin typeface="Times New Roman" panose="02020603050405020304" pitchFamily="18" charset="0"/>
                <a:cs typeface="Times New Roman" panose="02020603050405020304" pitchFamily="18" charset="0"/>
              </a:rPr>
              <a:t>Social forces</a:t>
            </a:r>
          </a:p>
          <a:p>
            <a:pPr lvl="2"/>
            <a:r>
              <a:rPr lang="en-US" sz="2200" b="1" dirty="0">
                <a:latin typeface="Times New Roman" panose="02020603050405020304" pitchFamily="18" charset="0"/>
                <a:cs typeface="Times New Roman" panose="02020603050405020304" pitchFamily="18" charset="0"/>
              </a:rPr>
              <a:t>Technological advances</a:t>
            </a:r>
          </a:p>
          <a:p>
            <a:pPr lvl="2"/>
            <a:r>
              <a:rPr lang="en-US" sz="2200" b="1" dirty="0">
                <a:latin typeface="Times New Roman" panose="02020603050405020304" pitchFamily="18" charset="0"/>
                <a:cs typeface="Times New Roman" panose="02020603050405020304" pitchFamily="18" charset="0"/>
              </a:rPr>
              <a:t>Political and regulatory changes</a:t>
            </a:r>
          </a:p>
          <a:p>
            <a:pPr marL="740664" lvl="1"/>
            <a:r>
              <a:rPr lang="en-US" sz="2200" dirty="0">
                <a:latin typeface="Times New Roman" panose="02020603050405020304" pitchFamily="18" charset="0"/>
                <a:cs typeface="Times New Roman" panose="02020603050405020304" pitchFamily="18" charset="0"/>
              </a:rPr>
              <a:t>It</a:t>
            </a:r>
            <a:r>
              <a:rPr lang="en-US" altLang="en-US"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s important to be aware of changes in these areas.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9BD92-60CE-C24B-B5CE-34784F2F2A1E}"/>
              </a:ext>
            </a:extLst>
          </p:cNvPr>
          <p:cNvSpPr>
            <a:spLocks noGrp="1"/>
          </p:cNvSpPr>
          <p:nvPr>
            <p:ph type="title"/>
          </p:nvPr>
        </p:nvSpPr>
        <p:spPr>
          <a:xfrm>
            <a:off x="457200" y="609600"/>
            <a:ext cx="8229600" cy="703052"/>
          </a:xfrm>
        </p:spPr>
        <p:txBody>
          <a:bodyPr/>
          <a:lstStyle/>
          <a:p>
            <a:r>
              <a:rPr lang="en-US" sz="2800" dirty="0"/>
              <a:t>Trend 1: Economic Trends</a:t>
            </a:r>
            <a:endParaRPr lang="en-EG" sz="2800" dirty="0"/>
          </a:p>
        </p:txBody>
      </p:sp>
      <p:sp>
        <p:nvSpPr>
          <p:cNvPr id="3" name="Content Placeholder 2">
            <a:extLst>
              <a:ext uri="{FF2B5EF4-FFF2-40B4-BE49-F238E27FC236}">
                <a16:creationId xmlns:a16="http://schemas.microsoft.com/office/drawing/2014/main" id="{96D8CC64-E2CB-1D4A-B2CD-AA6A87E0AEB3}"/>
              </a:ext>
            </a:extLst>
          </p:cNvPr>
          <p:cNvSpPr>
            <a:spLocks noGrp="1"/>
          </p:cNvSpPr>
          <p:nvPr>
            <p:ph idx="1"/>
          </p:nvPr>
        </p:nvSpPr>
        <p:spPr>
          <a:solidFill>
            <a:schemeClr val="accent6">
              <a:lumMod val="20000"/>
              <a:lumOff val="80000"/>
            </a:schemeClr>
          </a:solidFill>
        </p:spPr>
        <p:txBody>
          <a:bodyPr/>
          <a:lstStyle/>
          <a:p>
            <a:pPr marL="0" lvl="1" indent="0">
              <a:spcBef>
                <a:spcPts val="1500"/>
              </a:spcBef>
              <a:buNone/>
            </a:pPr>
            <a:r>
              <a:rPr lang="en-US" sz="2400" dirty="0">
                <a:latin typeface="Times New Roman" panose="02020603050405020304" pitchFamily="18" charset="0"/>
                <a:cs typeface="Times New Roman" panose="02020603050405020304" pitchFamily="18" charset="0"/>
              </a:rPr>
              <a:t>Economic trends help determine areas that are ripe for new start-ups and areas that start-ups should avoid.</a:t>
            </a:r>
          </a:p>
          <a:p>
            <a:pPr>
              <a:buFontTx/>
              <a:buChar char="•"/>
            </a:pPr>
            <a:r>
              <a:rPr lang="en-US" sz="2400" dirty="0">
                <a:latin typeface="Times New Roman" panose="02020603050405020304" pitchFamily="18" charset="0"/>
                <a:cs typeface="Times New Roman" panose="02020603050405020304" pitchFamily="18" charset="0"/>
              </a:rPr>
              <a:t>For example, a weak economy favors start-ups that help consumers save money.</a:t>
            </a:r>
          </a:p>
          <a:p>
            <a:pPr>
              <a:buFontTx/>
              <a:buChar char="•"/>
            </a:pPr>
            <a:r>
              <a:rPr lang="en-US" sz="2400" dirty="0">
                <a:latin typeface="Times New Roman" panose="02020603050405020304" pitchFamily="18" charset="0"/>
                <a:cs typeface="Times New Roman" panose="02020603050405020304" pitchFamily="18" charset="0"/>
              </a:rPr>
              <a:t>An example is Gas </a:t>
            </a:r>
            <a:r>
              <a:rPr lang="en-US" sz="2400" dirty="0" err="1">
                <a:latin typeface="Times New Roman" panose="02020603050405020304" pitchFamily="18" charset="0"/>
                <a:cs typeface="Times New Roman" panose="02020603050405020304" pitchFamily="18" charset="0"/>
              </a:rPr>
              <a:t>Buddy.com</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 company started to help consumers save money on gas.</a:t>
            </a:r>
          </a:p>
          <a:p>
            <a:endParaRPr lang="en-EG" dirty="0"/>
          </a:p>
        </p:txBody>
      </p:sp>
    </p:spTree>
    <p:extLst>
      <p:ext uri="{BB962C8B-B14F-4D97-AF65-F5344CB8AC3E}">
        <p14:creationId xmlns:p14="http://schemas.microsoft.com/office/powerpoint/2010/main" val="3983138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999B4-0DCA-4043-A5C6-453047972571}"/>
              </a:ext>
            </a:extLst>
          </p:cNvPr>
          <p:cNvSpPr>
            <a:spLocks noGrp="1"/>
          </p:cNvSpPr>
          <p:nvPr>
            <p:ph type="title"/>
          </p:nvPr>
        </p:nvSpPr>
        <p:spPr>
          <a:xfrm>
            <a:off x="457200" y="731836"/>
            <a:ext cx="8229600" cy="580815"/>
          </a:xfrm>
        </p:spPr>
        <p:txBody>
          <a:bodyPr/>
          <a:lstStyle/>
          <a:p>
            <a:r>
              <a:rPr lang="en-US" sz="2800" dirty="0"/>
              <a:t>Trend 2: Social Trends</a:t>
            </a:r>
            <a:endParaRPr lang="en-EG" sz="2800" dirty="0"/>
          </a:p>
        </p:txBody>
      </p:sp>
      <p:sp>
        <p:nvSpPr>
          <p:cNvPr id="3" name="Content Placeholder 2">
            <a:extLst>
              <a:ext uri="{FF2B5EF4-FFF2-40B4-BE49-F238E27FC236}">
                <a16:creationId xmlns:a16="http://schemas.microsoft.com/office/drawing/2014/main" id="{04967B16-2471-EC45-A750-7DDD2A19ED10}"/>
              </a:ext>
            </a:extLst>
          </p:cNvPr>
          <p:cNvSpPr>
            <a:spLocks noGrp="1"/>
          </p:cNvSpPr>
          <p:nvPr>
            <p:ph idx="1"/>
          </p:nvPr>
        </p:nvSpPr>
        <p:spPr>
          <a:solidFill>
            <a:schemeClr val="accent6">
              <a:lumMod val="20000"/>
              <a:lumOff val="80000"/>
            </a:schemeClr>
          </a:solidFill>
        </p:spPr>
        <p:txBody>
          <a:bodyPr/>
          <a:lstStyle/>
          <a:p>
            <a:pPr marL="0" indent="0">
              <a:spcBef>
                <a:spcPct val="50000"/>
              </a:spcBef>
              <a:buNone/>
            </a:pPr>
            <a:r>
              <a:rPr lang="en-US" sz="2400" dirty="0">
                <a:latin typeface="Times New Roman" panose="02020603050405020304" pitchFamily="18" charset="0"/>
                <a:cs typeface="Times New Roman" panose="02020603050405020304" pitchFamily="18" charset="0"/>
              </a:rPr>
              <a:t>Social trends alter how people and businesses behave and set their priorities. These trends provide opportunities for new businesses to accommodate to the changes.</a:t>
            </a:r>
          </a:p>
          <a:p>
            <a:pPr>
              <a:buNone/>
            </a:pPr>
            <a:r>
              <a:rPr lang="en-US" sz="2400" b="1" dirty="0">
                <a:latin typeface="Times New Roman" panose="02020603050405020304" pitchFamily="18" charset="0"/>
                <a:cs typeface="Times New Roman" panose="02020603050405020304" pitchFamily="18" charset="0"/>
              </a:rPr>
              <a:t>Examples of Social Trends</a:t>
            </a:r>
          </a:p>
          <a:p>
            <a:pPr>
              <a:spcBef>
                <a:spcPts val="1200"/>
              </a:spcBef>
              <a:buFontTx/>
              <a:buChar char="•"/>
            </a:pPr>
            <a:r>
              <a:rPr lang="en-US" sz="2400" dirty="0">
                <a:latin typeface="Times New Roman" panose="02020603050405020304" pitchFamily="18" charset="0"/>
                <a:cs typeface="Times New Roman" panose="02020603050405020304" pitchFamily="18" charset="0"/>
              </a:rPr>
              <a:t>Aging of the population.</a:t>
            </a:r>
          </a:p>
          <a:p>
            <a:pPr>
              <a:spcBef>
                <a:spcPts val="1200"/>
              </a:spcBef>
              <a:buFontTx/>
              <a:buChar char="•"/>
            </a:pPr>
            <a:r>
              <a:rPr lang="en-US" sz="2400" dirty="0">
                <a:latin typeface="Times New Roman" panose="02020603050405020304" pitchFamily="18" charset="0"/>
                <a:cs typeface="Times New Roman" panose="02020603050405020304" pitchFamily="18" charset="0"/>
              </a:rPr>
              <a:t>The increasing diversity of the population.</a:t>
            </a:r>
          </a:p>
          <a:p>
            <a:pPr>
              <a:spcBef>
                <a:spcPts val="1200"/>
              </a:spcBef>
              <a:buFontTx/>
              <a:buChar char="•"/>
            </a:pPr>
            <a:r>
              <a:rPr lang="en-US" sz="2400" dirty="0">
                <a:latin typeface="Times New Roman" panose="02020603050405020304" pitchFamily="18" charset="0"/>
                <a:cs typeface="Times New Roman" panose="02020603050405020304" pitchFamily="18" charset="0"/>
              </a:rPr>
              <a:t>Millennials entering the workforce.</a:t>
            </a:r>
          </a:p>
          <a:p>
            <a:pPr>
              <a:spcBef>
                <a:spcPts val="1200"/>
              </a:spcBef>
              <a:buFontTx/>
              <a:buChar char="•"/>
            </a:pPr>
            <a:r>
              <a:rPr lang="en-US" sz="2400" dirty="0">
                <a:latin typeface="Times New Roman" panose="02020603050405020304" pitchFamily="18" charset="0"/>
                <a:cs typeface="Times New Roman" panose="02020603050405020304" pitchFamily="18" charset="0"/>
              </a:rPr>
              <a:t>Growth in the use of mobile devices.</a:t>
            </a:r>
          </a:p>
          <a:p>
            <a:pPr>
              <a:spcBef>
                <a:spcPts val="1200"/>
              </a:spcBef>
              <a:buFontTx/>
              <a:buChar char="•"/>
            </a:pPr>
            <a:r>
              <a:rPr lang="en-US" sz="2400" dirty="0">
                <a:latin typeface="Times New Roman" panose="02020603050405020304" pitchFamily="18" charset="0"/>
                <a:cs typeface="Times New Roman" panose="02020603050405020304" pitchFamily="18" charset="0"/>
              </a:rPr>
              <a:t>An increasing focus on health and wellness.</a:t>
            </a:r>
          </a:p>
          <a:p>
            <a:endParaRPr lang="en-EG" dirty="0"/>
          </a:p>
        </p:txBody>
      </p:sp>
    </p:spTree>
    <p:extLst>
      <p:ext uri="{BB962C8B-B14F-4D97-AF65-F5344CB8AC3E}">
        <p14:creationId xmlns:p14="http://schemas.microsoft.com/office/powerpoint/2010/main" val="1621449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C7A2-177D-9647-9268-88B3509A0613}"/>
              </a:ext>
            </a:extLst>
          </p:cNvPr>
          <p:cNvSpPr>
            <a:spLocks noGrp="1"/>
          </p:cNvSpPr>
          <p:nvPr>
            <p:ph type="title"/>
          </p:nvPr>
        </p:nvSpPr>
        <p:spPr>
          <a:xfrm>
            <a:off x="457200" y="609600"/>
            <a:ext cx="8229600" cy="703052"/>
          </a:xfrm>
        </p:spPr>
        <p:txBody>
          <a:bodyPr/>
          <a:lstStyle/>
          <a:p>
            <a:r>
              <a:rPr lang="en-US" sz="2800" dirty="0"/>
              <a:t>Trend 3: Technological Trends</a:t>
            </a:r>
            <a:endParaRPr lang="en-EG" sz="2800" dirty="0"/>
          </a:p>
        </p:txBody>
      </p:sp>
      <p:sp>
        <p:nvSpPr>
          <p:cNvPr id="3" name="Content Placeholder 2">
            <a:extLst>
              <a:ext uri="{FF2B5EF4-FFF2-40B4-BE49-F238E27FC236}">
                <a16:creationId xmlns:a16="http://schemas.microsoft.com/office/drawing/2014/main" id="{FAFEEFFF-495C-A046-934D-5B90B8FD6ADE}"/>
              </a:ext>
            </a:extLst>
          </p:cNvPr>
          <p:cNvSpPr>
            <a:spLocks noGrp="1"/>
          </p:cNvSpPr>
          <p:nvPr>
            <p:ph idx="1"/>
          </p:nvPr>
        </p:nvSpPr>
        <p:spPr>
          <a:solidFill>
            <a:schemeClr val="accent6">
              <a:lumMod val="20000"/>
              <a:lumOff val="80000"/>
            </a:schemeClr>
          </a:solidFill>
        </p:spPr>
        <p:txBody>
          <a:bodyPr/>
          <a:lstStyle/>
          <a:p>
            <a:pPr marL="0" indent="0">
              <a:buNone/>
            </a:pPr>
            <a:r>
              <a:rPr lang="en-US" sz="2400" dirty="0">
                <a:latin typeface="Times New Roman" panose="02020603050405020304" pitchFamily="18" charset="0"/>
                <a:cs typeface="Times New Roman" panose="02020603050405020304" pitchFamily="18" charset="0"/>
              </a:rPr>
              <a:t>Advances in technology frequently create business opportunities.</a:t>
            </a:r>
          </a:p>
          <a:p>
            <a:pPr marL="0" indent="0">
              <a:buNone/>
            </a:pPr>
            <a:r>
              <a:rPr lang="en-US" sz="2400" b="1" dirty="0">
                <a:latin typeface="Times New Roman" panose="02020603050405020304" pitchFamily="18" charset="0"/>
                <a:cs typeface="Times New Roman" panose="02020603050405020304" pitchFamily="18" charset="0"/>
              </a:rPr>
              <a:t>Examples of Entire Industries that Have Been Created as the Result of Technological Advances</a:t>
            </a:r>
          </a:p>
          <a:p>
            <a:r>
              <a:rPr lang="en-US" sz="2400" dirty="0">
                <a:latin typeface="Times New Roman" panose="02020603050405020304" pitchFamily="18" charset="0"/>
                <a:cs typeface="Times New Roman" panose="02020603050405020304" pitchFamily="18" charset="0"/>
              </a:rPr>
              <a:t>Computer industry</a:t>
            </a:r>
          </a:p>
          <a:p>
            <a:r>
              <a:rPr lang="en-US" sz="2400" dirty="0">
                <a:latin typeface="Times New Roman" panose="02020603050405020304" pitchFamily="18" charset="0"/>
                <a:cs typeface="Times New Roman" panose="02020603050405020304" pitchFamily="18" charset="0"/>
              </a:rPr>
              <a:t>Internet</a:t>
            </a:r>
          </a:p>
          <a:p>
            <a:r>
              <a:rPr lang="en-US" sz="2400" dirty="0">
                <a:latin typeface="Times New Roman" panose="02020603050405020304" pitchFamily="18" charset="0"/>
                <a:cs typeface="Times New Roman" panose="02020603050405020304" pitchFamily="18" charset="0"/>
              </a:rPr>
              <a:t>Biotechnology</a:t>
            </a:r>
          </a:p>
          <a:p>
            <a:r>
              <a:rPr lang="en-US" sz="2400" dirty="0">
                <a:latin typeface="Times New Roman" panose="02020603050405020304" pitchFamily="18" charset="0"/>
                <a:cs typeface="Times New Roman" panose="02020603050405020304" pitchFamily="18" charset="0"/>
              </a:rPr>
              <a:t>Digital photography</a:t>
            </a:r>
          </a:p>
          <a:p>
            <a:endParaRPr lang="en-EG" dirty="0"/>
          </a:p>
        </p:txBody>
      </p:sp>
    </p:spTree>
    <p:extLst>
      <p:ext uri="{BB962C8B-B14F-4D97-AF65-F5344CB8AC3E}">
        <p14:creationId xmlns:p14="http://schemas.microsoft.com/office/powerpoint/2010/main" val="3480672550"/>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4752</TotalTime>
  <Words>1137</Words>
  <Application>Microsoft Macintosh PowerPoint</Application>
  <PresentationFormat>On-screen Show (4:3)</PresentationFormat>
  <Paragraphs>109</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Times New Roman</vt:lpstr>
      <vt:lpstr>Verdana</vt:lpstr>
      <vt:lpstr>Wingdings</vt:lpstr>
      <vt:lpstr>508 Lecture</vt:lpstr>
      <vt:lpstr>Entrepreneurship: Successfully Launching New Ventures</vt:lpstr>
      <vt:lpstr>Learning Objectives</vt:lpstr>
      <vt:lpstr>Differences between ideas and opportunities</vt:lpstr>
      <vt:lpstr>PowerPoint Presentation</vt:lpstr>
      <vt:lpstr>Three Approaches to Identify   an Opportunity</vt:lpstr>
      <vt:lpstr>First Approach: Observing Trends</vt:lpstr>
      <vt:lpstr>Trend 1: Economic Trends</vt:lpstr>
      <vt:lpstr>Trend 2: Social Trends</vt:lpstr>
      <vt:lpstr>Trend 3: Technological Trends</vt:lpstr>
      <vt:lpstr>Trend Four: Political and regulatory Trends/changes</vt:lpstr>
      <vt:lpstr>Second Approach: Solving a Problem</vt:lpstr>
      <vt:lpstr>Second Approach: Solving a Problem</vt:lpstr>
      <vt:lpstr>Third Approach: Finding Gaps in the Marketplace </vt:lpstr>
      <vt:lpstr>Full View of the Opportunity Recognition Process: The Connection between Awareness of Emerging Trends &amp; Entrepreneur’s Characteristics</vt:lpstr>
      <vt:lpstr>Personal Characteristics of the Entrepreneur</vt:lpstr>
      <vt:lpstr>Creativity</vt:lpstr>
      <vt:lpstr>Generating Creative Ideas</vt:lpstr>
      <vt:lpstr>Techniques for Generating Creative Ideas</vt:lpstr>
      <vt:lpstr>Focus Groups</vt:lpstr>
      <vt:lpstr>Brainstorming</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Successfully Launching New Ventures, Fifth Edition</dc:title>
  <dc:subject>Business</dc:subject>
  <dc:creator>Barringer/Ireland</dc:creator>
  <cp:keywords>Entrepreneurship</cp:keywords>
  <cp:lastModifiedBy>Microsoft Office User</cp:lastModifiedBy>
  <cp:revision>1033</cp:revision>
  <dcterms:created xsi:type="dcterms:W3CDTF">2014-07-14T20:04:21Z</dcterms:created>
  <dcterms:modified xsi:type="dcterms:W3CDTF">2023-10-14T14:20:43Z</dcterms:modified>
</cp:coreProperties>
</file>