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6" r:id="rId3"/>
    <p:sldId id="323" r:id="rId4"/>
    <p:sldId id="298" r:id="rId5"/>
    <p:sldId id="300" r:id="rId6"/>
    <p:sldId id="306" r:id="rId7"/>
    <p:sldId id="307" r:id="rId8"/>
    <p:sldId id="308" r:id="rId9"/>
    <p:sldId id="309" r:id="rId10"/>
    <p:sldId id="310" r:id="rId11"/>
    <p:sldId id="311" r:id="rId12"/>
    <p:sldId id="327" r:id="rId13"/>
    <p:sldId id="328" r:id="rId14"/>
    <p:sldId id="326" r:id="rId15"/>
    <p:sldId id="325" r:id="rId16"/>
    <p:sldId id="329" r:id="rId17"/>
    <p:sldId id="331" r:id="rId18"/>
    <p:sldId id="332" r:id="rId19"/>
    <p:sldId id="333" r:id="rId20"/>
    <p:sldId id="338" r:id="rId21"/>
    <p:sldId id="335" r:id="rId22"/>
    <p:sldId id="334" r:id="rId23"/>
    <p:sldId id="336" r:id="rId24"/>
    <p:sldId id="337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B49"/>
    <a:srgbClr val="549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2364" autoAdjust="0"/>
  </p:normalViewPr>
  <p:slideViewPr>
    <p:cSldViewPr snapToGrid="0">
      <p:cViewPr varScale="1">
        <p:scale>
          <a:sx n="79" d="100"/>
          <a:sy n="79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9BAF7-4466-44F6-BFD7-AD994A9E7E75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4F247-B610-447B-B9EE-E2041264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8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pyruvate from the</a:t>
            </a:r>
            <a:r>
              <a:rPr lang="en-US" baseline="0" dirty="0" smtClean="0"/>
              <a:t> start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4F247-B610-447B-B9EE-E20412647D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7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4F247-B610-447B-B9EE-E20412647D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9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44547"/>
            <a:ext cx="5650752" cy="7211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44547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9" t="1159" b="2875"/>
          <a:stretch/>
        </p:blipFill>
        <p:spPr>
          <a:xfrm>
            <a:off x="-1" y="-16778"/>
            <a:ext cx="8934995" cy="6887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82892" y="3233734"/>
            <a:ext cx="6509306" cy="1105430"/>
          </a:xfrm>
        </p:spPr>
        <p:txBody>
          <a:bodyPr anchor="b">
            <a:normAutofit/>
          </a:bodyPr>
          <a:lstStyle>
            <a:lvl1pPr algn="l">
              <a:defRPr sz="5400"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pPr algn="ctr"/>
            <a:r>
              <a:rPr lang="en-US" sz="7200" dirty="0">
                <a:solidFill>
                  <a:srgbClr val="102346"/>
                </a:solidFill>
                <a:latin typeface="Egypt505"/>
                <a:cs typeface="Hacen Tunisia Bold" pitchFamily="2" charset="-78"/>
              </a:rP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82891" y="4419336"/>
            <a:ext cx="6282267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102346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Student Name 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02346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ID 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02346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Presented to: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36" y="-2755041"/>
            <a:ext cx="5591497" cy="779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3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8453" y="-340494"/>
            <a:ext cx="5650752" cy="7211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4445" y="-353077"/>
            <a:ext cx="5650752" cy="7211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53077"/>
            <a:ext cx="5650752" cy="7211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6" t="66917" r="24009" b="23369"/>
          <a:stretch/>
        </p:blipFill>
        <p:spPr>
          <a:xfrm>
            <a:off x="3889985" y="5658464"/>
            <a:ext cx="4640827" cy="11995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214928D-12AC-4080-BD2A-7745F5A3AF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52375" y="3317965"/>
            <a:ext cx="5304661" cy="915128"/>
          </a:xfrm>
          <a:prstGeom prst="rect">
            <a:avLst/>
          </a:prstGeom>
          <a:solidFill>
            <a:srgbClr val="102346"/>
          </a:solidFill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0" b="29954"/>
          <a:stretch/>
        </p:blipFill>
        <p:spPr>
          <a:xfrm>
            <a:off x="3678601" y="339634"/>
            <a:ext cx="4852211" cy="2638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4" t="1500" b="11573"/>
          <a:stretch/>
        </p:blipFill>
        <p:spPr>
          <a:xfrm>
            <a:off x="-65314" y="0"/>
            <a:ext cx="586522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6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40494"/>
            <a:ext cx="5650752" cy="7211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8453" y="-340494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125"/>
            <a:ext cx="11394440" cy="132556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r>
              <a:rPr lang="en-GB" sz="4000" b="1" dirty="0">
                <a:solidFill>
                  <a:srgbClr val="062B49"/>
                </a:solidFill>
                <a:latin typeface="Egypt505"/>
                <a:cs typeface="Hacen Extender" panose="02000000000000000000" pitchFamily="2" charset="-78"/>
              </a:rPr>
              <a:t>Presentation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037805"/>
            <a:ext cx="11394440" cy="4564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08908"/>
            <a:ext cx="5378245" cy="254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9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8453" y="-340494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4482" y="-344850"/>
            <a:ext cx="5650752" cy="7211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65760" y="365124"/>
            <a:ext cx="11394440" cy="62370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19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4482" y="-344850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53077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96968"/>
            <a:ext cx="11394440" cy="1325563"/>
          </a:xfrm>
        </p:spPr>
        <p:txBody>
          <a:bodyPr/>
          <a:lstStyle>
            <a:lvl1pPr>
              <a:defRPr sz="4400">
                <a:solidFill>
                  <a:srgbClr val="062B49"/>
                </a:solidFill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r>
              <a:rPr lang="en-GB" sz="4000" b="1" dirty="0">
                <a:solidFill>
                  <a:srgbClr val="062B49"/>
                </a:solidFill>
                <a:latin typeface="Egypt505"/>
                <a:cs typeface="Hacen Extender" panose="02000000000000000000" pitchFamily="2" charset="-78"/>
              </a:rPr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825625"/>
            <a:ext cx="565404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9476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2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40495"/>
            <a:ext cx="5650752" cy="7211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53077"/>
            <a:ext cx="5650752" cy="7211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96968"/>
            <a:ext cx="11394440" cy="1325563"/>
          </a:xfrm>
        </p:spPr>
        <p:txBody>
          <a:bodyPr/>
          <a:lstStyle>
            <a:lvl1pPr>
              <a:defRPr sz="4400">
                <a:solidFill>
                  <a:srgbClr val="549848"/>
                </a:solidFill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461817"/>
            <a:ext cx="46577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6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14783" r="1181" b="33070"/>
          <a:stretch/>
        </p:blipFill>
        <p:spPr>
          <a:xfrm>
            <a:off x="-66333" y="-224412"/>
            <a:ext cx="12258333" cy="7082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3" b="13465"/>
          <a:stretch/>
        </p:blipFill>
        <p:spPr>
          <a:xfrm>
            <a:off x="7344353" y="710118"/>
            <a:ext cx="4831688" cy="6156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4" t="1500" b="11573"/>
          <a:stretch/>
        </p:blipFill>
        <p:spPr>
          <a:xfrm>
            <a:off x="-52251" y="-104502"/>
            <a:ext cx="5865221" cy="6949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3" b="13465"/>
          <a:stretch/>
        </p:blipFill>
        <p:spPr>
          <a:xfrm>
            <a:off x="7344353" y="701410"/>
            <a:ext cx="4831688" cy="615659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3089218" y="2911568"/>
            <a:ext cx="5947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49848"/>
                </a:solidFill>
                <a:latin typeface="Hacen Extender" panose="02000000000000000000" pitchFamily="2" charset="-78"/>
                <a:ea typeface="+mj-ea"/>
                <a:cs typeface="Hacen Extender" panose="02000000000000000000" pitchFamily="2" charset="-78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2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8453" y="-340494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42470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57200"/>
            <a:ext cx="4406265" cy="1134094"/>
          </a:xfrm>
        </p:spPr>
        <p:txBody>
          <a:bodyPr anchor="b"/>
          <a:lstStyle>
            <a:lvl1pPr>
              <a:defRPr sz="3200">
                <a:solidFill>
                  <a:srgbClr val="5498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5770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1591294"/>
            <a:ext cx="4406265" cy="4277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0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42470"/>
            <a:ext cx="5650752" cy="7211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53077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96968"/>
            <a:ext cx="4406265" cy="1075572"/>
          </a:xfrm>
        </p:spPr>
        <p:txBody>
          <a:bodyPr anchor="b"/>
          <a:lstStyle>
            <a:lvl1pPr>
              <a:defRPr sz="3200">
                <a:solidFill>
                  <a:srgbClr val="5498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770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1472540"/>
            <a:ext cx="4406265" cy="43964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4800" y="-340495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53077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394440" cy="1325563"/>
          </a:xfrm>
        </p:spPr>
        <p:txBody>
          <a:bodyPr/>
          <a:lstStyle>
            <a:lvl1pPr>
              <a:defRPr>
                <a:solidFill>
                  <a:srgbClr val="549848"/>
                </a:solidFill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1825625"/>
            <a:ext cx="11394440" cy="43513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0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7BC9-5835-405D-BEFB-7FABD3D40664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BCF2E-B958-4569-AB66-E41069D3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0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health.in/blog/gestational-diabetes" TargetMode="External"/><Relationship Id="rId2" Type="http://schemas.openxmlformats.org/officeDocument/2006/relationships/hyperlink" Target="https://www.starhealth.in/blog/10-autoimmune-diseases-you-need-to-kno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4447" y="3313906"/>
            <a:ext cx="8854852" cy="110543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62B49"/>
                </a:solidFill>
              </a:rPr>
              <a:t>Lecture </a:t>
            </a:r>
            <a:r>
              <a:rPr lang="en-US" sz="3200" dirty="0">
                <a:solidFill>
                  <a:srgbClr val="062B49"/>
                </a:solidFill>
              </a:rPr>
              <a:t>2</a:t>
            </a:r>
            <a:r>
              <a:rPr lang="en-US" sz="3200" dirty="0" smtClean="0">
                <a:solidFill>
                  <a:srgbClr val="062B49"/>
                </a:solidFill>
              </a:rPr>
              <a:t>: </a:t>
            </a:r>
            <a:r>
              <a:rPr lang="en-US" sz="3200" dirty="0">
                <a:solidFill>
                  <a:srgbClr val="062B49"/>
                </a:solidFill>
              </a:rPr>
              <a:t>Carbohydrates </a:t>
            </a:r>
            <a:r>
              <a:rPr lang="en-US" sz="3200" dirty="0" smtClean="0">
                <a:solidFill>
                  <a:srgbClr val="062B49"/>
                </a:solidFill>
              </a:rPr>
              <a:t>Metabolism II</a:t>
            </a:r>
            <a:endParaRPr lang="en-US" sz="3200" dirty="0">
              <a:solidFill>
                <a:srgbClr val="062B4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2891" y="4419336"/>
            <a:ext cx="6834013" cy="1655762"/>
          </a:xfrm>
        </p:spPr>
        <p:txBody>
          <a:bodyPr>
            <a:normAutofit/>
          </a:bodyPr>
          <a:lstStyle/>
          <a:p>
            <a:r>
              <a:rPr lang="en-US" sz="1600" dirty="0"/>
              <a:t>Dr. </a:t>
            </a:r>
            <a:r>
              <a:rPr lang="en-US" sz="1600" dirty="0" err="1"/>
              <a:t>samar</a:t>
            </a:r>
            <a:r>
              <a:rPr lang="en-US" sz="1600" dirty="0"/>
              <a:t> </a:t>
            </a:r>
            <a:r>
              <a:rPr lang="en-US" sz="1600" dirty="0" err="1"/>
              <a:t>elkhateeb</a:t>
            </a:r>
            <a:endParaRPr lang="en-US" sz="1600" dirty="0"/>
          </a:p>
          <a:p>
            <a:r>
              <a:rPr lang="en-US" sz="1600" dirty="0"/>
              <a:t>Lecturer of biochemistry and genetics</a:t>
            </a:r>
          </a:p>
          <a:p>
            <a:r>
              <a:rPr lang="en-US" sz="1600" dirty="0"/>
              <a:t>Smaged@msa.edu.eg</a:t>
            </a:r>
          </a:p>
          <a:p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29C9C5-F831-4C46-B777-19B6B2ED01EF}"/>
              </a:ext>
            </a:extLst>
          </p:cNvPr>
          <p:cNvSpPr txBox="1"/>
          <p:nvPr/>
        </p:nvSpPr>
        <p:spPr>
          <a:xfrm>
            <a:off x="7614200" y="1299325"/>
            <a:ext cx="30269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62B49"/>
                </a:solidFill>
              </a:rPr>
              <a:t>Biochemistry Department </a:t>
            </a:r>
            <a:endParaRPr lang="en-GB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0F1CBF-9E6C-6ED5-9095-DA0687B1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776" y="35878"/>
            <a:ext cx="12931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9" y="1907197"/>
            <a:ext cx="7363325" cy="4564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Glucose-6-phosphatase</a:t>
            </a:r>
            <a:r>
              <a:rPr lang="en-US" dirty="0" smtClean="0"/>
              <a:t> deficiency (G6PD) </a:t>
            </a:r>
          </a:p>
          <a:p>
            <a:pPr marL="0" indent="0">
              <a:buNone/>
            </a:pPr>
            <a:r>
              <a:rPr lang="en-US" sz="2400" dirty="0" smtClean="0"/>
              <a:t>patients may </a:t>
            </a:r>
            <a:r>
              <a:rPr lang="en-US" sz="2400" dirty="0"/>
              <a:t>present with 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hypoglycemia in </a:t>
            </a:r>
            <a:r>
              <a:rPr lang="en-US" sz="2400" dirty="0"/>
              <a:t>the neonatal </a:t>
            </a:r>
            <a:r>
              <a:rPr lang="en-US" sz="2400" dirty="0" smtClean="0"/>
              <a:t>period.</a:t>
            </a:r>
          </a:p>
          <a:p>
            <a:r>
              <a:rPr lang="en-US" sz="2400" dirty="0" smtClean="0"/>
              <a:t>hepatomegaly </a:t>
            </a:r>
            <a:r>
              <a:rPr lang="en-US" sz="2400" dirty="0"/>
              <a:t>and/or signs and symptoms of hypoglycemia, including seizures. </a:t>
            </a:r>
            <a:r>
              <a:rPr lang="en-US" sz="2400" b="1" dirty="0"/>
              <a:t>Symptoms of hypoglycemia appear with increased intervals between feeds</a:t>
            </a:r>
            <a:r>
              <a:rPr lang="en-US" sz="2400" dirty="0"/>
              <a:t>. </a:t>
            </a:r>
          </a:p>
          <a:p>
            <a:r>
              <a:rPr lang="en-US" sz="2400" dirty="0" smtClean="0"/>
              <a:t>Cerebral </a:t>
            </a:r>
            <a:r>
              <a:rPr lang="en-US" sz="2400" dirty="0"/>
              <a:t>damage resulting from recurrent hypoglycemic episodes may lead to abnormal cognitive </a:t>
            </a:r>
            <a:r>
              <a:rPr lang="en-US" sz="2400" dirty="0" smtClean="0"/>
              <a:t>development.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698649" y="1969409"/>
            <a:ext cx="1819176" cy="3368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SD1 von Gierke Disease Pathophysiology 【USMLE/ biochemistry】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6" r="52567"/>
          <a:stretch/>
        </p:blipFill>
        <p:spPr bwMode="auto">
          <a:xfrm>
            <a:off x="7886433" y="2585013"/>
            <a:ext cx="3864924" cy="379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62204" y="1953185"/>
            <a:ext cx="3405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Von </a:t>
            </a:r>
            <a:r>
              <a:rPr lang="en-US" sz="3200" b="1" dirty="0" err="1">
                <a:solidFill>
                  <a:srgbClr val="FF0000"/>
                </a:solidFill>
              </a:rPr>
              <a:t>Gierke</a:t>
            </a:r>
            <a:r>
              <a:rPr lang="en-US" sz="3200" b="1" dirty="0">
                <a:solidFill>
                  <a:srgbClr val="FF0000"/>
                </a:solidFill>
              </a:rPr>
              <a:t> disease</a:t>
            </a:r>
          </a:p>
        </p:txBody>
      </p:sp>
    </p:spTree>
    <p:extLst>
      <p:ext uri="{BB962C8B-B14F-4D97-AF65-F5344CB8AC3E}">
        <p14:creationId xmlns:p14="http://schemas.microsoft.com/office/powerpoint/2010/main" val="18200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mellitus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4" y="2046142"/>
            <a:ext cx="5313145" cy="4811858"/>
          </a:xfrm>
        </p:spPr>
        <p:txBody>
          <a:bodyPr>
            <a:normAutofit/>
          </a:bodyPr>
          <a:lstStyle/>
          <a:p>
            <a:r>
              <a:rPr lang="en-US" sz="3200" dirty="0"/>
              <a:t>Diabetes mellitus (</a:t>
            </a:r>
            <a:r>
              <a:rPr lang="en-US" sz="3200" dirty="0" smtClean="0"/>
              <a:t>DM)is </a:t>
            </a:r>
            <a:r>
              <a:rPr lang="en-US" sz="3200" dirty="0"/>
              <a:t>one of the most common metabolic disorders that is increasing at an alarming rate all over the </a:t>
            </a:r>
            <a:r>
              <a:rPr lang="en-US" sz="3200" dirty="0" smtClean="0"/>
              <a:t>world.</a:t>
            </a:r>
          </a:p>
          <a:p>
            <a:r>
              <a:rPr lang="en-US" sz="3200" dirty="0" smtClean="0"/>
              <a:t>DM is </a:t>
            </a:r>
            <a:r>
              <a:rPr lang="en-US" sz="3200" dirty="0"/>
              <a:t>primarily characterized by high blood glucose levels (</a:t>
            </a:r>
            <a:r>
              <a:rPr lang="en-US" sz="3200" dirty="0" smtClean="0"/>
              <a:t>hyperglycemia).</a:t>
            </a:r>
            <a:endParaRPr lang="en-US" sz="3200" dirty="0"/>
          </a:p>
        </p:txBody>
      </p:sp>
      <p:pic>
        <p:nvPicPr>
          <p:cNvPr id="3074" name="Picture 2" descr="Diabetes-Melli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76" y="577515"/>
            <a:ext cx="5367818" cy="4225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537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</a:t>
            </a:r>
            <a:r>
              <a:rPr lang="en-US" b="1" dirty="0" smtClean="0"/>
              <a:t>he common types of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US" b="1" u="sng" dirty="0">
                <a:solidFill>
                  <a:srgbClr val="FF0000"/>
                </a:solidFill>
              </a:rPr>
              <a:t>Type 1 diabetes </a:t>
            </a:r>
            <a:r>
              <a:rPr lang="en-US" b="1" u="sng" dirty="0"/>
              <a:t>(common in children and adolescents</a:t>
            </a:r>
            <a:r>
              <a:rPr lang="en-US" b="1" u="sng" dirty="0" smtClean="0"/>
              <a:t>)</a:t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>This </a:t>
            </a:r>
            <a:r>
              <a:rPr lang="en-US" dirty="0"/>
              <a:t>type is an </a:t>
            </a:r>
            <a:r>
              <a:rPr lang="en-US" dirty="0">
                <a:hlinkClick r:id="rId2"/>
              </a:rPr>
              <a:t>autoimmune disorder</a:t>
            </a:r>
            <a:r>
              <a:rPr lang="en-US" dirty="0"/>
              <a:t>, which means your body attacks itself. When this happens, the insulin-producing cells in your pancreas are destroyed.</a:t>
            </a:r>
            <a:endParaRPr lang="en-US" b="1" dirty="0"/>
          </a:p>
          <a:p>
            <a:pPr fontAlgn="base"/>
            <a:r>
              <a:rPr lang="en-US" b="1" u="sng" dirty="0">
                <a:solidFill>
                  <a:srgbClr val="FF0000"/>
                </a:solidFill>
              </a:rPr>
              <a:t>Type </a:t>
            </a:r>
            <a:r>
              <a:rPr lang="en-US" b="1" u="sng" dirty="0" smtClean="0">
                <a:solidFill>
                  <a:srgbClr val="FF0000"/>
                </a:solidFill>
              </a:rPr>
              <a:t>2 diabetes </a:t>
            </a:r>
            <a:r>
              <a:rPr lang="en-US" b="1" u="sng" dirty="0" smtClean="0"/>
              <a:t>(common </a:t>
            </a:r>
            <a:r>
              <a:rPr lang="en-US" b="1" u="sng" dirty="0"/>
              <a:t>in people above 40 years</a:t>
            </a:r>
            <a:r>
              <a:rPr lang="en-US" b="1" u="sng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When you have this type of diabetes, either your body doesn’t produce </a:t>
            </a:r>
            <a:r>
              <a:rPr lang="en-US" dirty="0" smtClean="0"/>
              <a:t>enough </a:t>
            </a:r>
            <a:r>
              <a:rPr lang="en-US" b="1" dirty="0"/>
              <a:t>insulin</a:t>
            </a:r>
            <a:r>
              <a:rPr lang="en-US" dirty="0"/>
              <a:t> or your </a:t>
            </a:r>
            <a:r>
              <a:rPr lang="en-US" b="1" dirty="0"/>
              <a:t>cells don’t respond </a:t>
            </a:r>
            <a:r>
              <a:rPr lang="en-US" dirty="0"/>
              <a:t>normally to </a:t>
            </a:r>
            <a:r>
              <a:rPr lang="en-US" dirty="0" smtClean="0"/>
              <a:t>it (insulin resistance).</a:t>
            </a:r>
          </a:p>
          <a:p>
            <a:pPr fontAlgn="base"/>
            <a:r>
              <a:rPr lang="en-US" b="1" u="sng" dirty="0">
                <a:solidFill>
                  <a:srgbClr val="FF0000"/>
                </a:solidFill>
              </a:rPr>
              <a:t>Gestational diabetes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dirty="0"/>
              <a:t>May appear in pregnant women, however </a:t>
            </a:r>
            <a:r>
              <a:rPr lang="en-US" dirty="0">
                <a:hlinkClick r:id="rId3"/>
              </a:rPr>
              <a:t>gestational diabetes</a:t>
            </a:r>
            <a:r>
              <a:rPr lang="en-US" dirty="0"/>
              <a:t> usually goes away on its own and soon after delivery blood sugar levels return to normal.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 Hormone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Insulin </a:t>
            </a:r>
            <a:r>
              <a:rPr lang="en-US" dirty="0"/>
              <a:t>regulates many metabolic processes that provide cells with needed </a:t>
            </a:r>
            <a:r>
              <a:rPr lang="en-US" dirty="0" smtClean="0"/>
              <a:t>energy.</a:t>
            </a:r>
          </a:p>
          <a:p>
            <a:r>
              <a:rPr lang="en-US" b="1" dirty="0"/>
              <a:t>What Does Insulin Do?</a:t>
            </a:r>
          </a:p>
          <a:p>
            <a:pPr marL="0" indent="0">
              <a:buNone/>
            </a:pPr>
            <a:r>
              <a:rPr lang="en-US" dirty="0"/>
              <a:t>Insulin allows the cells </a:t>
            </a:r>
            <a:r>
              <a:rPr lang="en-US" dirty="0" smtClean="0"/>
              <a:t>to </a:t>
            </a:r>
            <a:r>
              <a:rPr lang="en-US" dirty="0"/>
              <a:t>absorb glucose that is in the </a:t>
            </a:r>
            <a:r>
              <a:rPr lang="en-US" dirty="0" smtClean="0"/>
              <a:t>blood as the glucose </a:t>
            </a:r>
            <a:r>
              <a:rPr lang="en-US" dirty="0"/>
              <a:t>serves as energy to these </a:t>
            </a:r>
            <a:r>
              <a:rPr lang="en-US" dirty="0" smtClean="0"/>
              <a:t>cells.</a:t>
            </a:r>
            <a:endParaRPr lang="en-US" dirty="0"/>
          </a:p>
        </p:txBody>
      </p:sp>
      <p:pic>
        <p:nvPicPr>
          <p:cNvPr id="2050" name="Picture 2" descr="Insulin - Proteopedia, life in 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56" y="3874169"/>
            <a:ext cx="446608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2" y="172620"/>
            <a:ext cx="11394440" cy="1325563"/>
          </a:xfrm>
        </p:spPr>
        <p:txBody>
          <a:bodyPr>
            <a:normAutofit/>
          </a:bodyPr>
          <a:lstStyle/>
          <a:p>
            <a:r>
              <a:rPr lang="en-US" b="1" dirty="0"/>
              <a:t>Common symptoms of Diabetes </a:t>
            </a:r>
            <a:r>
              <a:rPr lang="en-US" b="1" dirty="0" smtClean="0"/>
              <a:t>Mellitus.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037805"/>
            <a:ext cx="6208295" cy="429561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Extreme hunger (polyphagia)</a:t>
            </a:r>
            <a:endParaRPr lang="en-US" dirty="0"/>
          </a:p>
          <a:p>
            <a:pPr fontAlgn="base"/>
            <a:r>
              <a:rPr lang="en-US" dirty="0"/>
              <a:t>Frequent </a:t>
            </a:r>
            <a:r>
              <a:rPr lang="en-US" dirty="0" smtClean="0"/>
              <a:t>urination (Polyuria)</a:t>
            </a:r>
          </a:p>
          <a:p>
            <a:pPr fontAlgn="base"/>
            <a:r>
              <a:rPr lang="en-US" dirty="0" smtClean="0"/>
              <a:t>Excessive thirst (Polydipsia)</a:t>
            </a:r>
            <a:endParaRPr lang="en-US" dirty="0"/>
          </a:p>
          <a:p>
            <a:pPr fontAlgn="base"/>
            <a:r>
              <a:rPr lang="en-US" dirty="0" smtClean="0"/>
              <a:t>Fatigue</a:t>
            </a:r>
            <a:endParaRPr lang="en-US" dirty="0"/>
          </a:p>
          <a:p>
            <a:pPr fontAlgn="base"/>
            <a:r>
              <a:rPr lang="en-US" dirty="0"/>
              <a:t>Blurred vision</a:t>
            </a:r>
          </a:p>
          <a:p>
            <a:pPr fontAlgn="base"/>
            <a:r>
              <a:rPr lang="en-US" dirty="0"/>
              <a:t>Slow-healing sores</a:t>
            </a:r>
          </a:p>
          <a:p>
            <a:pPr fontAlgn="base"/>
            <a:r>
              <a:rPr lang="en-US" dirty="0" smtClean="0"/>
              <a:t>Frequent infections, such as gums or skin infections and vaginal infections</a:t>
            </a:r>
          </a:p>
          <a:p>
            <a:pPr fontAlgn="base"/>
            <a:r>
              <a:rPr lang="en-US" dirty="0"/>
              <a:t>Sudden weight loss</a:t>
            </a:r>
          </a:p>
          <a:p>
            <a:pPr fontAlgn="base"/>
            <a:endParaRPr lang="en-US" dirty="0" smtClean="0"/>
          </a:p>
          <a:p>
            <a:endParaRPr lang="en-US" dirty="0"/>
          </a:p>
        </p:txBody>
      </p:sp>
      <p:pic>
        <p:nvPicPr>
          <p:cNvPr id="1030" name="Picture 6" descr="Pin on Type 2 diabetes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689" y="1027906"/>
            <a:ext cx="4995511" cy="555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Risk Factors for Diabetes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8" y="2162933"/>
            <a:ext cx="11394440" cy="45643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Multiple risk factors are involved in the actual onset of the </a:t>
            </a:r>
            <a:r>
              <a:rPr lang="en-US" dirty="0" smtClean="0"/>
              <a:t>disease.</a:t>
            </a:r>
          </a:p>
          <a:p>
            <a:r>
              <a:rPr lang="en-US" dirty="0" smtClean="0"/>
              <a:t>Genetics</a:t>
            </a:r>
          </a:p>
          <a:p>
            <a:r>
              <a:rPr lang="en-US" dirty="0" smtClean="0"/>
              <a:t>Lack of physical exercise</a:t>
            </a:r>
          </a:p>
          <a:p>
            <a:r>
              <a:rPr lang="en-US" dirty="0" smtClean="0"/>
              <a:t>Smoking</a:t>
            </a:r>
          </a:p>
          <a:p>
            <a:r>
              <a:rPr lang="en-US" dirty="0" smtClean="0"/>
              <a:t>Alcoholic beverages</a:t>
            </a:r>
          </a:p>
          <a:p>
            <a:r>
              <a:rPr lang="en-US" dirty="0" smtClean="0"/>
              <a:t>Dyslipidemia</a:t>
            </a:r>
          </a:p>
          <a:p>
            <a:r>
              <a:rPr lang="en-US" dirty="0" smtClean="0"/>
              <a:t>Diet containing low fiber but A high glycemic index (GI) is thought to be positively related to the onset of diabetes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Gluco</a:t>
            </a:r>
            <a:r>
              <a:rPr lang="en-US" dirty="0" smtClean="0">
                <a:solidFill>
                  <a:schemeClr val="accent6"/>
                </a:solidFill>
              </a:rPr>
              <a:t>neo</a:t>
            </a:r>
            <a:r>
              <a:rPr lang="en-US" dirty="0" smtClean="0">
                <a:solidFill>
                  <a:srgbClr val="FF0000"/>
                </a:solidFill>
              </a:rPr>
              <a:t>genesis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synthesizing glucose from a non-carbohydrate </a:t>
            </a:r>
            <a:r>
              <a:rPr lang="en-US" dirty="0" smtClean="0"/>
              <a:t>source.</a:t>
            </a:r>
          </a:p>
          <a:p>
            <a:r>
              <a:rPr lang="en-US" dirty="0" smtClean="0"/>
              <a:t>Occurs </a:t>
            </a:r>
            <a:r>
              <a:rPr lang="en-US" dirty="0"/>
              <a:t>in the cytosol mainly of the liver and </a:t>
            </a:r>
            <a:r>
              <a:rPr lang="en-US" dirty="0" smtClean="0"/>
              <a:t>kidneys.</a:t>
            </a:r>
          </a:p>
          <a:p>
            <a:r>
              <a:rPr lang="en-US" dirty="0" smtClean="0"/>
              <a:t>Substrates </a:t>
            </a:r>
            <a:r>
              <a:rPr lang="en-US" dirty="0"/>
              <a:t>of gluconeogenesis include lactate, </a:t>
            </a:r>
            <a:r>
              <a:rPr lang="en-US" dirty="0" err="1"/>
              <a:t>glucogenic</a:t>
            </a:r>
            <a:r>
              <a:rPr lang="en-US" dirty="0"/>
              <a:t> amino acids, glycerol </a:t>
            </a:r>
            <a:r>
              <a:rPr lang="en-US" dirty="0" smtClean="0"/>
              <a:t>and </a:t>
            </a:r>
            <a:r>
              <a:rPr lang="en-US" dirty="0"/>
              <a:t>propionate.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Importance</a:t>
            </a:r>
            <a:r>
              <a:rPr lang="en-US" dirty="0"/>
              <a:t>: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Provides </a:t>
            </a:r>
            <a:r>
              <a:rPr lang="en-US" dirty="0"/>
              <a:t>body with adequate glucose when liver glycogen is </a:t>
            </a:r>
            <a:r>
              <a:rPr lang="en-US" dirty="0" smtClean="0"/>
              <a:t>depleted.</a:t>
            </a:r>
          </a:p>
          <a:p>
            <a:pPr marL="514350" indent="-514350">
              <a:buAutoNum type="arabicPeriod"/>
            </a:pPr>
            <a:r>
              <a:rPr lang="en-US" dirty="0" smtClean="0"/>
              <a:t>Clears </a:t>
            </a:r>
            <a:r>
              <a:rPr lang="en-US" dirty="0"/>
              <a:t>the products of metabolism from blood e.g. lactate and glycerol. </a:t>
            </a:r>
          </a:p>
        </p:txBody>
      </p:sp>
    </p:spTree>
    <p:extLst>
      <p:ext uri="{BB962C8B-B14F-4D97-AF65-F5344CB8AC3E}">
        <p14:creationId xmlns:p14="http://schemas.microsoft.com/office/powerpoint/2010/main" val="19371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REACTIONS OF GLUCONEOGENESIS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is the reverse of glycolysis except that the 3 irreversible glycolytic enzymes are </a:t>
            </a:r>
            <a:r>
              <a:rPr lang="en-US" dirty="0" smtClean="0"/>
              <a:t>bypassed.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4 key </a:t>
            </a:r>
            <a:r>
              <a:rPr lang="en-US" dirty="0" smtClean="0">
                <a:solidFill>
                  <a:srgbClr val="FF0000"/>
                </a:solidFill>
              </a:rPr>
              <a:t>enzymes </a:t>
            </a:r>
            <a:r>
              <a:rPr lang="en-US" dirty="0">
                <a:solidFill>
                  <a:srgbClr val="FF0000"/>
                </a:solidFill>
              </a:rPr>
              <a:t>of gluconeogenesis are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/>
              <a:t>1- pyruvate </a:t>
            </a:r>
            <a:r>
              <a:rPr lang="en-US" dirty="0" smtClean="0"/>
              <a:t>carboxylase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2- </a:t>
            </a:r>
            <a:r>
              <a:rPr lang="en-US" dirty="0"/>
              <a:t>PEP </a:t>
            </a:r>
            <a:r>
              <a:rPr lang="en-US" dirty="0" err="1" smtClean="0"/>
              <a:t>carboxykinase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3-Fructose 1,6-bisphosphatase.</a:t>
            </a:r>
          </a:p>
          <a:p>
            <a:pPr marL="0" indent="0">
              <a:buNone/>
            </a:pPr>
            <a:r>
              <a:rPr lang="en-US" dirty="0" smtClean="0"/>
              <a:t>4- Glucose-6- </a:t>
            </a:r>
            <a:r>
              <a:rPr lang="en-US" dirty="0"/>
              <a:t>phosphatase. 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.9: Gluconeogenesis- Reaction and regulation - Chemistry LibreTex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6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OF PYRUVATE TO PEP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/>
              <a:t>single enzyme can convert pyruvate to PEP that is why it is done in 2 steps.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302" t="41075" r="21348" b="5188"/>
          <a:stretch/>
        </p:blipFill>
        <p:spPr>
          <a:xfrm>
            <a:off x="248333" y="2894315"/>
            <a:ext cx="11629293" cy="37982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53724" y="6323260"/>
            <a:ext cx="67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19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Kreb’s</a:t>
            </a:r>
            <a:r>
              <a:rPr lang="en-US" dirty="0"/>
              <a:t> Cycle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" y="2038947"/>
            <a:ext cx="12003741" cy="5120640"/>
          </a:xfrm>
        </p:spPr>
        <p:txBody>
          <a:bodyPr>
            <a:normAutofit/>
          </a:bodyPr>
          <a:lstStyle/>
          <a:p>
            <a:r>
              <a:rPr lang="en-US" b="1" dirty="0"/>
              <a:t>TCA cycle or </a:t>
            </a:r>
            <a:r>
              <a:rPr lang="en-US" b="1" dirty="0" err="1"/>
              <a:t>Tricarboxylic</a:t>
            </a:r>
            <a:r>
              <a:rPr lang="en-US" b="1" dirty="0"/>
              <a:t> Cycle </a:t>
            </a:r>
            <a:r>
              <a:rPr lang="en-US" dirty="0"/>
              <a:t>is also known as </a:t>
            </a:r>
            <a:r>
              <a:rPr lang="en-US" b="1" dirty="0" err="1"/>
              <a:t>Kreb’s</a:t>
            </a:r>
            <a:r>
              <a:rPr lang="en-US" b="1" dirty="0"/>
              <a:t> Cycle or Citric Acid Cycle</a:t>
            </a:r>
            <a:r>
              <a:rPr lang="en-US" dirty="0"/>
              <a:t>. It is the second stage of cellular respiration that occurs in the matrix of </a:t>
            </a:r>
            <a:r>
              <a:rPr lang="en-US" u="sng" dirty="0"/>
              <a:t>mitochondria</a:t>
            </a:r>
            <a:r>
              <a:rPr lang="en-US" dirty="0"/>
              <a:t>. All the enzymes involved in the citric acid cycle are soluble.</a:t>
            </a:r>
          </a:p>
          <a:p>
            <a:r>
              <a:rPr lang="en-US" dirty="0"/>
              <a:t>It is an </a:t>
            </a:r>
            <a:r>
              <a:rPr lang="en-US" b="1" dirty="0"/>
              <a:t>aerobic</a:t>
            </a:r>
            <a:r>
              <a:rPr lang="en-US" dirty="0"/>
              <a:t> </a:t>
            </a:r>
            <a:r>
              <a:rPr lang="en-US" b="1" dirty="0"/>
              <a:t>pathway</a:t>
            </a:r>
            <a:r>
              <a:rPr lang="en-US" dirty="0"/>
              <a:t> because NADH and FADH</a:t>
            </a:r>
            <a:r>
              <a:rPr lang="en-US" baseline="-25000" dirty="0"/>
              <a:t>2 </a:t>
            </a:r>
            <a:r>
              <a:rPr lang="en-US" dirty="0"/>
              <a:t>produced transfer their electrons to the next pathway which will use oxygen.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the transfer of electrons does not occur, no oxidation takes place. Very little ATP is produced during the process directly.</a:t>
            </a:r>
          </a:p>
          <a:p>
            <a:r>
              <a:rPr lang="en-US" dirty="0"/>
              <a:t>The TCA cycle is a closed loop. The last step of the pathway regenerates the first molecule of the pathway.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896" t="25419" r="20768" b="968"/>
          <a:stretch/>
        </p:blipFill>
        <p:spPr>
          <a:xfrm>
            <a:off x="0" y="-1"/>
            <a:ext cx="12192000" cy="69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SUBSTRATES FOR GLUCONEOGENESIS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Pyruvate</a:t>
            </a:r>
          </a:p>
          <a:p>
            <a:r>
              <a:rPr lang="en-US" b="1" dirty="0">
                <a:solidFill>
                  <a:srgbClr val="FF0000"/>
                </a:solidFill>
              </a:rPr>
              <a:t>Glycerol</a:t>
            </a:r>
            <a:r>
              <a:rPr lang="en-US" dirty="0"/>
              <a:t>: Glycerol is released from </a:t>
            </a:r>
            <a:r>
              <a:rPr lang="en-US" dirty="0" err="1"/>
              <a:t>triacylglycerols</a:t>
            </a:r>
            <a:r>
              <a:rPr lang="en-US" dirty="0"/>
              <a:t> (TAG) in adipose </a:t>
            </a:r>
            <a:r>
              <a:rPr lang="en-US" dirty="0" smtClean="0"/>
              <a:t>tissue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blood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/>
              <a:t>liver.</a:t>
            </a:r>
          </a:p>
          <a:p>
            <a:r>
              <a:rPr lang="en-US" b="1" dirty="0">
                <a:solidFill>
                  <a:srgbClr val="FF0000"/>
                </a:solidFill>
              </a:rPr>
              <a:t>Lactate</a:t>
            </a:r>
            <a:r>
              <a:rPr lang="en-US" dirty="0"/>
              <a:t>: </a:t>
            </a:r>
            <a:r>
              <a:rPr lang="en-US" dirty="0" smtClean="0"/>
              <a:t>is </a:t>
            </a:r>
            <a:r>
              <a:rPr lang="en-US" dirty="0"/>
              <a:t>released by exercising muscle and cells that lacks mitochondria as RBCs into blood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Amino </a:t>
            </a:r>
            <a:r>
              <a:rPr lang="en-US" b="1" dirty="0">
                <a:solidFill>
                  <a:srgbClr val="FF0000"/>
                </a:solidFill>
              </a:rPr>
              <a:t>acids</a:t>
            </a:r>
            <a:r>
              <a:rPr lang="en-US" dirty="0"/>
              <a:t>: </a:t>
            </a:r>
            <a:r>
              <a:rPr lang="en-US" dirty="0" err="1"/>
              <a:t>Glucogenic</a:t>
            </a:r>
            <a:r>
              <a:rPr lang="en-US" dirty="0"/>
              <a:t> AA that give intermediates for glucose </a:t>
            </a:r>
            <a:r>
              <a:rPr lang="en-US" dirty="0" smtClean="0"/>
              <a:t>synthesis. (all amino acids except </a:t>
            </a:r>
            <a:r>
              <a:rPr lang="en-US" dirty="0" err="1" smtClean="0"/>
              <a:t>leucine</a:t>
            </a:r>
            <a:r>
              <a:rPr lang="en-US" dirty="0" smtClean="0"/>
              <a:t> and Lysine)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All </a:t>
            </a:r>
            <a:r>
              <a:rPr lang="en-US" b="1" dirty="0">
                <a:solidFill>
                  <a:srgbClr val="FF0000"/>
                </a:solidFill>
              </a:rPr>
              <a:t>TCA </a:t>
            </a:r>
            <a:r>
              <a:rPr lang="en-US" b="1" dirty="0" smtClean="0">
                <a:solidFill>
                  <a:srgbClr val="FF0000"/>
                </a:solidFill>
              </a:rPr>
              <a:t>intermediates.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Gluconeogenesis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Reciprocal control with </a:t>
            </a:r>
            <a:r>
              <a:rPr lang="en-US" b="1" u="sng" dirty="0" smtClean="0">
                <a:solidFill>
                  <a:srgbClr val="FF0000"/>
                </a:solidFill>
              </a:rPr>
              <a:t>glycolysis</a:t>
            </a:r>
          </a:p>
          <a:p>
            <a:pPr marL="0" indent="0" algn="ctr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When </a:t>
            </a:r>
            <a:r>
              <a:rPr lang="en-US" dirty="0"/>
              <a:t>glycolysis is turned on, </a:t>
            </a:r>
            <a:r>
              <a:rPr lang="en-US" dirty="0" smtClean="0"/>
              <a:t>gluconeogenesis </a:t>
            </a:r>
            <a:r>
              <a:rPr lang="en-US" dirty="0"/>
              <a:t>should be turned </a:t>
            </a:r>
            <a:r>
              <a:rPr lang="en-US" dirty="0" smtClean="0"/>
              <a:t>off.</a:t>
            </a:r>
          </a:p>
          <a:p>
            <a:r>
              <a:rPr lang="en-US" dirty="0" smtClean="0"/>
              <a:t>When </a:t>
            </a:r>
            <a:r>
              <a:rPr lang="en-US" dirty="0"/>
              <a:t>energy status of cell is high, glycolysis should be off and pyruvate, etc., should be used for synthesis and storage of </a:t>
            </a:r>
            <a:r>
              <a:rPr lang="en-US" dirty="0" smtClean="0"/>
              <a:t>glucose.</a:t>
            </a:r>
          </a:p>
          <a:p>
            <a:r>
              <a:rPr lang="en-US" dirty="0" smtClean="0"/>
              <a:t>When </a:t>
            </a:r>
            <a:r>
              <a:rPr lang="en-US" dirty="0"/>
              <a:t>energy status is low, glucose should be rapidly degraded to provide </a:t>
            </a:r>
            <a:r>
              <a:rPr lang="en-US" dirty="0" smtClean="0"/>
              <a:t>energy.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5419023" y="3335267"/>
            <a:ext cx="945282" cy="548107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27948" y="2942272"/>
            <a:ext cx="5779168" cy="667049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1134666">
            <a:off x="3046397" y="3130819"/>
            <a:ext cx="141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Glycolsis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21258260">
            <a:off x="6966964" y="2676136"/>
            <a:ext cx="1960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Gluconeogensis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05768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 Glucagon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stimulate the gluconeogenesis by 2 mechanisms: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Induction </a:t>
            </a:r>
            <a:r>
              <a:rPr lang="en-US" dirty="0"/>
              <a:t>of enzyme synthesis; PEP </a:t>
            </a:r>
            <a:r>
              <a:rPr lang="en-US" dirty="0" err="1"/>
              <a:t>carboxykinase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Covalent modification: Glucagon, via an elevation in </a:t>
            </a:r>
            <a:r>
              <a:rPr lang="en-US" dirty="0" err="1"/>
              <a:t>cAMP</a:t>
            </a:r>
            <a:r>
              <a:rPr lang="en-US" dirty="0"/>
              <a:t> level and </a:t>
            </a:r>
            <a:r>
              <a:rPr lang="en-US" dirty="0" err="1"/>
              <a:t>cAMP-dependant</a:t>
            </a:r>
            <a:r>
              <a:rPr lang="en-US" dirty="0"/>
              <a:t> protein kinase activity, stimulates the conversion of PK to its inactive form (phosphorylated form) .This decreases the conversion of PEP to Pyruvate.</a:t>
            </a:r>
          </a:p>
        </p:txBody>
      </p:sp>
    </p:spTree>
    <p:extLst>
      <p:ext uri="{BB962C8B-B14F-4D97-AF65-F5344CB8AC3E}">
        <p14:creationId xmlns:p14="http://schemas.microsoft.com/office/powerpoint/2010/main" val="29149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2-Substrate 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availability of </a:t>
            </a:r>
            <a:r>
              <a:rPr lang="en-US" dirty="0" err="1"/>
              <a:t>gluconeogenic</a:t>
            </a:r>
            <a:r>
              <a:rPr lang="en-US" dirty="0"/>
              <a:t> precursors significantly influences the rate of hepatic glucose synthesis.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ATP and NADH coenzymes required for gluconeogenesis are primarily provided by the catabolism of fatty acids.</a:t>
            </a:r>
          </a:p>
        </p:txBody>
      </p:sp>
    </p:spTree>
    <p:extLst>
      <p:ext uri="{BB962C8B-B14F-4D97-AF65-F5344CB8AC3E}">
        <p14:creationId xmlns:p14="http://schemas.microsoft.com/office/powerpoint/2010/main" val="36874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DED4B1D-D8BC-4CDD-0571-88DEBDD94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937" y="959155"/>
            <a:ext cx="1541430" cy="15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4810611" cy="121341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Kreb’s</a:t>
            </a:r>
            <a:r>
              <a:rPr lang="en-US" dirty="0"/>
              <a:t> Cycle Cont.</a:t>
            </a:r>
          </a:p>
        </p:txBody>
      </p:sp>
      <p:pic>
        <p:nvPicPr>
          <p:cNvPr id="2050" name="Picture 2" descr="Krebs Cycle: Steps and Products – Microbe Onlin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89" y="0"/>
            <a:ext cx="6919611" cy="65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365760" y="2037805"/>
            <a:ext cx="4215205" cy="4564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 b="1" dirty="0" smtClean="0"/>
              <a:t>Inputs: 2 Acetyl CoA, 6 NAD+, 2 FAD, and 2 </a:t>
            </a:r>
            <a:r>
              <a:rPr lang="en-US" sz="1800" b="1" dirty="0" err="1" smtClean="0"/>
              <a:t>ADP+Pi</a:t>
            </a:r>
            <a:endParaRPr lang="en-US" sz="1800" b="1" dirty="0" smtClean="0"/>
          </a:p>
          <a:p>
            <a:endParaRPr lang="en-US" sz="1800" b="1" dirty="0" smtClean="0"/>
          </a:p>
          <a:p>
            <a:pPr marL="285750" indent="-285750"/>
            <a:r>
              <a:rPr lang="en-US" sz="1800" b="1" dirty="0" smtClean="0"/>
              <a:t>Outputs: 4 CO2, 6 NADH(18ATP), 6 H+, 2 FADH2(4ATP), 2 ATP, and 2 CoA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85750" indent="-285750"/>
            <a:endParaRPr lang="en-US" sz="1800" b="1" dirty="0" smtClean="0"/>
          </a:p>
          <a:p>
            <a:pPr marL="0" indent="0">
              <a:buNone/>
            </a:pPr>
            <a:endParaRPr lang="en-US" sz="3600" b="1" dirty="0"/>
          </a:p>
        </p:txBody>
      </p:sp>
      <p:sp>
        <p:nvSpPr>
          <p:cNvPr id="6" name="Oval 5"/>
          <p:cNvSpPr/>
          <p:nvPr/>
        </p:nvSpPr>
        <p:spPr>
          <a:xfrm>
            <a:off x="9346130" y="2988359"/>
            <a:ext cx="1577385" cy="6165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54830" y="2071775"/>
            <a:ext cx="1245893" cy="4692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346130" y="4504623"/>
            <a:ext cx="1284395" cy="4780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39328" y="4481557"/>
            <a:ext cx="1125000" cy="5010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2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9952"/>
            <a:ext cx="8138046" cy="1084731"/>
          </a:xfrm>
        </p:spPr>
        <p:txBody>
          <a:bodyPr>
            <a:normAutofit/>
          </a:bodyPr>
          <a:lstStyle/>
          <a:p>
            <a:r>
              <a:rPr lang="en-US" sz="2400" b="1" dirty="0"/>
              <a:t>Calculation of ATP production in aerobic respiration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77" y="2103345"/>
            <a:ext cx="11394440" cy="4564352"/>
          </a:xfrm>
        </p:spPr>
        <p:txBody>
          <a:bodyPr/>
          <a:lstStyle/>
          <a:p>
            <a:r>
              <a:rPr lang="en-US" b="1" dirty="0" smtClean="0"/>
              <a:t>Glycolysis</a:t>
            </a:r>
            <a:r>
              <a:rPr lang="en-US" b="1" dirty="0"/>
              <a:t>:</a:t>
            </a:r>
            <a:r>
              <a:rPr lang="en-US" dirty="0"/>
              <a:t> 8 ATP (2 ATP + 2 NADH </a:t>
            </a:r>
            <a:r>
              <a:rPr lang="en-US" dirty="0" smtClean="0"/>
              <a:t>(6 ATP), </a:t>
            </a:r>
            <a:r>
              <a:rPr lang="en-US" dirty="0"/>
              <a:t>i.e. 3 ATPs per NADH molecule)</a:t>
            </a:r>
          </a:p>
          <a:p>
            <a:r>
              <a:rPr lang="en-US" b="1" dirty="0"/>
              <a:t>Decarboxylation of pyruvate to acetyl CoA:</a:t>
            </a:r>
            <a:r>
              <a:rPr lang="en-US" dirty="0"/>
              <a:t> 6 ATP (2 NADH = 6 ATP, i.e. 3 ATP per NADH molecule)</a:t>
            </a:r>
          </a:p>
          <a:p>
            <a:r>
              <a:rPr lang="en-US" b="1" dirty="0" err="1" smtClean="0"/>
              <a:t>Kreb’s</a:t>
            </a:r>
            <a:r>
              <a:rPr lang="en-US" b="1" dirty="0" smtClean="0"/>
              <a:t> </a:t>
            </a:r>
            <a:r>
              <a:rPr lang="en-US" b="1" dirty="0"/>
              <a:t>cycle:</a:t>
            </a:r>
            <a:r>
              <a:rPr lang="en-US" dirty="0"/>
              <a:t> 24 ATP (6 NADH = 18 ATP, 2 FADH</a:t>
            </a:r>
            <a:r>
              <a:rPr lang="en-US" baseline="-25000" dirty="0"/>
              <a:t>2</a:t>
            </a:r>
            <a:r>
              <a:rPr lang="en-US" dirty="0"/>
              <a:t> = 4 ATP (2 ATP per FADH</a:t>
            </a:r>
            <a:r>
              <a:rPr lang="en-US" baseline="-25000" dirty="0"/>
              <a:t>2</a:t>
            </a:r>
            <a:r>
              <a:rPr lang="en-US" dirty="0"/>
              <a:t>) and 2 ATP)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6051176" y="4222375"/>
            <a:ext cx="313764" cy="1246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84621" y="5647765"/>
            <a:ext cx="177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ATP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Glycolysis </a:t>
            </a:r>
            <a:r>
              <a:rPr lang="en-US" dirty="0" err="1"/>
              <a:t>vs</a:t>
            </a:r>
            <a:r>
              <a:rPr lang="en-US" dirty="0"/>
              <a:t> Krebs </a:t>
            </a:r>
            <a:r>
              <a:rPr lang="en-US" dirty="0" smtClean="0"/>
              <a:t>Cycle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82518" y="1940920"/>
            <a:ext cx="1592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Glycolysis</a:t>
            </a:r>
          </a:p>
        </p:txBody>
      </p:sp>
      <p:sp>
        <p:nvSpPr>
          <p:cNvPr id="5" name="Text Placeholder 14"/>
          <p:cNvSpPr txBox="1">
            <a:spLocks/>
          </p:cNvSpPr>
          <p:nvPr/>
        </p:nvSpPr>
        <p:spPr>
          <a:xfrm>
            <a:off x="7525123" y="1849372"/>
            <a:ext cx="2273301" cy="4927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Kreb’s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6" name="Content Placeholder 13"/>
          <p:cNvSpPr>
            <a:spLocks noGrp="1"/>
          </p:cNvSpPr>
          <p:nvPr>
            <p:ph sz="half" idx="4294967295"/>
          </p:nvPr>
        </p:nvSpPr>
        <p:spPr>
          <a:xfrm>
            <a:off x="1154379" y="2342166"/>
            <a:ext cx="4851974" cy="35117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 smtClean="0"/>
              <a:t>It </a:t>
            </a:r>
            <a:r>
              <a:rPr lang="en-US" sz="2000" dirty="0"/>
              <a:t>is the first step of respiration yielding two molecules of pyruvic acid after the partial breakdown of a glucose molecule in a set of enzymatic </a:t>
            </a:r>
            <a:r>
              <a:rPr lang="en-US" sz="2000" dirty="0" smtClean="0"/>
              <a:t>processes</a:t>
            </a:r>
          </a:p>
          <a:p>
            <a:r>
              <a:rPr lang="en-US" sz="2000" dirty="0" smtClean="0"/>
              <a:t>It occurs in all living organisms</a:t>
            </a:r>
          </a:p>
          <a:p>
            <a:r>
              <a:rPr lang="en-US" sz="2000" dirty="0"/>
              <a:t>It occurs in </a:t>
            </a:r>
            <a:r>
              <a:rPr lang="en-US" sz="2000" dirty="0" smtClean="0"/>
              <a:t>cytoplasm</a:t>
            </a:r>
          </a:p>
          <a:p>
            <a:r>
              <a:rPr lang="en-US" sz="2000" dirty="0" smtClean="0"/>
              <a:t>No Carbon dioxide evolved</a:t>
            </a:r>
          </a:p>
          <a:p>
            <a:r>
              <a:rPr lang="en-US" sz="2000" dirty="0" smtClean="0"/>
              <a:t>Oxygen not required ATP are produced for each glucose molecule</a:t>
            </a:r>
          </a:p>
          <a:p>
            <a:r>
              <a:rPr lang="en-US" sz="2000" dirty="0"/>
              <a:t>Net gain of two molecules of ATP and two molecules of NADH gained for every molecule of glucose broken </a:t>
            </a:r>
            <a:r>
              <a:rPr lang="en-US" sz="2000" dirty="0" smtClean="0"/>
              <a:t>down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6911789" y="2342166"/>
            <a:ext cx="4778188" cy="442743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the second step of aerobic respiration in which pyruvate is </a:t>
            </a:r>
            <a:r>
              <a:rPr lang="en-US" dirty="0" smtClean="0"/>
              <a:t>oxidized </a:t>
            </a:r>
            <a:r>
              <a:rPr lang="en-US" dirty="0"/>
              <a:t>completely into inorganic substances forming carbon </a:t>
            </a:r>
            <a:r>
              <a:rPr lang="en-US" dirty="0" smtClean="0"/>
              <a:t>dioxide</a:t>
            </a:r>
            <a:endParaRPr lang="en-US" dirty="0"/>
          </a:p>
          <a:p>
            <a:r>
              <a:rPr lang="en-US" dirty="0"/>
              <a:t>Occurs in </a:t>
            </a:r>
            <a:r>
              <a:rPr lang="en-US" dirty="0" smtClean="0"/>
              <a:t>aerobes</a:t>
            </a:r>
          </a:p>
          <a:p>
            <a:r>
              <a:rPr lang="en-US" dirty="0"/>
              <a:t>It occurs in </a:t>
            </a:r>
            <a:r>
              <a:rPr lang="en-US" dirty="0" smtClean="0"/>
              <a:t>Mitochondria</a:t>
            </a:r>
          </a:p>
          <a:p>
            <a:r>
              <a:rPr lang="en-US" dirty="0"/>
              <a:t>Carbon dioxide evolved</a:t>
            </a:r>
          </a:p>
          <a:p>
            <a:r>
              <a:rPr lang="en-US" dirty="0"/>
              <a:t>Oxygen </a:t>
            </a:r>
            <a:r>
              <a:rPr lang="en-US" dirty="0" smtClean="0"/>
              <a:t>required </a:t>
            </a:r>
            <a:r>
              <a:rPr lang="en-US" dirty="0"/>
              <a:t>ATP are produced for each glucose </a:t>
            </a:r>
            <a:r>
              <a:rPr lang="en-US" dirty="0" smtClean="0"/>
              <a:t>molecule.</a:t>
            </a:r>
          </a:p>
          <a:p>
            <a:r>
              <a:rPr lang="en-US" dirty="0"/>
              <a:t>One ATP or GTP molecule is produced by substrate-level phosphorylation in each turn of the </a:t>
            </a:r>
            <a:r>
              <a:rPr lang="en-US" dirty="0" err="1"/>
              <a:t>Kreb’s</a:t>
            </a:r>
            <a:r>
              <a:rPr lang="en-US" dirty="0"/>
              <a:t> </a:t>
            </a:r>
            <a:r>
              <a:rPr lang="en-US" dirty="0" smtClean="0"/>
              <a:t>cycle</a:t>
            </a:r>
          </a:p>
          <a:p>
            <a:r>
              <a:rPr lang="en-US" dirty="0"/>
              <a:t> Each turn of the Krebs cycle yields three molecules of NADH and two molecules of FADH2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5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Glycogen main </a:t>
            </a:r>
            <a:r>
              <a:rPr lang="en-US" b="1" dirty="0"/>
              <a:t>stores are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167739" y="2521818"/>
            <a:ext cx="517894" cy="866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630495" y="2521818"/>
            <a:ext cx="414821" cy="866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52059" y="3504373"/>
            <a:ext cx="3590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Skeletal </a:t>
            </a:r>
            <a:r>
              <a:rPr lang="en-US" sz="2800" b="1" dirty="0">
                <a:solidFill>
                  <a:srgbClr val="C00000"/>
                </a:solidFill>
              </a:rPr>
              <a:t>muscle </a:t>
            </a:r>
            <a:r>
              <a:rPr lang="en-US" sz="2400" b="1" dirty="0"/>
              <a:t>(energy source during muscular contraction or as a fuel reserve)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28188" y="3504373"/>
            <a:ext cx="36383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liver</a:t>
            </a:r>
            <a:r>
              <a:rPr lang="en-US" sz="2800" b="1" dirty="0"/>
              <a:t> </a:t>
            </a:r>
            <a:r>
              <a:rPr lang="en-US" sz="2400" b="1" dirty="0"/>
              <a:t>(maintain blood glucose concentration during the early stages of fasting).</a:t>
            </a:r>
          </a:p>
        </p:txBody>
      </p:sp>
    </p:spTree>
    <p:extLst>
      <p:ext uri="{BB962C8B-B14F-4D97-AF65-F5344CB8AC3E}">
        <p14:creationId xmlns:p14="http://schemas.microsoft.com/office/powerpoint/2010/main" val="86560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Glycogen is the storage form of glucose. Glycogen is similar to the starch found in plants. </a:t>
            </a:r>
          </a:p>
          <a:p>
            <a:r>
              <a:rPr lang="en-US" dirty="0" smtClean="0"/>
              <a:t>Glycogen </a:t>
            </a:r>
            <a:r>
              <a:rPr lang="en-US" dirty="0"/>
              <a:t>is called “animal starch” because of this similarity. </a:t>
            </a:r>
          </a:p>
          <a:p>
            <a:r>
              <a:rPr lang="en-US" dirty="0" smtClean="0"/>
              <a:t>Glycogen </a:t>
            </a:r>
            <a:r>
              <a:rPr lang="en-US" dirty="0"/>
              <a:t>is a branched-chain polysaccharide made exclusively from α-D-glucose</a:t>
            </a:r>
          </a:p>
        </p:txBody>
      </p:sp>
    </p:spTree>
    <p:extLst>
      <p:ext uri="{BB962C8B-B14F-4D97-AF65-F5344CB8AC3E}">
        <p14:creationId xmlns:p14="http://schemas.microsoft.com/office/powerpoint/2010/main" val="6141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Glycogen Degradation (</a:t>
            </a:r>
            <a:r>
              <a:rPr lang="en-US" dirty="0" err="1"/>
              <a:t>Glycogenolysis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</a:t>
            </a:r>
            <a:r>
              <a:rPr lang="en-US" dirty="0"/>
              <a:t>in cytosols of liver &amp; muscle </a:t>
            </a:r>
            <a:r>
              <a:rPr lang="en-US" dirty="0" smtClean="0"/>
              <a:t>By </a:t>
            </a:r>
            <a:r>
              <a:rPr lang="en-US" dirty="0"/>
              <a:t>two enzymes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Glycogen </a:t>
            </a:r>
            <a:r>
              <a:rPr lang="en-US" dirty="0" err="1">
                <a:solidFill>
                  <a:srgbClr val="C00000"/>
                </a:solidFill>
              </a:rPr>
              <a:t>phosphorylase</a:t>
            </a:r>
            <a:r>
              <a:rPr lang="en-US" dirty="0">
                <a:solidFill>
                  <a:srgbClr val="C00000"/>
                </a:solidFill>
              </a:rPr>
              <a:t> &amp; </a:t>
            </a:r>
            <a:r>
              <a:rPr lang="en-US" dirty="0" err="1">
                <a:solidFill>
                  <a:srgbClr val="C00000"/>
                </a:solidFill>
              </a:rPr>
              <a:t>pyridoxal</a:t>
            </a:r>
            <a:r>
              <a:rPr lang="en-US" dirty="0">
                <a:solidFill>
                  <a:srgbClr val="C00000"/>
                </a:solidFill>
              </a:rPr>
              <a:t>-P as a </a:t>
            </a:r>
            <a:r>
              <a:rPr lang="en-US" dirty="0" smtClean="0">
                <a:solidFill>
                  <a:srgbClr val="C00000"/>
                </a:solidFill>
              </a:rPr>
              <a:t>coenzyme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C00000"/>
                </a:solidFill>
              </a:rPr>
              <a:t>Debranching</a:t>
            </a:r>
            <a:r>
              <a:rPr lang="en-US" dirty="0">
                <a:solidFill>
                  <a:srgbClr val="C00000"/>
                </a:solidFill>
              </a:rPr>
              <a:t> enzyme is both </a:t>
            </a:r>
            <a:r>
              <a:rPr lang="en-US" dirty="0" err="1">
                <a:solidFill>
                  <a:srgbClr val="C00000"/>
                </a:solidFill>
              </a:rPr>
              <a:t>transferase</a:t>
            </a:r>
            <a:r>
              <a:rPr lang="en-US" dirty="0">
                <a:solidFill>
                  <a:srgbClr val="C00000"/>
                </a:solidFill>
              </a:rPr>
              <a:t> and </a:t>
            </a:r>
            <a:r>
              <a:rPr lang="en-US" dirty="0" err="1">
                <a:solidFill>
                  <a:srgbClr val="C00000"/>
                </a:solidFill>
              </a:rPr>
              <a:t>glucosidase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domains</a:t>
            </a:r>
          </a:p>
          <a:p>
            <a:pPr marL="0" indent="0">
              <a:buNone/>
            </a:pPr>
            <a:r>
              <a:rPr lang="en-US" dirty="0"/>
              <a:t>Fate of </a:t>
            </a:r>
            <a:r>
              <a:rPr lang="en-US" dirty="0" err="1"/>
              <a:t>glucosyl</a:t>
            </a:r>
            <a:r>
              <a:rPr lang="en-US" dirty="0"/>
              <a:t> units released from </a:t>
            </a:r>
            <a:r>
              <a:rPr lang="en-US" dirty="0" smtClean="0"/>
              <a:t>glycogen:</a:t>
            </a:r>
          </a:p>
          <a:p>
            <a:r>
              <a:rPr lang="en-US" dirty="0"/>
              <a:t>In the </a:t>
            </a:r>
            <a:r>
              <a:rPr lang="en-US" b="1" dirty="0"/>
              <a:t>liver</a:t>
            </a:r>
            <a:r>
              <a:rPr lang="en-US" dirty="0"/>
              <a:t>: glycogen is degraded to maintain blood glucose level. </a:t>
            </a:r>
          </a:p>
          <a:p>
            <a:pPr marL="0" indent="0">
              <a:buNone/>
            </a:pPr>
            <a:r>
              <a:rPr lang="en-US" dirty="0" smtClean="0"/>
              <a:t>Glucose 1-p                 glucose </a:t>
            </a:r>
            <a:r>
              <a:rPr lang="en-US" dirty="0"/>
              <a:t>6- </a:t>
            </a:r>
            <a:r>
              <a:rPr lang="en-US" dirty="0" smtClean="0"/>
              <a:t>P                           glucose(Then </a:t>
            </a:r>
            <a:r>
              <a:rPr lang="en-US" dirty="0"/>
              <a:t>glucose enter the blood</a:t>
            </a:r>
            <a:r>
              <a:rPr lang="en-US" dirty="0" smtClean="0"/>
              <a:t>.)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/>
              <a:t>In the </a:t>
            </a:r>
            <a:r>
              <a:rPr lang="en-US" b="1" dirty="0"/>
              <a:t>muscle</a:t>
            </a:r>
            <a:r>
              <a:rPr lang="en-US" dirty="0"/>
              <a:t> : muscle does not contain </a:t>
            </a:r>
            <a:r>
              <a:rPr lang="en-US" b="1" dirty="0">
                <a:solidFill>
                  <a:srgbClr val="C00000"/>
                </a:solidFill>
              </a:rPr>
              <a:t>phosphatase</a:t>
            </a:r>
            <a:r>
              <a:rPr lang="en-US" dirty="0"/>
              <a:t> so glucose 6- P formed; enter glycolysis. </a:t>
            </a:r>
            <a:endParaRPr lang="en-US" dirty="0" smtClean="0"/>
          </a:p>
        </p:txBody>
      </p:sp>
      <p:sp>
        <p:nvSpPr>
          <p:cNvPr id="6" name="Right Arrow 5"/>
          <p:cNvSpPr/>
          <p:nvPr/>
        </p:nvSpPr>
        <p:spPr>
          <a:xfrm flipV="1">
            <a:off x="2233061" y="4734847"/>
            <a:ext cx="1251284" cy="2029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V="1">
            <a:off x="5351645" y="4693323"/>
            <a:ext cx="1982805" cy="34068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33061" y="4405218"/>
            <a:ext cx="115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Mutase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9833" y="4405218"/>
            <a:ext cx="246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glucose 6- phosphatase </a:t>
            </a:r>
          </a:p>
        </p:txBody>
      </p:sp>
    </p:spTree>
    <p:extLst>
      <p:ext uri="{BB962C8B-B14F-4D97-AF65-F5344CB8AC3E}">
        <p14:creationId xmlns:p14="http://schemas.microsoft.com/office/powerpoint/2010/main" val="16500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796" t="27042" r="19552" b="3995"/>
          <a:stretch/>
        </p:blipFill>
        <p:spPr>
          <a:xfrm>
            <a:off x="0" y="962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907</Words>
  <Application>Microsoft Office PowerPoint</Application>
  <PresentationFormat>Widescreen</PresentationFormat>
  <Paragraphs>130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Egypt505</vt:lpstr>
      <vt:lpstr>Hacen Extender</vt:lpstr>
      <vt:lpstr>Hacen Liner Print-out</vt:lpstr>
      <vt:lpstr>Hacen Tunisia Bold</vt:lpstr>
      <vt:lpstr>Times New Roman</vt:lpstr>
      <vt:lpstr>Wingdings</vt:lpstr>
      <vt:lpstr>Office Theme</vt:lpstr>
      <vt:lpstr>Lecture 2: Carbohydrates Metabolism II</vt:lpstr>
      <vt:lpstr>Kreb’s Cycle</vt:lpstr>
      <vt:lpstr>Kreb’s Cycle Cont.</vt:lpstr>
      <vt:lpstr>Calculation of ATP production in aerobic respiration:</vt:lpstr>
      <vt:lpstr>Glycolysis vs Krebs Cycle</vt:lpstr>
      <vt:lpstr>PowerPoint Presentation</vt:lpstr>
      <vt:lpstr>PowerPoint Presentation</vt:lpstr>
      <vt:lpstr>Glycogen Degradation (Glycogenolysis) </vt:lpstr>
      <vt:lpstr>PowerPoint Presentation</vt:lpstr>
      <vt:lpstr>PowerPoint Presentation</vt:lpstr>
      <vt:lpstr>Diabetes mellitus </vt:lpstr>
      <vt:lpstr>The common types of Diabetes</vt:lpstr>
      <vt:lpstr>Insulin Hormone </vt:lpstr>
      <vt:lpstr>Common symptoms of Diabetes Mellitus.</vt:lpstr>
      <vt:lpstr>Risk Factors for Diabetes</vt:lpstr>
      <vt:lpstr>Gluconeogenesis</vt:lpstr>
      <vt:lpstr>REACTIONS OF GLUCONEOGENESIS </vt:lpstr>
      <vt:lpstr>PowerPoint Presentation</vt:lpstr>
      <vt:lpstr>CONVERSION OF PYRUVATE TO PEP </vt:lpstr>
      <vt:lpstr>PowerPoint Presentation</vt:lpstr>
      <vt:lpstr>SUBSTRATES FOR GLUCONEOGENESIS </vt:lpstr>
      <vt:lpstr>Regulation of Gluconeogenesis </vt:lpstr>
      <vt:lpstr>1- Glucagon</vt:lpstr>
      <vt:lpstr>2-Substrate availability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Ayah Khaled Mahrous Mohamed</dc:creator>
  <cp:lastModifiedBy>Microsoft account</cp:lastModifiedBy>
  <cp:revision>59</cp:revision>
  <dcterms:created xsi:type="dcterms:W3CDTF">2021-12-19T11:31:59Z</dcterms:created>
  <dcterms:modified xsi:type="dcterms:W3CDTF">2023-07-17T19:07:32Z</dcterms:modified>
</cp:coreProperties>
</file>