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03" d="100"/>
          <a:sy n="103" d="100"/>
        </p:scale>
        <p:origin x="-20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6912042-C5D9-44BA-9139-CF480EDADCF4}" type="datetimeFigureOut">
              <a:rPr lang="en-US" smtClean="0"/>
              <a:pPr/>
              <a:t>11/21/2014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A85078-08AE-48D8-B670-53A68A7040B8}"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912042-C5D9-44BA-9139-CF480EDADCF4}" type="datetimeFigureOut">
              <a:rPr lang="en-US" smtClean="0"/>
              <a:pPr/>
              <a:t>11/21/2014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A85078-08AE-48D8-B670-53A68A7040B8}"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912042-C5D9-44BA-9139-CF480EDADCF4}" type="datetimeFigureOut">
              <a:rPr lang="en-US" smtClean="0"/>
              <a:pPr/>
              <a:t>11/21/2014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A85078-08AE-48D8-B670-53A68A7040B8}"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912042-C5D9-44BA-9139-CF480EDADCF4}" type="datetimeFigureOut">
              <a:rPr lang="en-US" smtClean="0"/>
              <a:pPr/>
              <a:t>11/21/2014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A85078-08AE-48D8-B670-53A68A7040B8}"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912042-C5D9-44BA-9139-CF480EDADCF4}" type="datetimeFigureOut">
              <a:rPr lang="en-US" smtClean="0"/>
              <a:pPr/>
              <a:t>11/21/2014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A85078-08AE-48D8-B670-53A68A7040B8}"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6912042-C5D9-44BA-9139-CF480EDADCF4}" type="datetimeFigureOut">
              <a:rPr lang="en-US" smtClean="0"/>
              <a:pPr/>
              <a:t>11/21/2014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A85078-08AE-48D8-B670-53A68A7040B8}"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6912042-C5D9-44BA-9139-CF480EDADCF4}" type="datetimeFigureOut">
              <a:rPr lang="en-US" smtClean="0"/>
              <a:pPr/>
              <a:t>11/21/2014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A85078-08AE-48D8-B670-53A68A7040B8}"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6912042-C5D9-44BA-9139-CF480EDADCF4}" type="datetimeFigureOut">
              <a:rPr lang="en-US" smtClean="0"/>
              <a:pPr/>
              <a:t>11/21/2014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A85078-08AE-48D8-B670-53A68A7040B8}"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912042-C5D9-44BA-9139-CF480EDADCF4}" type="datetimeFigureOut">
              <a:rPr lang="en-US" smtClean="0"/>
              <a:pPr/>
              <a:t>11/21/2014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A85078-08AE-48D8-B670-53A68A7040B8}"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912042-C5D9-44BA-9139-CF480EDADCF4}" type="datetimeFigureOut">
              <a:rPr lang="en-US" smtClean="0"/>
              <a:pPr/>
              <a:t>11/21/2014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A85078-08AE-48D8-B670-53A68A7040B8}"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912042-C5D9-44BA-9139-CF480EDADCF4}" type="datetimeFigureOut">
              <a:rPr lang="en-US" smtClean="0"/>
              <a:pPr/>
              <a:t>11/21/2014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A85078-08AE-48D8-B670-53A68A7040B8}"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912042-C5D9-44BA-9139-CF480EDADCF4}" type="datetimeFigureOut">
              <a:rPr lang="en-US" smtClean="0"/>
              <a:pPr/>
              <a:t>11/21/2014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A85078-08AE-48D8-B670-53A68A7040B8}"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www.gradesaver.com/robinson-cruso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gradesaver.com/robinson-crusoe/study-guide/character-list"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Robinson Crusoe  3</a:t>
            </a:r>
            <a:endParaRPr lang="en-US" dirty="0"/>
          </a:p>
        </p:txBody>
      </p:sp>
      <p:sp>
        <p:nvSpPr>
          <p:cNvPr id="3" name="Subtitle 2"/>
          <p:cNvSpPr>
            <a:spLocks noGrp="1"/>
          </p:cNvSpPr>
          <p:nvPr>
            <p:ph type="subTitle" idx="1"/>
          </p:nvPr>
        </p:nvSpPr>
        <p:spPr/>
        <p:txBody>
          <a:bodyPr/>
          <a:lstStyle/>
          <a:p>
            <a:r>
              <a:rPr lang="en-US" dirty="0" smtClean="0"/>
              <a:t>http://www.gradesaver.com/robinson-crusoe/study-guide/summary-parts-7-8</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990600"/>
            <a:ext cx="8229600" cy="4525963"/>
          </a:xfrm>
        </p:spPr>
        <p:txBody>
          <a:bodyPr>
            <a:normAutofit fontScale="92500" lnSpcReduction="20000"/>
          </a:bodyPr>
          <a:lstStyle/>
          <a:p>
            <a:r>
              <a:rPr lang="en-US" dirty="0" smtClean="0"/>
              <a:t>This chapter brings us to the long-awaited fairy-tale conclusion. After crossing a myriad number of obstacles, Crusoe reaches wealth and security. He treats generously those who have helped him, and in short lives a model life. In short, there is a justification of returning to middle-class life. It seems a bit far-fetched in some respects, but we can indulge Defoe. Before this return can happen, though, Robinson's pioneer dream world must reach fruition and he must fully conquer the dangerous forces that are present on the island, thereby safeguarding his religious sensibilities.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762000"/>
            <a:ext cx="8229600" cy="4525963"/>
          </a:xfrm>
        </p:spPr>
        <p:txBody>
          <a:bodyPr>
            <a:normAutofit fontScale="62500" lnSpcReduction="20000"/>
          </a:bodyPr>
          <a:lstStyle/>
          <a:p>
            <a:r>
              <a:rPr lang="en-US" dirty="0" smtClean="0"/>
              <a:t>Robinson is more fully in the role of leader than ever before. The manner in which he is constantly observing before acting illustrates learned patience--the impulsive tendencies are gone. He choreographs strategies but never loses consciousness of his position. It is important to note that he only engages in battle for the captain when it is assured that he will always have authority over the island. When the mutinying crew are finally beaten and captured, the narrator is able to fully live out his fantasy by referring to himself as the "governor" of the isle and having everyone openly acknowledge him as a ruler. Religion has completely exited the battle scene. It is clear that this is a fight between men, for the sheer purpose of control over men. There is no glorification of God. Interestingly enough, the word "deliverance" still appears a number of times. This time, however, it is mostly in reference to human resources as opposed to divine ones. Robinson and the captain call each other "deliverers." Their destinies are altered by one another, not by any sort of Providence. Thus humans become more powerful and capable.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85800"/>
            <a:ext cx="8229600" cy="4525963"/>
          </a:xfrm>
        </p:spPr>
        <p:txBody>
          <a:bodyPr>
            <a:normAutofit fontScale="70000" lnSpcReduction="20000"/>
          </a:bodyPr>
          <a:lstStyle/>
          <a:p>
            <a:r>
              <a:rPr lang="en-US" dirty="0" smtClean="0"/>
              <a:t>Even after the "escape" from the island, traveling continues to be perilous. It is much to Crusoe's credit that he refuses to travel to England by sea. The fact that the journey by land is fraught with many disasters seems to reveal a predetermined propensity for </a:t>
            </a:r>
            <a:r>
              <a:rPr lang="en-US" dirty="0" smtClean="0">
                <a:hlinkClick r:id="rId2"/>
              </a:rPr>
              <a:t>Robinson Crusoe</a:t>
            </a:r>
            <a:r>
              <a:rPr lang="en-US" dirty="0" smtClean="0"/>
              <a:t> to encounter misfortune each time he strays from the middle class existence into which he was born. Once in England, his life proceeds peacefully and uneventfully. Somehow this is not enough, for the narrator eventually sets out for the sea once again. Upon seeing his island become a thriving settlement, he is inspired to keep traveling, perhaps in the hopes of starting another such settlement. A placid existence in England will not ever glorify Crusoe enough to keep him there. Therefore, he must leave. There are no other options for him to pursue. Whether this is an adventuresome spirit or a foolhardy one, we cannot really say. </a:t>
            </a:r>
            <a:r>
              <a:rPr lang="en-US" smtClean="0"/>
              <a:t>But we would wish Crusoe the best in any case.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4525963"/>
          </a:xfrm>
        </p:spPr>
        <p:txBody>
          <a:bodyPr>
            <a:normAutofit fontScale="70000" lnSpcReduction="20000"/>
          </a:bodyPr>
          <a:lstStyle/>
          <a:p>
            <a:r>
              <a:rPr lang="en-US" dirty="0" smtClean="0"/>
              <a:t>The most significant aspect of this part is the manner in which Friday is received by the narrator. Crusoe is still hungry for blood, and he gets his "vengeance" by killing two of the savages. He then proceeds to look upon Friday as a "creature" whom he will care for, giving him water, food, and clothing. The use of this word is somewhat degrading. It certainly indicates that Friday is a person of color. The fact that Robinson does not even try to learn Friday's actual name is testimony to the European supremacy theme that runs through the book. Crusoe has changed in appearance and occupation, but not intrinsically. He grants Friday his name as he would to any kind of pet. Thus Friday becomes, more or less, a little dog who follows Crusoe around. He is dressed in the image of his "master," and becomes a "manservant," willingly yet against his will at the same time, because he understands no English. Saving Friday gives the narrator the chance to play God and be in control of something concrete.</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762000"/>
            <a:ext cx="8229600" cy="4525963"/>
          </a:xfrm>
        </p:spPr>
        <p:txBody>
          <a:bodyPr>
            <a:normAutofit fontScale="85000" lnSpcReduction="20000"/>
          </a:bodyPr>
          <a:lstStyle/>
          <a:p>
            <a:r>
              <a:rPr lang="en-US" dirty="0" smtClean="0"/>
              <a:t>He is glorifying his religion and himself by saving a life. Animals can only be "subjects" in a minimal sense. The appearance of Friday will allow Crusoe to live out his role as ruler of the island. He is more than a little power hungry. Even when he learns that inhabited land is not too far away, he goes about preparing for the voyage almost reluctantly. He is jealous when he believes Friday might rather go home than be with him. There is no real evidence of excitement to leave the island. The reader can speculate that this is due to a desire to maintain his solitary post of control over the island and over Friday. Perhaps he is even afraid to rejoin civilization. </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838200"/>
            <a:ext cx="8229600" cy="4525963"/>
          </a:xfrm>
        </p:spPr>
        <p:txBody>
          <a:bodyPr>
            <a:normAutofit fontScale="70000" lnSpcReduction="20000"/>
          </a:bodyPr>
          <a:lstStyle/>
          <a:p>
            <a:r>
              <a:rPr lang="en-US" dirty="0" smtClean="0"/>
              <a:t>In any case, the relationship between the two men is touching. Like </a:t>
            </a:r>
            <a:r>
              <a:rPr lang="en-US" dirty="0" err="1" smtClean="0">
                <a:hlinkClick r:id="rId2"/>
              </a:rPr>
              <a:t>Xury</a:t>
            </a:r>
            <a:r>
              <a:rPr lang="en-US" dirty="0" smtClean="0"/>
              <a:t> who came before, Friday is exceedingly devoted to his master, and very eager to be like him. Robinson is so happy living with Friday because he now has someone whom he can teach; specifically, he teaches religious doctrine. Friday is a justification for slavery--the institution exists so that savages might become good Christians. Ironically, Friday poses difficult questions to his master about why the Devil even exists. It is important to note that Robinson does not fully answer the questions. Comically enough, however, he prides himself after lecturing Friday, because he now feels that his beliefs are more solid than they were. The banishment of Friday's religious beliefs is akin to the colonization theme. We might see Robinson as performing a moral colonization on his dedicated servant. Whether this is good or bad, we cannot say. It is certain, however, that Robinson and Friday have a mutual need for one another.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838200"/>
            <a:ext cx="8229600" cy="4525963"/>
          </a:xfrm>
        </p:spPr>
        <p:txBody>
          <a:bodyPr>
            <a:normAutofit fontScale="77500" lnSpcReduction="20000"/>
          </a:bodyPr>
          <a:lstStyle/>
          <a:p>
            <a:r>
              <a:rPr lang="en-US" dirty="0" smtClean="0"/>
              <a:t>The plot becomes tangled at the end of the novel, with many new characters. Why the author waits so long to wrap up Crusoe's time on the island is not clear. We can see this chapter as an extension of Crusoe's imagined world, in which he is a powerful sovereign. Now, however, imagination blurs with reality, for Robinson truly is taking on the role of heroic leader. He does plan the attack on the savages, and the rest of the men listen to him dutifully. Defoe wastes no time in changing the terminology referring to the captured men from "prisoners" to "my people" in the mind of the narrator. A label such as "the Spaniard" becomes "my Spaniard." It is certain that everyone under his gaze is added to his group of subjects, which had previously consisted of Friday and the animals.</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4525963"/>
          </a:xfrm>
        </p:spPr>
        <p:txBody>
          <a:bodyPr>
            <a:normAutofit fontScale="77500" lnSpcReduction="20000"/>
          </a:bodyPr>
          <a:lstStyle/>
          <a:p>
            <a:r>
              <a:rPr lang="en-US" dirty="0" smtClean="0"/>
              <a:t>The narrator states that he is pleased because the island is peopled and because he has "an undoubted right of dominion." This is a rather strange sentiment to express in the line of battle--no fear is seen at all. Robinson does not even really express much concern for the prisoners. Besides providing an account of how he feeds them, Crusoe spends most of his time glorifying his sense of control over people and events. As the number of "subservient" beings increases, his preoccupation with power grows stronger and worse. This does not make him extremely likable, but Defoe means for us to excuse this attitude and attribute it to a hunger for human contact that has gone somewhat haywire. </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33400"/>
            <a:ext cx="8229600" cy="4525963"/>
          </a:xfrm>
        </p:spPr>
        <p:txBody>
          <a:bodyPr>
            <a:normAutofit fontScale="77500" lnSpcReduction="20000"/>
          </a:bodyPr>
          <a:lstStyle/>
          <a:p>
            <a:r>
              <a:rPr lang="en-US" dirty="0" smtClean="0"/>
              <a:t>The excessive need for power demonstrates just how much Robinson's motivations and sense of agency have been altered during his life on the island. Before, we observed great meditations on the will of God, and Crusoe questioned how he was to behave to best act out that will. At this point, there are no real references to what God would want Crusoe to do: the entire battle against the savages takes place with a single reference to a higher power, when the narrator tells Friday to let bullets fly "in the name of God." We cannot be sure how sincere the remark is, but there is a good deal of evidence that lets us assume that Crusoe has forgotten his religious origins in some respects.</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38200"/>
            <a:ext cx="8229600" cy="4525963"/>
          </a:xfrm>
        </p:spPr>
        <p:txBody>
          <a:bodyPr>
            <a:normAutofit fontScale="70000" lnSpcReduction="20000"/>
          </a:bodyPr>
          <a:lstStyle/>
          <a:p>
            <a:r>
              <a:rPr lang="en-US" dirty="0" smtClean="0"/>
              <a:t>When he frees the Spaniard and Friday's father, they look upon his as "God-sent." Rather than correct them or view the statement as sacrilegious, Robinson seems to take pleasure in the idea. His absolute authority over the men suggests a mental construction of divinity. Religion is more or less a means of achieving a powerful attitude. Crusoe acts like a leader; therefore the men treat him like one. In spite of this appearance of confidence, Robinson still seems to fear leaving the island because he is scared to fall under the control of someone else. There is more than a little prejudice alive within him. He is not entirely willing to trust the Spaniard because he is Catholic; he fears that the savages on the mainland. will eat him. It is not until an Englishman arrives that the narrator feels comfortable leaving the island and placing himself in the hands of another. The crew who mutinies are essentially white savages; they need to be conquered because they do not heed God. </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229600" cy="4525963"/>
          </a:xfrm>
        </p:spPr>
        <p:txBody>
          <a:bodyPr>
            <a:normAutofit fontScale="85000" lnSpcReduction="20000"/>
          </a:bodyPr>
          <a:lstStyle/>
          <a:p>
            <a:r>
              <a:rPr lang="en-US" dirty="0" smtClean="0"/>
              <a:t>By far, the most touching moment in the novel is the reunion of Friday and his father. It is the only scene in which affectionate emotions are unrestrained and expressed freely. The tone of the passage, which entails Robinson observing the two men embracing, betrays a bit of wistfulness. Crusoe is observing the reunion/reconciliation that will never be able to take place between his own father and himself. He seems to realize that this is his own fault--the beginning of deeper maturity. Still, Friday does not return with his father. </a:t>
            </a:r>
            <a:r>
              <a:rPr lang="en-US" smtClean="0"/>
              <a:t>He is devoted to Crusoe above everyone in the world.</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TotalTime>
  <Words>1778</Words>
  <Application>Microsoft Office PowerPoint</Application>
  <PresentationFormat>On-screen Show (4:3)</PresentationFormat>
  <Paragraphs>13</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Robinson Crusoe  3</vt:lpstr>
      <vt:lpstr>Slide 2</vt:lpstr>
      <vt:lpstr>Slide 3</vt:lpstr>
      <vt:lpstr>Slide 4</vt:lpstr>
      <vt:lpstr>Slide 5</vt:lpstr>
      <vt:lpstr>Slide 6</vt:lpstr>
      <vt:lpstr>Slide 7</vt:lpstr>
      <vt:lpstr>Slide 8</vt:lpstr>
      <vt:lpstr>Slide 9</vt:lpstr>
      <vt:lpstr>Slide 10</vt:lpstr>
      <vt:lpstr>Slide 11</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Ahmed</dc:creator>
  <cp:lastModifiedBy>Ahmed</cp:lastModifiedBy>
  <cp:revision>5</cp:revision>
  <dcterms:created xsi:type="dcterms:W3CDTF">2014-11-15T14:14:56Z</dcterms:created>
  <dcterms:modified xsi:type="dcterms:W3CDTF">2014-11-21T06:48:46Z</dcterms:modified>
</cp:coreProperties>
</file>