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2" r:id="rId9"/>
    <p:sldId id="263" r:id="rId10"/>
    <p:sldId id="264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4" d="100"/>
          <a:sy n="74" d="100"/>
        </p:scale>
        <p:origin x="1044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9BB7-D881-4F9E-8838-EC391A0C11F1}" type="datetimeFigureOut">
              <a:rPr lang="ar-EG" smtClean="0"/>
              <a:t>21/01/1440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FE55A-00E1-44C7-BE1D-2CBCB1BB4BC2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319542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9BB7-D881-4F9E-8838-EC391A0C11F1}" type="datetimeFigureOut">
              <a:rPr lang="ar-EG" smtClean="0"/>
              <a:t>21/01/1440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FE55A-00E1-44C7-BE1D-2CBCB1BB4BC2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71283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9BB7-D881-4F9E-8838-EC391A0C11F1}" type="datetimeFigureOut">
              <a:rPr lang="ar-EG" smtClean="0"/>
              <a:t>21/01/1440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FE55A-00E1-44C7-BE1D-2CBCB1BB4BC2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930310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9BB7-D881-4F9E-8838-EC391A0C11F1}" type="datetimeFigureOut">
              <a:rPr lang="ar-EG" smtClean="0"/>
              <a:t>21/01/1440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FE55A-00E1-44C7-BE1D-2CBCB1BB4BC2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872616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9BB7-D881-4F9E-8838-EC391A0C11F1}" type="datetimeFigureOut">
              <a:rPr lang="ar-EG" smtClean="0"/>
              <a:t>21/01/1440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FE55A-00E1-44C7-BE1D-2CBCB1BB4BC2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985422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9BB7-D881-4F9E-8838-EC391A0C11F1}" type="datetimeFigureOut">
              <a:rPr lang="ar-EG" smtClean="0"/>
              <a:t>21/01/1440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FE55A-00E1-44C7-BE1D-2CBCB1BB4BC2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14576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9BB7-D881-4F9E-8838-EC391A0C11F1}" type="datetimeFigureOut">
              <a:rPr lang="ar-EG" smtClean="0"/>
              <a:t>21/01/1440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FE55A-00E1-44C7-BE1D-2CBCB1BB4BC2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645340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9BB7-D881-4F9E-8838-EC391A0C11F1}" type="datetimeFigureOut">
              <a:rPr lang="ar-EG" smtClean="0"/>
              <a:t>21/01/1440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FE55A-00E1-44C7-BE1D-2CBCB1BB4BC2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023968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9BB7-D881-4F9E-8838-EC391A0C11F1}" type="datetimeFigureOut">
              <a:rPr lang="ar-EG" smtClean="0"/>
              <a:t>21/01/1440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FE55A-00E1-44C7-BE1D-2CBCB1BB4BC2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67477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9BB7-D881-4F9E-8838-EC391A0C11F1}" type="datetimeFigureOut">
              <a:rPr lang="ar-EG" smtClean="0"/>
              <a:t>21/01/1440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FE55A-00E1-44C7-BE1D-2CBCB1BB4BC2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67834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9BB7-D881-4F9E-8838-EC391A0C11F1}" type="datetimeFigureOut">
              <a:rPr lang="ar-EG" smtClean="0"/>
              <a:t>21/01/1440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FE55A-00E1-44C7-BE1D-2CBCB1BB4BC2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38131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19BB7-D881-4F9E-8838-EC391A0C11F1}" type="datetimeFigureOut">
              <a:rPr lang="ar-EG" smtClean="0"/>
              <a:t>21/01/1440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FE55A-00E1-44C7-BE1D-2CBCB1BB4BC2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026669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Robinson Crusoe </a:t>
            </a:r>
            <a:endParaRPr lang="ar-E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Six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2409968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525963"/>
          </a:xfrm>
        </p:spPr>
        <p:txBody>
          <a:bodyPr>
            <a:normAutofit fontScale="47500" lnSpcReduction="20000"/>
          </a:bodyPr>
          <a:lstStyle/>
          <a:p>
            <a:pPr algn="l" rtl="0"/>
            <a:r>
              <a:rPr lang="en-US" dirty="0"/>
              <a:t>I now began to consider seriously my condition, and the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circumstances I was reduced to; and I drew up the state of my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affairs in writing, not so much to leave them to any that were to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come after me - for I was likely to have but few heirs - as to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deliver my thoughts from daily poring over them, and afflicting my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mind; and as my reason began now to master my despondency, I began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to comfort myself as well as I could, and to set the good against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the evil, that I might have something to distinguish my case from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worse; and I stated very impartially, like debtor and creditor, the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comforts I enjoyed against the miseries I suffered, thus:-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Evil: I am cast upon a horrible, desolate island, void of all hope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of recovery.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Good: But I am alive; and not drowned, as all my ship's company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were.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Evil: I am singled out and separated, as it were, from all the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world, to be miserable.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Good: But I am singled out, too, from all the ship's crew, to be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spared from death; and He that miraculously saved me from death can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deliver me from this condition.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1162516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4525963"/>
          </a:xfrm>
        </p:spPr>
        <p:txBody>
          <a:bodyPr/>
          <a:lstStyle/>
          <a:p>
            <a:pPr algn="l" rtl="0"/>
            <a:r>
              <a:rPr lang="en-US" dirty="0" smtClean="0"/>
              <a:t>What does that way of thinking show?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7627473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algn="l" rtl="0"/>
            <a:r>
              <a:rPr lang="en-US" dirty="0"/>
              <a:t>However, I made me a table and a chair, as I observed above, in the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first place; and this I did out of the short pieces of boards that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I brought on my raft from the ship. But when I had wrought out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some boards as above, I made large shelves, of the breadth of a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foot and a half, one over another all along one side of my cave, to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lay all my tools, nails and ironwork on; and, in a word, to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separate everything at large into their places, that I might come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easily at them. I knocked pieces into the wall of the rock to hang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my guns and all things that would hang up; so that, had my cave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been to be seen, it looked like a general magazine of all necessary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things; and had everything so ready at my hand, that it was a great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pleasure to me to see all my goods in such order, and especially to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find my stock of all necessaries so great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What does he try to convey from the European world?</a:t>
            </a:r>
          </a:p>
          <a:p>
            <a:pPr algn="l" rtl="0"/>
            <a:r>
              <a:rPr lang="en-US" dirty="0" smtClean="0"/>
              <a:t>Does he convey the European civilization to the Island?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42434817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algn="l" rtl="0"/>
            <a:r>
              <a:rPr lang="en-US" dirty="0"/>
              <a:t>And now it was that I began to keep a journal of every day's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employment; for, indeed, at first I was in too much hurry, and not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only hurry as to </a:t>
            </a:r>
            <a:r>
              <a:rPr lang="en-US" dirty="0" err="1"/>
              <a:t>labour</a:t>
            </a:r>
            <a:r>
              <a:rPr lang="en-US" dirty="0"/>
              <a:t>, but in too much discomposure of mind; and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my journal would have been full of many dull things; for example, I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must have said thus: "30TH. - After I had got to shore, and escaped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drowning, instead of being thankful to God for my deliverance,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having first vomited, with the great quantity of salt water which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had got into my </a:t>
            </a:r>
            <a:r>
              <a:rPr lang="en-US" dirty="0" smtClean="0"/>
              <a:t>stomach</a:t>
            </a:r>
            <a:r>
              <a:rPr lang="en-US" dirty="0"/>
              <a:t>, and recovering myself a little, I ran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about the shore wringing my hands and beating my head and face,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exclaiming at my misery, and crying out, 'I was undone, undone!'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till, tired and faint, I was forced to lie down on the ground to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repose, but durst not sleep for fear of being devoured</a:t>
            </a:r>
            <a:r>
              <a:rPr lang="en-US" dirty="0" smtClean="0"/>
              <a:t>.“</a:t>
            </a:r>
          </a:p>
          <a:p>
            <a:pPr algn="l" rtl="0"/>
            <a:r>
              <a:rPr lang="en-US" dirty="0"/>
              <a:t> </a:t>
            </a:r>
            <a:r>
              <a:rPr lang="en-US" dirty="0" smtClean="0"/>
              <a:t>What is the importance of that journal?</a:t>
            </a:r>
          </a:p>
          <a:p>
            <a:pPr algn="l" rtl="0"/>
            <a:r>
              <a:rPr lang="en-US" dirty="0" smtClean="0"/>
              <a:t>Does it help Crusoe to rediscover himself?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40330015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algn="l" rtl="0"/>
            <a:r>
              <a:rPr lang="en-US" dirty="0"/>
              <a:t>It was a little before the great rains just now mentioned that I </a:t>
            </a:r>
            <a:r>
              <a:rPr lang="en-US" dirty="0" smtClean="0"/>
              <a:t>threw </a:t>
            </a:r>
            <a:r>
              <a:rPr lang="en-US" dirty="0"/>
              <a:t>this stuff away, taking no notice, and not so much as </a:t>
            </a:r>
            <a:r>
              <a:rPr lang="en-US" dirty="0" smtClean="0"/>
              <a:t>remembering </a:t>
            </a:r>
            <a:r>
              <a:rPr lang="en-US" dirty="0"/>
              <a:t>that I had thrown anything there, when, about a month </a:t>
            </a:r>
            <a:r>
              <a:rPr lang="en-US" dirty="0" smtClean="0"/>
              <a:t>after</a:t>
            </a:r>
            <a:r>
              <a:rPr lang="en-US" dirty="0"/>
              <a:t>, or thereabouts, I saw some few stalks of something green </a:t>
            </a:r>
            <a:r>
              <a:rPr lang="en-US" dirty="0" smtClean="0"/>
              <a:t>shooting </a:t>
            </a:r>
            <a:r>
              <a:rPr lang="en-US" dirty="0"/>
              <a:t>out of the ground, which I fancied might be some plant I </a:t>
            </a:r>
            <a:r>
              <a:rPr lang="en-US" dirty="0" smtClean="0"/>
              <a:t>had </a:t>
            </a:r>
            <a:r>
              <a:rPr lang="en-US" dirty="0"/>
              <a:t>not seen; but I was surprised, and perfectly astonished, when,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after a little longer time, I saw about ten or twelve ears come </a:t>
            </a:r>
            <a:r>
              <a:rPr lang="en-US" dirty="0" smtClean="0"/>
              <a:t>out</a:t>
            </a:r>
            <a:r>
              <a:rPr lang="en-US" dirty="0"/>
              <a:t>, which were perfect green barley, of the same kind as our </a:t>
            </a:r>
            <a:r>
              <a:rPr lang="en-US" dirty="0" smtClean="0"/>
              <a:t>European </a:t>
            </a:r>
            <a:r>
              <a:rPr lang="en-US" dirty="0"/>
              <a:t>- nay, as our English barley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What does that excerpt show?</a:t>
            </a:r>
          </a:p>
          <a:p>
            <a:pPr algn="l" rtl="0"/>
            <a:r>
              <a:rPr lang="en-US" dirty="0" smtClean="0"/>
              <a:t>Colonialism, primitive life, or individualism? 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8545415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algn="l" rtl="0"/>
            <a:r>
              <a:rPr lang="en-US" dirty="0"/>
              <a:t>t is impossible to express the astonishment and confusion of my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thoughts on this occasion. I had hitherto acted upon no religious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foundation at all; indeed, I had very few notions of religion in my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head, nor had entertained any sense of anything that had befallen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me otherwise than as chance, or, as we lightly say, what pleases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God, without so much as inquiring into the end of Providence in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these things, or His order in governing events for the world. But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after I saw barley grow there, in a climate which I knew was not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proper for corn, and especially that I knew not how it came there,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it startled me strangely, and I began to suggest that God had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miraculously caused His grain to grow without any help of seed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sown, and that it was so directed purely for my sustenance on that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wild, miserable place</a:t>
            </a:r>
            <a:r>
              <a:rPr lang="en-US" dirty="0" smtClean="0"/>
              <a:t>.</a:t>
            </a:r>
          </a:p>
          <a:p>
            <a:pPr algn="l" rtl="0"/>
            <a:endParaRPr lang="en-US" dirty="0"/>
          </a:p>
          <a:p>
            <a:pPr algn="l" rtl="0"/>
            <a:r>
              <a:rPr lang="en-US" dirty="0" smtClean="0"/>
              <a:t>Does that show the spiritual side of Crusoe’s personality?</a:t>
            </a:r>
            <a:br>
              <a:rPr lang="en-US" dirty="0" smtClean="0"/>
            </a:b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7451824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algn="l" rtl="0"/>
            <a:r>
              <a:rPr lang="en-US" dirty="0"/>
              <a:t>The ague again so violent that I lay a-bed all day, and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neither ate nor drank. I was ready to perish for thirst; but so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weak, I had not strength to stand up, or to get myself any water to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drink. Prayed to God again, but was light-headed; and when I was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not, I was so ignorant that I knew not what to say; only I lay and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cried, "Lord, look upon me! Lord, pity me! Lord, have mercy upon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me!" I suppose I did nothing else for two or three hours; till,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the fit wearing off, I fell asleep, and did not wake till far in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the night. When I awoke, I found myself much refreshed, but weak,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and exceeding thirsty. However, as I had no water in my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habitation, I was forced to lie till morning, and went to sleep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again.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8032744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229600" cy="4525963"/>
          </a:xfrm>
        </p:spPr>
        <p:txBody>
          <a:bodyPr>
            <a:normAutofit fontScale="62500" lnSpcReduction="20000"/>
          </a:bodyPr>
          <a:lstStyle/>
          <a:p>
            <a:pPr algn="l" rtl="0"/>
            <a:r>
              <a:rPr lang="en-US" dirty="0"/>
              <a:t>In this second sleep I had this terrible dream: I thought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that I was sitting on the ground, on the outside of my wall, where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I sat when the storm blew after the earthquake, and that I saw a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man descend from a great black cloud, in a bright flame of fire,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and light upon the ground. He was all over as bright as a flame,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so that I could but just bear to look towards him; his countenance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was most inexpressibly dreadful, impossible for words to describe.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When he stepped upon the ground with his feet, I thought the earth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trembled, just as it had done before in the earthquake, and all the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air looked, to my apprehension, as if it had been filled with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flashes of fire. He was no sooner landed upon the earth, but he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moved forward towards me, with a long spear or weapon in his hand,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to kill me; and when he came to a rising ground, at some distance,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he spoke to me - or I heard a voice so terrible that it is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impossible to express the terror of it. All that I can say I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understood was this: "Seeing all these things have not brought thee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to repentance, now thou shalt die;" at which words, I thought he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lifted up the spear that was in his hand to kill me.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7793091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4525963"/>
          </a:xfrm>
        </p:spPr>
        <p:txBody>
          <a:bodyPr/>
          <a:lstStyle/>
          <a:p>
            <a:pPr algn="l" rtl="0"/>
            <a:r>
              <a:rPr lang="en-US" dirty="0" smtClean="0"/>
              <a:t>Comment</a:t>
            </a:r>
          </a:p>
          <a:p>
            <a:pPr algn="l" rtl="0"/>
            <a:r>
              <a:rPr lang="en-US" dirty="0" smtClean="0"/>
              <a:t>Is it the climactic point of Crusoe’s journey of spirituality?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42837485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algn="l" rtl="0"/>
            <a:r>
              <a:rPr lang="en-US" dirty="0"/>
              <a:t>I had, alas! no divine knowledge. What I had received by the good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instruction of my father was then worn out by an uninterrupted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series, for eight years, of seafaring wickedness, and a constant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conversation with none but such as were, like myself, wicked and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profane to the last degree. I do not remember that I had, in all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that time, one thought that so much as tended either to looking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upwards towards God, or inwards towards a reflection upon my own </a:t>
            </a:r>
            <a:r>
              <a:rPr lang="en-US" dirty="0" smtClean="0"/>
              <a:t>ways</a:t>
            </a:r>
            <a:r>
              <a:rPr lang="en-US" dirty="0"/>
              <a:t>; but a certain stupidity of soul, without desire of good, or </a:t>
            </a:r>
            <a:r>
              <a:rPr lang="en-US" dirty="0" smtClean="0"/>
              <a:t>conscience </a:t>
            </a:r>
            <a:r>
              <a:rPr lang="en-US" dirty="0"/>
              <a:t>of evil, had entirely overwhelmed me; and I was all that </a:t>
            </a:r>
            <a:r>
              <a:rPr lang="en-US" dirty="0" smtClean="0"/>
              <a:t>the </a:t>
            </a:r>
            <a:r>
              <a:rPr lang="en-US" dirty="0"/>
              <a:t>most hardened, unthinking, wicked creature among our common </a:t>
            </a:r>
            <a:r>
              <a:rPr lang="en-US" dirty="0" smtClean="0"/>
              <a:t>sailors </a:t>
            </a:r>
            <a:r>
              <a:rPr lang="en-US" dirty="0"/>
              <a:t>can be supposed to be; not having the least sense, either </a:t>
            </a:r>
            <a:r>
              <a:rPr lang="en-US" dirty="0" smtClean="0"/>
              <a:t>of </a:t>
            </a:r>
            <a:r>
              <a:rPr lang="en-US" dirty="0"/>
              <a:t>the fear of God in danger, or of thankfulness to God in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deliverance.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algn="l" rtl="0"/>
            <a:r>
              <a:rPr lang="en-US" dirty="0" smtClean="0"/>
              <a:t>Does that show Crusoe as a true Christian found the right path? 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054974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algn="l" rtl="0"/>
            <a:r>
              <a:rPr lang="en-US" dirty="0"/>
              <a:t>A little after noon I found the sea very calm, and the tide ebbed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so far out that I could come within a quarter of a mile of the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ship. And here I found a fresh renewing of my grief; for I saw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evidently that if we had kept on board we had been all safe - that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is to say, we had all got safe on shore, and I had not been so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miserable as to be left entirety destitute of all comfort and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company as I now was. This forced tears to my eyes again; but as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there was little relief in that, I resolved, if possible, to get to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the ship; so I pulled off my clothes - for the weather was hot to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extremity - and took the water. </a:t>
            </a:r>
            <a:endParaRPr lang="en-US" dirty="0" smtClean="0"/>
          </a:p>
          <a:p>
            <a:pPr algn="l" rtl="0"/>
            <a:endParaRPr lang="en-US" dirty="0"/>
          </a:p>
          <a:p>
            <a:pPr algn="l" rtl="0"/>
            <a:r>
              <a:rPr lang="en-US" dirty="0" smtClean="0"/>
              <a:t>Does the fate play role here?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5232220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09600"/>
            <a:ext cx="8229600" cy="4525963"/>
          </a:xfrm>
        </p:spPr>
        <p:txBody>
          <a:bodyPr>
            <a:normAutofit fontScale="55000" lnSpcReduction="20000"/>
          </a:bodyPr>
          <a:lstStyle/>
          <a:p>
            <a:pPr algn="l" rtl="0"/>
            <a:r>
              <a:rPr lang="en-US" dirty="0"/>
              <a:t>Then the tears burst out of my eyes, and I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could say no more for a good while. In this interval the good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advice of my father came to my mind, and presently his prediction,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which I mentioned at the beginning of this story - viz. that if I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did take this foolish step, God would not bless me, and I would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have leisure hereafter to reflect upon having neglected his counsel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when there might be none to assist in my recovery. "Now," said I,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aloud, "my dear father's words are come to pass; God's justice has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overtaken me, and I have none to help or hear me. I rejected the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voice of Providence, which had mercifully put me in a posture or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station of life wherein I might have been happy and easy; but I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would neither see it myself nor learn to know the blessing of it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from my parents. I left them to mourn over my folly, and now I am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left to mourn under the consequences of it. I abused their help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and assistance, who would have lifted me in the world, and would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have made everything easy to me; and now I have difficulties to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struggle with, too great for even nature itself to support, and no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assistance, no help, no comfort, no advice." Then I cried out,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"Lord, be my help, for I am in great distress." This was the first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prayer, if I may call it so, that I had made for many years.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2152119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pPr algn="l" rtl="0"/>
            <a:r>
              <a:rPr lang="en-US" dirty="0" smtClean="0"/>
              <a:t>What does it mean “the first prayer”?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5708919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algn="l" rtl="0"/>
            <a:r>
              <a:rPr lang="en-US" dirty="0"/>
              <a:t>I was so dead asleep at first, being fatigued with rowing, or part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of the day, and with walking the latter part, that I did not wake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thoroughly; but dozing thought I dreamed that somebody spoke to me; </a:t>
            </a:r>
            <a:r>
              <a:rPr lang="en-US" dirty="0" smtClean="0"/>
              <a:t>but </a:t>
            </a:r>
            <a:r>
              <a:rPr lang="en-US" dirty="0"/>
              <a:t>as the voice continued to repeat, "Robin Crusoe, Robin Crusoe," </a:t>
            </a:r>
            <a:r>
              <a:rPr lang="en-US" dirty="0" smtClean="0"/>
              <a:t>at </a:t>
            </a:r>
            <a:r>
              <a:rPr lang="en-US" dirty="0"/>
              <a:t>last I began to wake more perfectly, and was at first dreadfully </a:t>
            </a:r>
            <a:r>
              <a:rPr lang="en-US" dirty="0" smtClean="0"/>
              <a:t>frightened</a:t>
            </a:r>
            <a:r>
              <a:rPr lang="en-US" dirty="0"/>
              <a:t>, and started up in the utmost consternation; but no </a:t>
            </a:r>
            <a:r>
              <a:rPr lang="en-US" dirty="0" smtClean="0"/>
              <a:t>sooner </a:t>
            </a:r>
            <a:r>
              <a:rPr lang="en-US" dirty="0"/>
              <a:t>were my eyes open, but I saw my Poll sitting on the top of </a:t>
            </a:r>
            <a:r>
              <a:rPr lang="en-US" dirty="0" smtClean="0"/>
              <a:t>the </a:t>
            </a:r>
            <a:r>
              <a:rPr lang="en-US" dirty="0"/>
              <a:t>hedge; and immediately knew that it was he that spoke to me; </a:t>
            </a:r>
            <a:r>
              <a:rPr lang="en-US" dirty="0" smtClean="0"/>
              <a:t>for </a:t>
            </a:r>
            <a:r>
              <a:rPr lang="en-US" dirty="0"/>
              <a:t>just in such bemoaning language I had used to talk to him and </a:t>
            </a:r>
            <a:r>
              <a:rPr lang="en-US" dirty="0" smtClean="0"/>
              <a:t>teach </a:t>
            </a:r>
            <a:r>
              <a:rPr lang="en-US" dirty="0"/>
              <a:t>him; and he had learned it so perfectly that he would sit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upon my finger, and lay his bill close to my face and cry, "Poor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Robin Crusoe! Where are you? Where have you been? How came you </a:t>
            </a:r>
            <a:r>
              <a:rPr lang="en-US" dirty="0" smtClean="0"/>
              <a:t>here</a:t>
            </a:r>
            <a:r>
              <a:rPr lang="en-US" dirty="0"/>
              <a:t>?" and such things as I had taught him</a:t>
            </a:r>
            <a:r>
              <a:rPr lang="en-US" dirty="0" smtClean="0"/>
              <a:t>.</a:t>
            </a:r>
          </a:p>
          <a:p>
            <a:pPr algn="l" rtl="0"/>
            <a:endParaRPr lang="en-US" dirty="0"/>
          </a:p>
          <a:p>
            <a:pPr algn="l" rtl="0"/>
            <a:r>
              <a:rPr lang="en-US" dirty="0" smtClean="0"/>
              <a:t>What does </a:t>
            </a:r>
            <a:r>
              <a:rPr lang="en-US" smtClean="0"/>
              <a:t>that show?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108977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algn="l" rtl="0"/>
            <a:r>
              <a:rPr lang="en-US" dirty="0"/>
              <a:t>And, first, </a:t>
            </a:r>
            <a:r>
              <a:rPr lang="en-US" dirty="0" smtClean="0"/>
              <a:t>I </a:t>
            </a:r>
            <a:r>
              <a:rPr lang="en-US" dirty="0"/>
              <a:t>found that all the ship's provisions were dry and untouched by </a:t>
            </a:r>
            <a:r>
              <a:rPr lang="en-US" dirty="0" smtClean="0"/>
              <a:t>the </a:t>
            </a:r>
            <a:r>
              <a:rPr lang="en-US" dirty="0"/>
              <a:t>water, and being very well disposed to eat, I went to the bread </a:t>
            </a:r>
            <a:r>
              <a:rPr lang="en-US" dirty="0" smtClean="0"/>
              <a:t>room </a:t>
            </a:r>
            <a:r>
              <a:rPr lang="en-US" dirty="0"/>
              <a:t>and filled my pockets with biscuit, and ate it as I went about </a:t>
            </a:r>
            <a:r>
              <a:rPr lang="en-US" dirty="0" smtClean="0"/>
              <a:t>other </a:t>
            </a:r>
            <a:r>
              <a:rPr lang="en-US" dirty="0"/>
              <a:t>things, for I had no time to lose. I also found some rum in </a:t>
            </a:r>
            <a:r>
              <a:rPr lang="en-US" dirty="0" smtClean="0"/>
              <a:t>the </a:t>
            </a:r>
            <a:r>
              <a:rPr lang="en-US" dirty="0"/>
              <a:t>great cabin, of which I took a large dram, and which I had, </a:t>
            </a:r>
            <a:r>
              <a:rPr lang="en-US" dirty="0" smtClean="0"/>
              <a:t>indeed</a:t>
            </a:r>
            <a:r>
              <a:rPr lang="en-US" dirty="0"/>
              <a:t>, need enough of to spirit me for what was before me. Now I </a:t>
            </a:r>
            <a:r>
              <a:rPr lang="en-US" dirty="0" smtClean="0"/>
              <a:t>wanted </a:t>
            </a:r>
            <a:r>
              <a:rPr lang="en-US" dirty="0"/>
              <a:t>nothing but a boat to furnish </a:t>
            </a:r>
            <a:r>
              <a:rPr lang="en-US" dirty="0" smtClean="0"/>
              <a:t>myself </a:t>
            </a:r>
            <a:r>
              <a:rPr lang="en-US" dirty="0"/>
              <a:t>with many things which </a:t>
            </a:r>
            <a:r>
              <a:rPr lang="en-US" dirty="0" smtClean="0"/>
              <a:t>I </a:t>
            </a:r>
            <a:r>
              <a:rPr lang="en-US" dirty="0"/>
              <a:t>foresaw would be very necessary to me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How could Crusoe survive first?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796833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4525963"/>
          </a:xfrm>
        </p:spPr>
        <p:txBody>
          <a:bodyPr>
            <a:normAutofit fontScale="62500" lnSpcReduction="20000"/>
          </a:bodyPr>
          <a:lstStyle/>
          <a:p>
            <a:pPr algn="l" rtl="0"/>
            <a:r>
              <a:rPr lang="en-US" dirty="0"/>
              <a:t>My next work was to view the country, and seek a proper place for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my habitation, and where to stow my goods to secure them from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whatever might happen. Where I was, I yet knew not; whether on the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continent or on an island; whether inhabited or not inhabited;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whether in danger of wild beasts or not. There was a hill not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above a mile from me, which rose up very steep and high, and which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seemed to overtop some other hills, which lay as in a ridge from it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northward. I took out one of the fowling-pieces, and one of the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pistols, and a horn of powder; and thus armed, I travelled for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discovery up to the top of that hill, where, after I had with great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/>
              <a:t>labour</a:t>
            </a:r>
            <a:r>
              <a:rPr lang="en-US" dirty="0"/>
              <a:t> and difficulty got to the top, I saw any fate, to my great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affliction - viz. that I was in an island environed every way with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the sea: no land to be seen except some rocks, which lay a great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way off; and two small islands, less than this, which lay about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three leagues to the west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Does Robinson represent the colonizer?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023076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algn="l" rtl="0"/>
            <a:r>
              <a:rPr lang="en-US" dirty="0"/>
              <a:t>I found also that the island I was in was barren, and, as I saw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good reason to believe, uninhabited except by wild beasts, of whom, </a:t>
            </a:r>
            <a:r>
              <a:rPr lang="en-US" dirty="0" smtClean="0"/>
              <a:t>however</a:t>
            </a:r>
            <a:r>
              <a:rPr lang="en-US" dirty="0"/>
              <a:t>, I saw none. Yet I saw abundance of fowls, but knew not </a:t>
            </a:r>
            <a:r>
              <a:rPr lang="en-US" dirty="0" smtClean="0"/>
              <a:t>their </a:t>
            </a:r>
            <a:r>
              <a:rPr lang="en-US" dirty="0"/>
              <a:t>kinds; neither when I killed them could I tell what was fit </a:t>
            </a:r>
            <a:r>
              <a:rPr lang="en-US" dirty="0" smtClean="0"/>
              <a:t>for </a:t>
            </a:r>
            <a:r>
              <a:rPr lang="en-US" dirty="0"/>
              <a:t>food, and what not. At my coming back, I shot at a great bird </a:t>
            </a:r>
            <a:r>
              <a:rPr lang="en-US" dirty="0" smtClean="0"/>
              <a:t>which </a:t>
            </a:r>
            <a:r>
              <a:rPr lang="en-US" dirty="0"/>
              <a:t>I saw sitting upon a tree on the side of a great wood. I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believe it was the first gun that had been fired there since the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creation of the world. I had no sooner fired, than from all parts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of the wood there arose an innumerable number of fowls, of many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sorts, making a confused screaming and crying, and every one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according to his usual note, but not one of them of any kind that I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knew. As for the creature I killed, I took it to be a kind of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hawk, its </a:t>
            </a:r>
            <a:r>
              <a:rPr lang="en-US" dirty="0" err="1"/>
              <a:t>colour</a:t>
            </a:r>
            <a:r>
              <a:rPr lang="en-US" dirty="0"/>
              <a:t> and beak resembling it, but it had no talons or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claws more than common. Its flesh was carrion, and fit for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nothing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Does he represent Adam who left the Garden of Eden?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704602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algn="l" rtl="0"/>
            <a:r>
              <a:rPr lang="en-US" dirty="0"/>
              <a:t>But preparing the twelfth time to go </a:t>
            </a:r>
            <a:r>
              <a:rPr lang="en-US" dirty="0" smtClean="0"/>
              <a:t>on </a:t>
            </a:r>
            <a:r>
              <a:rPr lang="en-US" dirty="0"/>
              <a:t>board, I found the wind began to rise: however, at low water I </a:t>
            </a:r>
            <a:r>
              <a:rPr lang="en-US" dirty="0" smtClean="0"/>
              <a:t>went </a:t>
            </a:r>
            <a:r>
              <a:rPr lang="en-US" dirty="0"/>
              <a:t>on board, and though I thought I had rummaged the cabin so </a:t>
            </a:r>
            <a:r>
              <a:rPr lang="en-US" dirty="0" smtClean="0"/>
              <a:t>effectually </a:t>
            </a:r>
            <a:r>
              <a:rPr lang="en-US" dirty="0"/>
              <a:t>that nothing more could be found, yet I discovered a </a:t>
            </a:r>
            <a:r>
              <a:rPr lang="en-US" dirty="0" smtClean="0"/>
              <a:t>locker </a:t>
            </a:r>
            <a:r>
              <a:rPr lang="en-US" dirty="0"/>
              <a:t>with drawers in it, in one of which I found two or </a:t>
            </a:r>
            <a:r>
              <a:rPr lang="en-US" dirty="0" smtClean="0"/>
              <a:t>three razors</a:t>
            </a:r>
            <a:r>
              <a:rPr lang="en-US" dirty="0"/>
              <a:t>, and one pair of large scissors, with some ten or a dozen of </a:t>
            </a:r>
            <a:r>
              <a:rPr lang="en-US" dirty="0" smtClean="0"/>
              <a:t>good </a:t>
            </a:r>
            <a:r>
              <a:rPr lang="en-US" dirty="0"/>
              <a:t>knives and forks: in another I found about thirty-six pounds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value in money - some European coin, some Brazil, some pieces of </a:t>
            </a:r>
            <a:r>
              <a:rPr lang="en-US" dirty="0" smtClean="0"/>
              <a:t>eight</a:t>
            </a:r>
            <a:r>
              <a:rPr lang="en-US" dirty="0"/>
              <a:t>, some gold, and some silver.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6266119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algn="l" rtl="0"/>
            <a:r>
              <a:rPr lang="en-US" dirty="0">
                <a:solidFill>
                  <a:srgbClr val="FF0000"/>
                </a:solidFill>
              </a:rPr>
              <a:t>Crusoe’s relation to material possessions is a prominent topic in these chapters. Crusoe repeatedly suggests that his shipwreck is a punishment for his greed for profits and that his pursuit of ever more material wealth has caused his current misery. His biblical prototype Job, another survivor of a disaster at sea, learns from his ordeal to disdain material possessions. Crusoe’s survival on the island seems like a rebirth into true Christian spirituality, a chance to live less materially and more religiously. Yet when Crusoe makes not one or two, but </a:t>
            </a:r>
            <a:r>
              <a:rPr lang="en-US" i="1" dirty="0">
                <a:solidFill>
                  <a:srgbClr val="FF0000"/>
                </a:solidFill>
              </a:rPr>
              <a:t>twelve</a:t>
            </a:r>
            <a:r>
              <a:rPr lang="en-US" dirty="0">
                <a:solidFill>
                  <a:srgbClr val="FF0000"/>
                </a:solidFill>
              </a:rPr>
              <a:t> trips to the ship for salvaged supplies, we wonder how </a:t>
            </a:r>
            <a:r>
              <a:rPr lang="en-US" dirty="0" err="1">
                <a:solidFill>
                  <a:srgbClr val="FF0000"/>
                </a:solidFill>
              </a:rPr>
              <a:t>nonmaterialistic</a:t>
            </a:r>
            <a:r>
              <a:rPr lang="en-US" dirty="0">
                <a:solidFill>
                  <a:srgbClr val="FF0000"/>
                </a:solidFill>
              </a:rPr>
              <a:t> he has really become.</a:t>
            </a:r>
            <a:endParaRPr lang="ar-E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96806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algn="l" rtl="0"/>
            <a:r>
              <a:rPr lang="en-US" dirty="0"/>
              <a:t>I smiled to myself at the sight of this money: "O drug!" said I,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aloud, "what art thou good for? Thou art not worth to me - no, not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the taking off the ground; one of those knives is worth all this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heap; I have no manner of use for thee - </a:t>
            </a:r>
            <a:r>
              <a:rPr lang="en-US" dirty="0" err="1"/>
              <a:t>e'en</a:t>
            </a:r>
            <a:r>
              <a:rPr lang="en-US" dirty="0"/>
              <a:t> remain where thou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art, and go to the bottom as a creature whose life is not worth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saying." However, upon second thoughts I took it away; and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wrapping all this in a piece of canvas, I began to think of making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another raft; but while I was preparing this, I found the sky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overcast, and the wind began to rise, and in a quarter of an hour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it blew a fresh gale from the shore. </a:t>
            </a:r>
            <a:endParaRPr lang="en-US" dirty="0" smtClean="0"/>
          </a:p>
          <a:p>
            <a:pPr algn="l" rtl="0"/>
            <a:r>
              <a:rPr lang="en-US" dirty="0"/>
              <a:t> </a:t>
            </a:r>
            <a:r>
              <a:rPr lang="en-US" dirty="0" smtClean="0"/>
              <a:t>Comment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9915975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algn="l" rtl="0"/>
            <a:r>
              <a:rPr lang="en-US" dirty="0"/>
              <a:t>My thoughts were now wholly employed about securing myself against </a:t>
            </a:r>
            <a:r>
              <a:rPr lang="en-US" dirty="0" smtClean="0"/>
              <a:t>either </a:t>
            </a:r>
            <a:r>
              <a:rPr lang="en-US" dirty="0"/>
              <a:t>savages, if any should appear, or wild beasts, if any were </a:t>
            </a:r>
            <a:r>
              <a:rPr lang="en-US" dirty="0" smtClean="0"/>
              <a:t>in </a:t>
            </a:r>
            <a:r>
              <a:rPr lang="en-US" dirty="0"/>
              <a:t>the island; and I had many thoughts of the method how to do </a:t>
            </a:r>
            <a:r>
              <a:rPr lang="en-US" dirty="0" smtClean="0"/>
              <a:t>this</a:t>
            </a:r>
            <a:r>
              <a:rPr lang="en-US" dirty="0"/>
              <a:t>, and what kind of dwelling to make - whether I should make </a:t>
            </a:r>
            <a:r>
              <a:rPr lang="en-US" dirty="0" smtClean="0"/>
              <a:t>me a </a:t>
            </a:r>
            <a:r>
              <a:rPr lang="en-US" dirty="0"/>
              <a:t>cave in the earth, or a tent upon the earth; and, in short, I </a:t>
            </a:r>
            <a:r>
              <a:rPr lang="en-US" dirty="0" smtClean="0"/>
              <a:t>resolved </a:t>
            </a:r>
            <a:r>
              <a:rPr lang="en-US" dirty="0"/>
              <a:t>upon both; the manner and description of which, it may not </a:t>
            </a:r>
            <a:r>
              <a:rPr lang="en-US" dirty="0" smtClean="0"/>
              <a:t>be </a:t>
            </a:r>
            <a:r>
              <a:rPr lang="en-US" dirty="0"/>
              <a:t>improper to give an account of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What are the savages that Robinson wants to protect himself from?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5111617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350</Words>
  <Application>Microsoft Office PowerPoint</Application>
  <PresentationFormat>On-screen Show (4:3)</PresentationFormat>
  <Paragraphs>42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Times New Roman</vt:lpstr>
      <vt:lpstr>Office Theme</vt:lpstr>
      <vt:lpstr>Robinson Crusoe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Robinson Crusoe</dc:title>
  <dc:creator>win8.1</dc:creator>
  <cp:lastModifiedBy>User</cp:lastModifiedBy>
  <cp:revision>15</cp:revision>
  <dcterms:created xsi:type="dcterms:W3CDTF">2017-10-28T17:41:12Z</dcterms:created>
  <dcterms:modified xsi:type="dcterms:W3CDTF">2018-10-01T04:14:16Z</dcterms:modified>
</cp:coreProperties>
</file>