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4" d="100"/>
          <a:sy n="74" d="100"/>
        </p:scale>
        <p:origin x="104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580DD-F7FD-4F08-98B9-EF823B8EE7A1}" type="datetimeFigureOut">
              <a:rPr lang="ar-EG" smtClean="0"/>
              <a:t>06/01/1440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2D2D-1AEF-4FA4-BBB2-254015753B7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78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580DD-F7FD-4F08-98B9-EF823B8EE7A1}" type="datetimeFigureOut">
              <a:rPr lang="ar-EG" smtClean="0"/>
              <a:t>06/01/1440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2D2D-1AEF-4FA4-BBB2-254015753B7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88830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580DD-F7FD-4F08-98B9-EF823B8EE7A1}" type="datetimeFigureOut">
              <a:rPr lang="ar-EG" smtClean="0"/>
              <a:t>06/01/1440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2D2D-1AEF-4FA4-BBB2-254015753B7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08356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580DD-F7FD-4F08-98B9-EF823B8EE7A1}" type="datetimeFigureOut">
              <a:rPr lang="ar-EG" smtClean="0"/>
              <a:t>06/01/1440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2D2D-1AEF-4FA4-BBB2-254015753B7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73698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580DD-F7FD-4F08-98B9-EF823B8EE7A1}" type="datetimeFigureOut">
              <a:rPr lang="ar-EG" smtClean="0"/>
              <a:t>06/01/1440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2D2D-1AEF-4FA4-BBB2-254015753B7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45927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580DD-F7FD-4F08-98B9-EF823B8EE7A1}" type="datetimeFigureOut">
              <a:rPr lang="ar-EG" smtClean="0"/>
              <a:t>06/01/1440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2D2D-1AEF-4FA4-BBB2-254015753B7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68773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580DD-F7FD-4F08-98B9-EF823B8EE7A1}" type="datetimeFigureOut">
              <a:rPr lang="ar-EG" smtClean="0"/>
              <a:t>06/01/1440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2D2D-1AEF-4FA4-BBB2-254015753B7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91020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580DD-F7FD-4F08-98B9-EF823B8EE7A1}" type="datetimeFigureOut">
              <a:rPr lang="ar-EG" smtClean="0"/>
              <a:t>06/01/1440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2D2D-1AEF-4FA4-BBB2-254015753B7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8985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580DD-F7FD-4F08-98B9-EF823B8EE7A1}" type="datetimeFigureOut">
              <a:rPr lang="ar-EG" smtClean="0"/>
              <a:t>06/01/1440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2D2D-1AEF-4FA4-BBB2-254015753B7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9051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580DD-F7FD-4F08-98B9-EF823B8EE7A1}" type="datetimeFigureOut">
              <a:rPr lang="ar-EG" smtClean="0"/>
              <a:t>06/01/1440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2D2D-1AEF-4FA4-BBB2-254015753B7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43717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580DD-F7FD-4F08-98B9-EF823B8EE7A1}" type="datetimeFigureOut">
              <a:rPr lang="ar-EG" smtClean="0"/>
              <a:t>06/01/1440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92D2D-1AEF-4FA4-BBB2-254015753B7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3957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580DD-F7FD-4F08-98B9-EF823B8EE7A1}" type="datetimeFigureOut">
              <a:rPr lang="ar-EG" smtClean="0"/>
              <a:t>06/01/1440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92D2D-1AEF-4FA4-BBB2-254015753B7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22078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Robinson Crusoe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3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302066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l" rtl="0"/>
            <a:r>
              <a:rPr lang="en-US" dirty="0"/>
              <a:t>It was my lot first of all to fall into pretty good company in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London, which does not always happen to such loose and misguided </a:t>
            </a:r>
            <a:r>
              <a:rPr lang="en-US" dirty="0" smtClean="0"/>
              <a:t>young </a:t>
            </a:r>
            <a:r>
              <a:rPr lang="en-US" dirty="0"/>
              <a:t>fellows as I then was; the devil generally not omitting </a:t>
            </a:r>
            <a:r>
              <a:rPr lang="en-US" dirty="0" smtClean="0"/>
              <a:t>to lay </a:t>
            </a:r>
            <a:r>
              <a:rPr lang="en-US" dirty="0"/>
              <a:t>some snare for them very early; but it was not so with me. I </a:t>
            </a:r>
            <a:r>
              <a:rPr lang="en-US" dirty="0" smtClean="0"/>
              <a:t>first </a:t>
            </a:r>
            <a:r>
              <a:rPr lang="en-US" dirty="0"/>
              <a:t>got acquainted with the master of a ship who had been on the </a:t>
            </a:r>
            <a:r>
              <a:rPr lang="en-US" dirty="0" smtClean="0"/>
              <a:t>coast </a:t>
            </a:r>
            <a:r>
              <a:rPr lang="en-US" dirty="0"/>
              <a:t>of Guinea; and who, having had very good success there, was </a:t>
            </a:r>
            <a:r>
              <a:rPr lang="en-US" dirty="0" smtClean="0"/>
              <a:t>resolved </a:t>
            </a:r>
            <a:r>
              <a:rPr lang="en-US" dirty="0"/>
              <a:t>to go again. This captain taking a fancy to my </a:t>
            </a:r>
            <a:r>
              <a:rPr lang="en-US" dirty="0" smtClean="0"/>
              <a:t>conversation</a:t>
            </a:r>
            <a:r>
              <a:rPr lang="en-US" dirty="0"/>
              <a:t>, which was not at all disagreeable at that time,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hearing me say I had a mind to see the world, told me if I would go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the voyage with him I should be at no expense; I should be his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messmate and his companion; and if I could carry anything with me, </a:t>
            </a:r>
            <a:r>
              <a:rPr lang="en-US" dirty="0" smtClean="0"/>
              <a:t>I </a:t>
            </a:r>
            <a:r>
              <a:rPr lang="en-US" dirty="0"/>
              <a:t>should have all the advantage of it that the trade would admit; </a:t>
            </a:r>
            <a:r>
              <a:rPr lang="en-US" dirty="0" smtClean="0"/>
              <a:t>and </a:t>
            </a:r>
            <a:r>
              <a:rPr lang="en-US" dirty="0"/>
              <a:t>perhaps I might meet with some encouragement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Where does </a:t>
            </a:r>
            <a:r>
              <a:rPr lang="en-US" dirty="0"/>
              <a:t>C</a:t>
            </a:r>
            <a:r>
              <a:rPr lang="en-US" dirty="0" smtClean="0"/>
              <a:t>rusoe intend to go?</a:t>
            </a:r>
          </a:p>
          <a:p>
            <a:pPr algn="l" rtl="0"/>
            <a:r>
              <a:rPr lang="en-US" dirty="0" smtClean="0"/>
              <a:t>Could you find some features of individualism and/or realism?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613949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l" rtl="0"/>
            <a:r>
              <a:rPr lang="en-US" dirty="0"/>
              <a:t>I embraced the offer; and entering into a strict friendship with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this captain, who was an honest, plain-dealing man, I went the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voyage with him, and carried a small adventure with me, which, by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the disinterested honesty of my friend the captain, I increased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very considerably; for I carried about 40 pounds in such toys and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trifles as the captain directed me to buy. These 40 pounds I had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mustered together by the assistance of some of my relations whom I </a:t>
            </a:r>
            <a:r>
              <a:rPr lang="en-US" dirty="0" smtClean="0"/>
              <a:t>corresponded </a:t>
            </a:r>
            <a:r>
              <a:rPr lang="en-US" dirty="0"/>
              <a:t>with; and who, I believe, got my father, or at least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my mother, to contribute so much as that to my first adventure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/>
              <a:t> W</a:t>
            </a:r>
            <a:r>
              <a:rPr lang="en-US" dirty="0" smtClean="0"/>
              <a:t>hat is the relationship between these sentences and individualism, capitalism,  realism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946249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l" rtl="0"/>
            <a:r>
              <a:rPr lang="en-US" dirty="0"/>
              <a:t>This was the only voyage which I may say was successful in all my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adventures, which I owe to the integrity and honesty of my friend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the captain; under whom also I got a competent knowledge of the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mathematics and the rules of navigation, learned how to keep an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account of the ship's course, take an observation, and, in short,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to understand some things that were needful to be understood by a </a:t>
            </a:r>
            <a:r>
              <a:rPr lang="en-US" dirty="0" smtClean="0"/>
              <a:t>sailor</a:t>
            </a:r>
            <a:r>
              <a:rPr lang="en-US" dirty="0"/>
              <a:t>; for, as he took delight to instruct me, I took delight to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learn; and, in a word, this voyage made me both a sailor and a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merchant; for I brought home five pounds nine ounces of gold-dust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for my adventure, which yielded me in London, at my return, almost </a:t>
            </a:r>
            <a:r>
              <a:rPr lang="en-US" dirty="0" smtClean="0"/>
              <a:t>300 </a:t>
            </a:r>
            <a:r>
              <a:rPr lang="en-US" dirty="0"/>
              <a:t>pounds; and this filled me with those aspiring thoughts </a:t>
            </a:r>
            <a:r>
              <a:rPr lang="en-US" dirty="0" smtClean="0"/>
              <a:t>which have </a:t>
            </a:r>
            <a:r>
              <a:rPr lang="en-US" dirty="0"/>
              <a:t>since so completed my ruin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What does that refer to?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402521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algn="l" rtl="0"/>
            <a:r>
              <a:rPr lang="en-US" dirty="0"/>
              <a:t>I was now set up for a </a:t>
            </a:r>
            <a:r>
              <a:rPr lang="en-US" dirty="0">
                <a:solidFill>
                  <a:srgbClr val="FF0000"/>
                </a:solidFill>
              </a:rPr>
              <a:t>Guinea</a:t>
            </a:r>
            <a:r>
              <a:rPr lang="en-US" dirty="0"/>
              <a:t> trader; and my friend, to my great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misfortune, dying soon after his arrival, I resolved to go the same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voyage again, and I embarked in the same vessel with one who was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his mate in the former voyage, and had now got the command of the </a:t>
            </a:r>
            <a:r>
              <a:rPr lang="en-US" dirty="0" smtClean="0"/>
              <a:t>ship</a:t>
            </a:r>
            <a:r>
              <a:rPr lang="en-US" dirty="0"/>
              <a:t>. This was the unhappiest voyage that ever man made; for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though I did not carry quite 100 pounds of my new-gained wealth, so </a:t>
            </a:r>
            <a:r>
              <a:rPr lang="en-US" dirty="0" smtClean="0"/>
              <a:t>that </a:t>
            </a:r>
            <a:r>
              <a:rPr lang="en-US" dirty="0"/>
              <a:t>I had 200 pounds left, which I had lodged with my friend's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widow, who was very just to me, yet I fell into terrible </a:t>
            </a:r>
            <a:r>
              <a:rPr lang="en-US" dirty="0" smtClean="0"/>
              <a:t>misfortunes</a:t>
            </a:r>
            <a:r>
              <a:rPr lang="en-US" dirty="0"/>
              <a:t>. The first was this: our ship making her course </a:t>
            </a:r>
            <a:r>
              <a:rPr lang="en-US" dirty="0" smtClean="0"/>
              <a:t>towards </a:t>
            </a:r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Canary Islands</a:t>
            </a:r>
            <a:r>
              <a:rPr lang="en-US" dirty="0"/>
              <a:t>, or rather between those islands and the </a:t>
            </a:r>
            <a:r>
              <a:rPr lang="en-US" dirty="0" smtClean="0"/>
              <a:t>African </a:t>
            </a:r>
            <a:r>
              <a:rPr lang="en-US" dirty="0"/>
              <a:t>shore, was surprised in the grey of the morning by a </a:t>
            </a:r>
            <a:r>
              <a:rPr lang="en-US" dirty="0" smtClean="0"/>
              <a:t>Turkish </a:t>
            </a:r>
            <a:r>
              <a:rPr lang="en-US" dirty="0"/>
              <a:t>rover of </a:t>
            </a:r>
            <a:r>
              <a:rPr lang="en-US" dirty="0" err="1"/>
              <a:t>Sallee</a:t>
            </a:r>
            <a:r>
              <a:rPr lang="en-US" dirty="0"/>
              <a:t>, who gave chase to us with all the sail she </a:t>
            </a:r>
            <a:r>
              <a:rPr lang="en-US" dirty="0" smtClean="0"/>
              <a:t>could </a:t>
            </a:r>
            <a:r>
              <a:rPr lang="en-US" dirty="0"/>
              <a:t>make. </a:t>
            </a:r>
            <a:r>
              <a:rPr lang="en-US" dirty="0" smtClean="0"/>
              <a:t>-…- </a:t>
            </a:r>
            <a:r>
              <a:rPr lang="en-US" dirty="0"/>
              <a:t>However, to cut short this melancholy part of </a:t>
            </a:r>
            <a:r>
              <a:rPr lang="en-US" dirty="0" smtClean="0"/>
              <a:t>our story</a:t>
            </a:r>
            <a:r>
              <a:rPr lang="en-US" dirty="0"/>
              <a:t>, our ship being disabled, and three of our men killed, and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eight wounded, we were obliged to yield, and were carried all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prisoners into </a:t>
            </a:r>
            <a:r>
              <a:rPr lang="en-US" dirty="0" err="1"/>
              <a:t>Sallee</a:t>
            </a:r>
            <a:r>
              <a:rPr lang="en-US" dirty="0"/>
              <a:t>, a port belonging to the Moors.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What could you infer from the excerpt?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992947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l" rtl="0"/>
            <a:r>
              <a:rPr lang="en-US" dirty="0"/>
              <a:t>The usage I had there was not so dreadful as at first I </a:t>
            </a:r>
            <a:r>
              <a:rPr lang="en-US" dirty="0" smtClean="0"/>
              <a:t>apprehended</a:t>
            </a:r>
            <a:r>
              <a:rPr lang="en-US" dirty="0"/>
              <a:t>; nor was I carried up the country to the emperor's </a:t>
            </a:r>
            <a:r>
              <a:rPr lang="en-US" dirty="0" smtClean="0"/>
              <a:t>court</a:t>
            </a:r>
            <a:r>
              <a:rPr lang="en-US" dirty="0"/>
              <a:t>, as the rest of our men were, but was kept by the captain of </a:t>
            </a:r>
            <a:r>
              <a:rPr lang="en-US" dirty="0" smtClean="0"/>
              <a:t>the </a:t>
            </a:r>
            <a:r>
              <a:rPr lang="en-US" dirty="0"/>
              <a:t>rover as his proper prize, and made his slave, being young and </a:t>
            </a:r>
            <a:r>
              <a:rPr lang="en-US" dirty="0" smtClean="0"/>
              <a:t>nimble</a:t>
            </a:r>
            <a:r>
              <a:rPr lang="en-US" dirty="0"/>
              <a:t>, and fit for his business. At this surprising change of my </a:t>
            </a:r>
            <a:r>
              <a:rPr lang="en-US" dirty="0" smtClean="0"/>
              <a:t>circumstances</a:t>
            </a:r>
            <a:r>
              <a:rPr lang="en-US" dirty="0"/>
              <a:t>, from a merchant to a miserable slave, I was </a:t>
            </a:r>
            <a:r>
              <a:rPr lang="en-US" dirty="0" smtClean="0"/>
              <a:t>perfectly </a:t>
            </a:r>
            <a:r>
              <a:rPr lang="en-US" dirty="0"/>
              <a:t>overwhelmed; and now I looked back upon my father's </a:t>
            </a:r>
            <a:r>
              <a:rPr lang="en-US" dirty="0" smtClean="0"/>
              <a:t>prophetic </a:t>
            </a:r>
            <a:r>
              <a:rPr lang="en-US" dirty="0"/>
              <a:t>discourse to me, that I should be miserable and have none </a:t>
            </a:r>
            <a:r>
              <a:rPr lang="en-US" dirty="0" smtClean="0"/>
              <a:t>to </a:t>
            </a:r>
            <a:r>
              <a:rPr lang="en-US" dirty="0"/>
              <a:t>relieve me, which I thought was now so effectually brought to </a:t>
            </a:r>
            <a:r>
              <a:rPr lang="en-US" dirty="0" smtClean="0"/>
              <a:t>pass </a:t>
            </a:r>
            <a:r>
              <a:rPr lang="en-US" dirty="0"/>
              <a:t>that I could not be worse; for now the hand of Heaven had </a:t>
            </a:r>
            <a:r>
              <a:rPr lang="en-US" dirty="0" smtClean="0"/>
              <a:t>overtaken </a:t>
            </a:r>
            <a:r>
              <a:rPr lang="en-US" dirty="0"/>
              <a:t>me, and I was undone without redemption; but, alas! this </a:t>
            </a:r>
            <a:r>
              <a:rPr lang="en-US" dirty="0" smtClean="0"/>
              <a:t>was </a:t>
            </a:r>
            <a:r>
              <a:rPr lang="en-US" dirty="0"/>
              <a:t>but a taste of the misery I was to go through, as will appear </a:t>
            </a:r>
            <a:r>
              <a:rPr lang="en-US" dirty="0" smtClean="0"/>
              <a:t>in </a:t>
            </a:r>
            <a:r>
              <a:rPr lang="en-US" dirty="0"/>
              <a:t>the sequel of this story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/>
              <a:t> W</a:t>
            </a:r>
            <a:r>
              <a:rPr lang="en-US" dirty="0" smtClean="0"/>
              <a:t>hat is the conflict shown here?</a:t>
            </a:r>
          </a:p>
          <a:p>
            <a:pPr algn="l" rtl="0"/>
            <a:r>
              <a:rPr lang="en-US" dirty="0" smtClean="0"/>
              <a:t>Does he refer for some coming misery?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847592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l" rtl="0"/>
            <a:r>
              <a:rPr lang="en-US" dirty="0"/>
              <a:t>After we had fished some time and caught nothing - for when I had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fish on my hook I would not pull them up, that he might not see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them - I said to the Moor, "This will not do; our master will not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be thus served; we must stand farther off." He, thinking no harm,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agreed, and being in the head of the boat, set the sails; and, as I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had the helm, I ran the boat out near a league farther, and then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brought her to, as if I would fish; when, giving the boy the helm,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I stepped forward to where the Moor was, and making as if I stooped </a:t>
            </a:r>
            <a:r>
              <a:rPr lang="en-US" dirty="0" smtClean="0"/>
              <a:t>for </a:t>
            </a:r>
            <a:r>
              <a:rPr lang="en-US" dirty="0"/>
              <a:t>something behind him, I took him by surprise with my arm </a:t>
            </a:r>
            <a:r>
              <a:rPr lang="en-US" dirty="0" smtClean="0"/>
              <a:t>under his </a:t>
            </a:r>
            <a:r>
              <a:rPr lang="en-US" dirty="0"/>
              <a:t>waist, and tossed him clear overboard into the sea. He rose </a:t>
            </a:r>
            <a:r>
              <a:rPr lang="en-US" dirty="0" smtClean="0"/>
              <a:t>immediately</a:t>
            </a:r>
            <a:r>
              <a:rPr lang="en-US" dirty="0"/>
              <a:t>, for he swam like a cork, and called to me, begged </a:t>
            </a:r>
            <a:r>
              <a:rPr lang="en-US" dirty="0" smtClean="0"/>
              <a:t>to be </a:t>
            </a:r>
            <a:r>
              <a:rPr lang="en-US" dirty="0"/>
              <a:t>taken in, told me he would go all over the world with me</a:t>
            </a:r>
            <a:r>
              <a:rPr lang="en-US" dirty="0" smtClean="0"/>
              <a:t>.</a:t>
            </a:r>
          </a:p>
          <a:p>
            <a:pPr algn="l" rtl="0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628240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l" rtl="0"/>
            <a:r>
              <a:rPr lang="en-US" dirty="0"/>
              <a:t>I could have been content to have taken this Moor with me, and have </a:t>
            </a:r>
            <a:r>
              <a:rPr lang="en-US" dirty="0" smtClean="0"/>
              <a:t>drowned </a:t>
            </a:r>
            <a:r>
              <a:rPr lang="en-US" dirty="0"/>
              <a:t>the boy, but there was no venturing to trust him. When he </a:t>
            </a:r>
            <a:r>
              <a:rPr lang="en-US" dirty="0" smtClean="0"/>
              <a:t>was </a:t>
            </a:r>
            <a:r>
              <a:rPr lang="en-US" dirty="0"/>
              <a:t>gone, I turned to the boy, whom they called </a:t>
            </a:r>
            <a:r>
              <a:rPr lang="en-US" dirty="0" err="1"/>
              <a:t>Xury</a:t>
            </a:r>
            <a:r>
              <a:rPr lang="en-US" dirty="0"/>
              <a:t>, and said to </a:t>
            </a:r>
            <a:r>
              <a:rPr lang="en-US" dirty="0" smtClean="0"/>
              <a:t>him</a:t>
            </a:r>
            <a:r>
              <a:rPr lang="en-US" dirty="0"/>
              <a:t>, "</a:t>
            </a:r>
            <a:r>
              <a:rPr lang="en-US" dirty="0" err="1"/>
              <a:t>Xury</a:t>
            </a:r>
            <a:r>
              <a:rPr lang="en-US" dirty="0"/>
              <a:t>, if you will be faithful to me, I'll make you a great </a:t>
            </a:r>
            <a:r>
              <a:rPr lang="en-US" dirty="0" smtClean="0"/>
              <a:t>man</a:t>
            </a:r>
            <a:r>
              <a:rPr lang="en-US" dirty="0"/>
              <a:t>; but if you will not stroke your face to be true to me" - that </a:t>
            </a:r>
            <a:r>
              <a:rPr lang="en-US" dirty="0" smtClean="0"/>
              <a:t>is</a:t>
            </a:r>
            <a:r>
              <a:rPr lang="en-US" dirty="0"/>
              <a:t>, swear by Mahomet and his father's beard - "I must throw you </a:t>
            </a:r>
            <a:r>
              <a:rPr lang="en-US" dirty="0" smtClean="0"/>
              <a:t>into </a:t>
            </a:r>
            <a:r>
              <a:rPr lang="en-US" dirty="0"/>
              <a:t>the sea too." The boy smiled in my face, and spoke so </a:t>
            </a:r>
            <a:r>
              <a:rPr lang="en-US" dirty="0" smtClean="0"/>
              <a:t>innocently </a:t>
            </a:r>
            <a:r>
              <a:rPr lang="en-US" dirty="0"/>
              <a:t>that I could not distrust him, and swore to be faithful</a:t>
            </a:r>
            <a:r>
              <a:rPr lang="en-US"/>
              <a:t> </a:t>
            </a:r>
            <a:r>
              <a:rPr lang="en-US" smtClean="0"/>
              <a:t>to </a:t>
            </a:r>
            <a:r>
              <a:rPr lang="en-US" dirty="0"/>
              <a:t>me, and go all over the world with me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What could you conclude about Crusoe’s experience?</a:t>
            </a:r>
          </a:p>
          <a:p>
            <a:pPr algn="l" rtl="0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241889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8229600" cy="4086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5102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62000"/>
            <a:ext cx="8229600" cy="4243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7428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4525963"/>
          </a:xfrm>
        </p:spPr>
        <p:txBody>
          <a:bodyPr/>
          <a:lstStyle/>
          <a:p>
            <a:pPr algn="l" rtl="0"/>
            <a:r>
              <a:rPr lang="en-US" dirty="0" smtClean="0"/>
              <a:t>What was Crusoe’s first destination? Does that refer to realism?</a:t>
            </a:r>
          </a:p>
          <a:p>
            <a:pPr algn="l" rtl="0"/>
            <a:r>
              <a:rPr lang="en-US" dirty="0" smtClean="0"/>
              <a:t>Comment on the quote “Had I …..drowned?”</a:t>
            </a:r>
          </a:p>
          <a:p>
            <a:pPr algn="l" rtl="0"/>
            <a:r>
              <a:rPr lang="en-US" dirty="0" smtClean="0"/>
              <a:t>What is the relationship between Crusoe’s decision and individualism? </a:t>
            </a:r>
          </a:p>
          <a:p>
            <a:pPr algn="l" rtl="0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467037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09782"/>
            <a:ext cx="8229600" cy="318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3127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229600" cy="4525963"/>
          </a:xfrm>
        </p:spPr>
        <p:txBody>
          <a:bodyPr/>
          <a:lstStyle/>
          <a:p>
            <a:pPr algn="l" rtl="0"/>
            <a:r>
              <a:rPr lang="en-US" dirty="0" smtClean="0"/>
              <a:t>Why does the master take that decision of not setting his foot in a ship with Crusoe any more?</a:t>
            </a:r>
          </a:p>
          <a:p>
            <a:pPr algn="l" rtl="0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235411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800600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dirty="0"/>
              <a:t>However, he afterwards talked very gravely to me, exhorting me to </a:t>
            </a:r>
            <a:r>
              <a:rPr lang="en-US" dirty="0" smtClean="0"/>
              <a:t>go </a:t>
            </a:r>
            <a:r>
              <a:rPr lang="en-US" dirty="0"/>
              <a:t>back to my father, and not tempt Providence to my ruin, telling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me I might see a visible hand of Heaven against me. "And, young </a:t>
            </a:r>
            <a:r>
              <a:rPr lang="en-US" dirty="0" smtClean="0"/>
              <a:t>man</a:t>
            </a:r>
            <a:r>
              <a:rPr lang="en-US" dirty="0"/>
              <a:t>," said he, "depend upon it, if you do not go back, </a:t>
            </a:r>
            <a:r>
              <a:rPr lang="en-US" dirty="0" smtClean="0"/>
              <a:t>wherever you go</a:t>
            </a:r>
            <a:r>
              <a:rPr lang="en-US" dirty="0"/>
              <a:t>, you will meet with nothing but disasters and disappointments, </a:t>
            </a:r>
            <a:r>
              <a:rPr lang="en-US" dirty="0" smtClean="0"/>
              <a:t>till </a:t>
            </a:r>
            <a:r>
              <a:rPr lang="en-US" dirty="0"/>
              <a:t>your father's words are fulfilled upon you</a:t>
            </a:r>
            <a:r>
              <a:rPr lang="en-US" dirty="0" smtClean="0"/>
              <a:t>.“</a:t>
            </a:r>
          </a:p>
          <a:p>
            <a:pPr algn="l" rtl="0"/>
            <a:r>
              <a:rPr lang="en-US" dirty="0" smtClean="0"/>
              <a:t>What does that piece of advice reveal?</a:t>
            </a:r>
          </a:p>
          <a:p>
            <a:pPr algn="l" rtl="0"/>
            <a:endParaRPr lang="en-US" dirty="0" smtClean="0"/>
          </a:p>
          <a:p>
            <a:pPr algn="l" rtl="0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506521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dirty="0"/>
              <a:t>We parted soon after; for I made him little answer, and I saw him </a:t>
            </a:r>
            <a:r>
              <a:rPr lang="en-US" dirty="0" smtClean="0"/>
              <a:t>no </a:t>
            </a:r>
            <a:r>
              <a:rPr lang="en-US" dirty="0"/>
              <a:t>more; which way he went I knew not. As for me, having some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money in my pocket, I travelled to London by land; and there, as </a:t>
            </a:r>
            <a:r>
              <a:rPr lang="en-US" dirty="0" smtClean="0"/>
              <a:t>well </a:t>
            </a:r>
            <a:r>
              <a:rPr lang="en-US" dirty="0"/>
              <a:t>as on the road, had many struggles with myself what course of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life I should take, and whether I should go home or to sea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What is Crusoe’s next stop?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16956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l" rtl="0"/>
            <a:r>
              <a:rPr lang="en-US" dirty="0"/>
              <a:t>As to going home, shame opposed the best motions that offered to my </a:t>
            </a:r>
            <a:r>
              <a:rPr lang="en-US" dirty="0" smtClean="0"/>
              <a:t>thoughts</a:t>
            </a:r>
            <a:r>
              <a:rPr lang="en-US" dirty="0"/>
              <a:t>, and it immediately occurred to me how I should be laughed </a:t>
            </a:r>
            <a:r>
              <a:rPr lang="en-US" dirty="0" smtClean="0"/>
              <a:t>at </a:t>
            </a:r>
            <a:r>
              <a:rPr lang="en-US" dirty="0"/>
              <a:t>among the </a:t>
            </a:r>
            <a:r>
              <a:rPr lang="en-US" dirty="0" err="1"/>
              <a:t>neighbours</a:t>
            </a:r>
            <a:r>
              <a:rPr lang="en-US" dirty="0"/>
              <a:t>, and should be ashamed to see, not my </a:t>
            </a:r>
            <a:r>
              <a:rPr lang="en-US" dirty="0" smtClean="0"/>
              <a:t>father </a:t>
            </a:r>
            <a:r>
              <a:rPr lang="en-US" dirty="0"/>
              <a:t>and mother only, but even everybody else; from whence I have </a:t>
            </a:r>
            <a:r>
              <a:rPr lang="en-US" dirty="0" smtClean="0"/>
              <a:t>since </a:t>
            </a:r>
            <a:r>
              <a:rPr lang="en-US" dirty="0"/>
              <a:t>often observed, how incongruous and irrational the common </a:t>
            </a:r>
            <a:r>
              <a:rPr lang="en-US" dirty="0" smtClean="0"/>
              <a:t>temper </a:t>
            </a:r>
            <a:r>
              <a:rPr lang="en-US" dirty="0"/>
              <a:t>of mankind is, especially of youth, to that reason which </a:t>
            </a:r>
            <a:r>
              <a:rPr lang="en-US" dirty="0" smtClean="0"/>
              <a:t>ought </a:t>
            </a:r>
            <a:r>
              <a:rPr lang="en-US" dirty="0"/>
              <a:t>to guide them in such cases - viz. that they are not ashamed </a:t>
            </a:r>
            <a:r>
              <a:rPr lang="en-US" dirty="0" smtClean="0"/>
              <a:t>to </a:t>
            </a:r>
            <a:r>
              <a:rPr lang="en-US" dirty="0"/>
              <a:t>sin, and yet are ashamed to repent; not ashamed of the action </a:t>
            </a:r>
            <a:r>
              <a:rPr lang="en-US" dirty="0" smtClean="0"/>
              <a:t>for </a:t>
            </a:r>
            <a:r>
              <a:rPr lang="en-US" dirty="0"/>
              <a:t>which they ought justly to be esteemed fools, but are ashamed </a:t>
            </a:r>
            <a:r>
              <a:rPr lang="en-US" dirty="0" smtClean="0"/>
              <a:t>of </a:t>
            </a:r>
            <a:r>
              <a:rPr lang="en-US" dirty="0"/>
              <a:t>the returning, which only can make them be esteemed wise men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Comment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485426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198</Words>
  <Application>Microsoft Office PowerPoint</Application>
  <PresentationFormat>On-screen Show (4:3)</PresentationFormat>
  <Paragraphs>28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Robinson Crusoe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Robinson Crusoe</dc:title>
  <dc:creator>win8.1</dc:creator>
  <cp:lastModifiedBy>User</cp:lastModifiedBy>
  <cp:revision>18</cp:revision>
  <dcterms:created xsi:type="dcterms:W3CDTF">2017-10-07T09:43:03Z</dcterms:created>
  <dcterms:modified xsi:type="dcterms:W3CDTF">2018-09-16T19:47:34Z</dcterms:modified>
</cp:coreProperties>
</file>