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9" d="100"/>
          <a:sy n="69" d="100"/>
        </p:scale>
        <p:origin x="-115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r-EG"/>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r-EG"/>
          </a:p>
        </p:txBody>
      </p:sp>
      <p:sp>
        <p:nvSpPr>
          <p:cNvPr id="4" name="Date Placeholder 3"/>
          <p:cNvSpPr>
            <a:spLocks noGrp="1"/>
          </p:cNvSpPr>
          <p:nvPr>
            <p:ph type="dt" sz="half" idx="10"/>
          </p:nvPr>
        </p:nvSpPr>
        <p:spPr/>
        <p:txBody>
          <a:bodyPr/>
          <a:lstStyle/>
          <a:p>
            <a:fld id="{E63E66B4-010C-483F-9DA9-D2B85C85344A}" type="datetimeFigureOut">
              <a:rPr lang="ar-EG" smtClean="0"/>
              <a:t>17/12/1436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D02E4D-FCE2-4ACF-8464-29B39E7E8928}" type="slidenum">
              <a:rPr lang="ar-EG" smtClean="0"/>
              <a:t>‹#›</a:t>
            </a:fld>
            <a:endParaRPr lang="ar-EG"/>
          </a:p>
        </p:txBody>
      </p:sp>
    </p:spTree>
    <p:extLst>
      <p:ext uri="{BB962C8B-B14F-4D97-AF65-F5344CB8AC3E}">
        <p14:creationId xmlns:p14="http://schemas.microsoft.com/office/powerpoint/2010/main" val="646676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63E66B4-010C-483F-9DA9-D2B85C85344A}" type="datetimeFigureOut">
              <a:rPr lang="ar-EG" smtClean="0"/>
              <a:t>17/12/1436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D02E4D-FCE2-4ACF-8464-29B39E7E8928}" type="slidenum">
              <a:rPr lang="ar-EG" smtClean="0"/>
              <a:t>‹#›</a:t>
            </a:fld>
            <a:endParaRPr lang="ar-EG"/>
          </a:p>
        </p:txBody>
      </p:sp>
    </p:spTree>
    <p:extLst>
      <p:ext uri="{BB962C8B-B14F-4D97-AF65-F5344CB8AC3E}">
        <p14:creationId xmlns:p14="http://schemas.microsoft.com/office/powerpoint/2010/main" val="23748574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r-EG"/>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63E66B4-010C-483F-9DA9-D2B85C85344A}" type="datetimeFigureOut">
              <a:rPr lang="ar-EG" smtClean="0"/>
              <a:t>17/12/1436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D02E4D-FCE2-4ACF-8464-29B39E7E8928}" type="slidenum">
              <a:rPr lang="ar-EG" smtClean="0"/>
              <a:t>‹#›</a:t>
            </a:fld>
            <a:endParaRPr lang="ar-EG"/>
          </a:p>
        </p:txBody>
      </p:sp>
    </p:spTree>
    <p:extLst>
      <p:ext uri="{BB962C8B-B14F-4D97-AF65-F5344CB8AC3E}">
        <p14:creationId xmlns:p14="http://schemas.microsoft.com/office/powerpoint/2010/main" val="3097548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10"/>
          </p:nvPr>
        </p:nvSpPr>
        <p:spPr/>
        <p:txBody>
          <a:bodyPr/>
          <a:lstStyle/>
          <a:p>
            <a:fld id="{E63E66B4-010C-483F-9DA9-D2B85C85344A}" type="datetimeFigureOut">
              <a:rPr lang="ar-EG" smtClean="0"/>
              <a:t>17/12/1436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D02E4D-FCE2-4ACF-8464-29B39E7E8928}" type="slidenum">
              <a:rPr lang="ar-EG" smtClean="0"/>
              <a:t>‹#›</a:t>
            </a:fld>
            <a:endParaRPr lang="ar-EG"/>
          </a:p>
        </p:txBody>
      </p:sp>
    </p:spTree>
    <p:extLst>
      <p:ext uri="{BB962C8B-B14F-4D97-AF65-F5344CB8AC3E}">
        <p14:creationId xmlns:p14="http://schemas.microsoft.com/office/powerpoint/2010/main" val="1333856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smtClean="0"/>
              <a:t>Click to edit Master title style</a:t>
            </a:r>
            <a:endParaRPr lang="ar-E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63E66B4-010C-483F-9DA9-D2B85C85344A}" type="datetimeFigureOut">
              <a:rPr lang="ar-EG" smtClean="0"/>
              <a:t>17/12/1436</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49D02E4D-FCE2-4ACF-8464-29B39E7E8928}" type="slidenum">
              <a:rPr lang="ar-EG" smtClean="0"/>
              <a:t>‹#›</a:t>
            </a:fld>
            <a:endParaRPr lang="ar-EG"/>
          </a:p>
        </p:txBody>
      </p:sp>
    </p:spTree>
    <p:extLst>
      <p:ext uri="{BB962C8B-B14F-4D97-AF65-F5344CB8AC3E}">
        <p14:creationId xmlns:p14="http://schemas.microsoft.com/office/powerpoint/2010/main" val="7595395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Date Placeholder 4"/>
          <p:cNvSpPr>
            <a:spLocks noGrp="1"/>
          </p:cNvSpPr>
          <p:nvPr>
            <p:ph type="dt" sz="half" idx="10"/>
          </p:nvPr>
        </p:nvSpPr>
        <p:spPr/>
        <p:txBody>
          <a:bodyPr/>
          <a:lstStyle/>
          <a:p>
            <a:fld id="{E63E66B4-010C-483F-9DA9-D2B85C85344A}" type="datetimeFigureOut">
              <a:rPr lang="ar-EG" smtClean="0"/>
              <a:t>17/12/1436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49D02E4D-FCE2-4ACF-8464-29B39E7E8928}" type="slidenum">
              <a:rPr lang="ar-EG" smtClean="0"/>
              <a:t>‹#›</a:t>
            </a:fld>
            <a:endParaRPr lang="ar-EG"/>
          </a:p>
        </p:txBody>
      </p:sp>
    </p:spTree>
    <p:extLst>
      <p:ext uri="{BB962C8B-B14F-4D97-AF65-F5344CB8AC3E}">
        <p14:creationId xmlns:p14="http://schemas.microsoft.com/office/powerpoint/2010/main" val="32710594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r-E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7" name="Date Placeholder 6"/>
          <p:cNvSpPr>
            <a:spLocks noGrp="1"/>
          </p:cNvSpPr>
          <p:nvPr>
            <p:ph type="dt" sz="half" idx="10"/>
          </p:nvPr>
        </p:nvSpPr>
        <p:spPr/>
        <p:txBody>
          <a:bodyPr/>
          <a:lstStyle/>
          <a:p>
            <a:fld id="{E63E66B4-010C-483F-9DA9-D2B85C85344A}" type="datetimeFigureOut">
              <a:rPr lang="ar-EG" smtClean="0"/>
              <a:t>17/12/1436</a:t>
            </a:fld>
            <a:endParaRPr lang="ar-EG"/>
          </a:p>
        </p:txBody>
      </p:sp>
      <p:sp>
        <p:nvSpPr>
          <p:cNvPr id="8" name="Footer Placeholder 7"/>
          <p:cNvSpPr>
            <a:spLocks noGrp="1"/>
          </p:cNvSpPr>
          <p:nvPr>
            <p:ph type="ftr" sz="quarter" idx="11"/>
          </p:nvPr>
        </p:nvSpPr>
        <p:spPr/>
        <p:txBody>
          <a:bodyPr/>
          <a:lstStyle/>
          <a:p>
            <a:endParaRPr lang="ar-EG"/>
          </a:p>
        </p:txBody>
      </p:sp>
      <p:sp>
        <p:nvSpPr>
          <p:cNvPr id="9" name="Slide Number Placeholder 8"/>
          <p:cNvSpPr>
            <a:spLocks noGrp="1"/>
          </p:cNvSpPr>
          <p:nvPr>
            <p:ph type="sldNum" sz="quarter" idx="12"/>
          </p:nvPr>
        </p:nvSpPr>
        <p:spPr/>
        <p:txBody>
          <a:bodyPr/>
          <a:lstStyle/>
          <a:p>
            <a:fld id="{49D02E4D-FCE2-4ACF-8464-29B39E7E8928}" type="slidenum">
              <a:rPr lang="ar-EG" smtClean="0"/>
              <a:t>‹#›</a:t>
            </a:fld>
            <a:endParaRPr lang="ar-EG"/>
          </a:p>
        </p:txBody>
      </p:sp>
    </p:spTree>
    <p:extLst>
      <p:ext uri="{BB962C8B-B14F-4D97-AF65-F5344CB8AC3E}">
        <p14:creationId xmlns:p14="http://schemas.microsoft.com/office/powerpoint/2010/main" val="1604952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EG"/>
          </a:p>
        </p:txBody>
      </p:sp>
      <p:sp>
        <p:nvSpPr>
          <p:cNvPr id="3" name="Date Placeholder 2"/>
          <p:cNvSpPr>
            <a:spLocks noGrp="1"/>
          </p:cNvSpPr>
          <p:nvPr>
            <p:ph type="dt" sz="half" idx="10"/>
          </p:nvPr>
        </p:nvSpPr>
        <p:spPr/>
        <p:txBody>
          <a:bodyPr/>
          <a:lstStyle/>
          <a:p>
            <a:fld id="{E63E66B4-010C-483F-9DA9-D2B85C85344A}" type="datetimeFigureOut">
              <a:rPr lang="ar-EG" smtClean="0"/>
              <a:t>17/12/1436</a:t>
            </a:fld>
            <a:endParaRPr lang="ar-EG"/>
          </a:p>
        </p:txBody>
      </p:sp>
      <p:sp>
        <p:nvSpPr>
          <p:cNvPr id="4" name="Footer Placeholder 3"/>
          <p:cNvSpPr>
            <a:spLocks noGrp="1"/>
          </p:cNvSpPr>
          <p:nvPr>
            <p:ph type="ftr" sz="quarter" idx="11"/>
          </p:nvPr>
        </p:nvSpPr>
        <p:spPr/>
        <p:txBody>
          <a:bodyPr/>
          <a:lstStyle/>
          <a:p>
            <a:endParaRPr lang="ar-EG"/>
          </a:p>
        </p:txBody>
      </p:sp>
      <p:sp>
        <p:nvSpPr>
          <p:cNvPr id="5" name="Slide Number Placeholder 4"/>
          <p:cNvSpPr>
            <a:spLocks noGrp="1"/>
          </p:cNvSpPr>
          <p:nvPr>
            <p:ph type="sldNum" sz="quarter" idx="12"/>
          </p:nvPr>
        </p:nvSpPr>
        <p:spPr/>
        <p:txBody>
          <a:bodyPr/>
          <a:lstStyle/>
          <a:p>
            <a:fld id="{49D02E4D-FCE2-4ACF-8464-29B39E7E8928}" type="slidenum">
              <a:rPr lang="ar-EG" smtClean="0"/>
              <a:t>‹#›</a:t>
            </a:fld>
            <a:endParaRPr lang="ar-EG"/>
          </a:p>
        </p:txBody>
      </p:sp>
    </p:spTree>
    <p:extLst>
      <p:ext uri="{BB962C8B-B14F-4D97-AF65-F5344CB8AC3E}">
        <p14:creationId xmlns:p14="http://schemas.microsoft.com/office/powerpoint/2010/main" val="3693248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3E66B4-010C-483F-9DA9-D2B85C85344A}" type="datetimeFigureOut">
              <a:rPr lang="ar-EG" smtClean="0"/>
              <a:t>17/12/1436</a:t>
            </a:fld>
            <a:endParaRPr lang="ar-EG"/>
          </a:p>
        </p:txBody>
      </p:sp>
      <p:sp>
        <p:nvSpPr>
          <p:cNvPr id="3" name="Footer Placeholder 2"/>
          <p:cNvSpPr>
            <a:spLocks noGrp="1"/>
          </p:cNvSpPr>
          <p:nvPr>
            <p:ph type="ftr" sz="quarter" idx="11"/>
          </p:nvPr>
        </p:nvSpPr>
        <p:spPr/>
        <p:txBody>
          <a:bodyPr/>
          <a:lstStyle/>
          <a:p>
            <a:endParaRPr lang="ar-EG"/>
          </a:p>
        </p:txBody>
      </p:sp>
      <p:sp>
        <p:nvSpPr>
          <p:cNvPr id="4" name="Slide Number Placeholder 3"/>
          <p:cNvSpPr>
            <a:spLocks noGrp="1"/>
          </p:cNvSpPr>
          <p:nvPr>
            <p:ph type="sldNum" sz="quarter" idx="12"/>
          </p:nvPr>
        </p:nvSpPr>
        <p:spPr/>
        <p:txBody>
          <a:bodyPr/>
          <a:lstStyle/>
          <a:p>
            <a:fld id="{49D02E4D-FCE2-4ACF-8464-29B39E7E8928}" type="slidenum">
              <a:rPr lang="ar-EG" smtClean="0"/>
              <a:t>‹#›</a:t>
            </a:fld>
            <a:endParaRPr lang="ar-EG"/>
          </a:p>
        </p:txBody>
      </p:sp>
    </p:spTree>
    <p:extLst>
      <p:ext uri="{BB962C8B-B14F-4D97-AF65-F5344CB8AC3E}">
        <p14:creationId xmlns:p14="http://schemas.microsoft.com/office/powerpoint/2010/main" val="18762846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smtClean="0"/>
              <a:t>Click to edit Master title style</a:t>
            </a:r>
            <a:endParaRPr lang="ar-E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3E66B4-010C-483F-9DA9-D2B85C85344A}" type="datetimeFigureOut">
              <a:rPr lang="ar-EG" smtClean="0"/>
              <a:t>17/12/1436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49D02E4D-FCE2-4ACF-8464-29B39E7E8928}" type="slidenum">
              <a:rPr lang="ar-EG" smtClean="0"/>
              <a:t>‹#›</a:t>
            </a:fld>
            <a:endParaRPr lang="ar-EG"/>
          </a:p>
        </p:txBody>
      </p:sp>
    </p:spTree>
    <p:extLst>
      <p:ext uri="{BB962C8B-B14F-4D97-AF65-F5344CB8AC3E}">
        <p14:creationId xmlns:p14="http://schemas.microsoft.com/office/powerpoint/2010/main" val="1672148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smtClean="0"/>
              <a:t>Click to edit Master title style</a:t>
            </a:r>
            <a:endParaRPr lang="ar-E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EG"/>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63E66B4-010C-483F-9DA9-D2B85C85344A}" type="datetimeFigureOut">
              <a:rPr lang="ar-EG" smtClean="0"/>
              <a:t>17/12/1436</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49D02E4D-FCE2-4ACF-8464-29B39E7E8928}" type="slidenum">
              <a:rPr lang="ar-EG" smtClean="0"/>
              <a:t>‹#›</a:t>
            </a:fld>
            <a:endParaRPr lang="ar-EG"/>
          </a:p>
        </p:txBody>
      </p:sp>
    </p:spTree>
    <p:extLst>
      <p:ext uri="{BB962C8B-B14F-4D97-AF65-F5344CB8AC3E}">
        <p14:creationId xmlns:p14="http://schemas.microsoft.com/office/powerpoint/2010/main" val="1749985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smtClean="0"/>
              <a:t>Click to edit Master title style</a:t>
            </a:r>
            <a:endParaRPr lang="ar-EG"/>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EG"/>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E63E66B4-010C-483F-9DA9-D2B85C85344A}" type="datetimeFigureOut">
              <a:rPr lang="ar-EG" smtClean="0"/>
              <a:t>17/12/1436</a:t>
            </a:fld>
            <a:endParaRPr lang="ar-EG"/>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EG"/>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49D02E4D-FCE2-4ACF-8464-29B39E7E8928}" type="slidenum">
              <a:rPr lang="ar-EG" smtClean="0"/>
              <a:t>‹#›</a:t>
            </a:fld>
            <a:endParaRPr lang="ar-EG"/>
          </a:p>
        </p:txBody>
      </p:sp>
    </p:spTree>
    <p:extLst>
      <p:ext uri="{BB962C8B-B14F-4D97-AF65-F5344CB8AC3E}">
        <p14:creationId xmlns:p14="http://schemas.microsoft.com/office/powerpoint/2010/main" val="2549023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learn.lexiconic.net/elementsoffiction.htm" TargetMode="External"/><Relationship Id="rId2" Type="http://schemas.openxmlformats.org/officeDocument/2006/relationships/hyperlink" Target="http://learn.lexiconic.net/poetry.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learn.lexiconic.net/elementsoffiction.htm#conflict" TargetMode="External"/><Relationship Id="rId2" Type="http://schemas.openxmlformats.org/officeDocument/2006/relationships/hyperlink" Target="http://learn.lexiconic.net/characters.htm#direct"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Point of view</a:t>
            </a:r>
            <a:br>
              <a:rPr lang="en-US" dirty="0" smtClean="0"/>
            </a:br>
            <a:endParaRPr lang="ar-EG" dirty="0"/>
          </a:p>
        </p:txBody>
      </p:sp>
      <p:sp>
        <p:nvSpPr>
          <p:cNvPr id="3" name="Subtitle 2"/>
          <p:cNvSpPr>
            <a:spLocks noGrp="1"/>
          </p:cNvSpPr>
          <p:nvPr>
            <p:ph type="subTitle" idx="1"/>
          </p:nvPr>
        </p:nvSpPr>
        <p:spPr/>
        <p:txBody>
          <a:bodyPr/>
          <a:lstStyle/>
          <a:p>
            <a:r>
              <a:rPr lang="en-US" dirty="0" smtClean="0"/>
              <a:t>http://learn.lexiconic.net/pov.htm</a:t>
            </a:r>
            <a:endParaRPr lang="ar-EG" dirty="0"/>
          </a:p>
        </p:txBody>
      </p:sp>
    </p:spTree>
    <p:extLst>
      <p:ext uri="{BB962C8B-B14F-4D97-AF65-F5344CB8AC3E}">
        <p14:creationId xmlns:p14="http://schemas.microsoft.com/office/powerpoint/2010/main" val="522708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l" rtl="0"/>
            <a:r>
              <a:rPr lang="en-US" b="1" dirty="0" smtClean="0"/>
              <a:t>6-2nd </a:t>
            </a:r>
            <a:r>
              <a:rPr lang="en-US" b="1" dirty="0"/>
              <a:t>Person</a:t>
            </a:r>
            <a:r>
              <a:rPr lang="en-US" dirty="0"/>
              <a:t>: This is a relatively rare point of view and is difficult to sustain. It is based upon the address of one speaker to a second person. It uses the "you" and "your" pronouns throughout, which, as you can imagine, is difficult to maintain without sounding repetitive. Here's an example</a:t>
            </a:r>
            <a:r>
              <a:rPr lang="en-US" dirty="0" smtClean="0"/>
              <a:t>: </a:t>
            </a:r>
            <a:r>
              <a:rPr lang="en-US" i="1" dirty="0" smtClean="0"/>
              <a:t>You </a:t>
            </a:r>
            <a:r>
              <a:rPr lang="en-US" i="1" dirty="0"/>
              <a:t>will receive the revised essay criteria by Tuesday, September 22. You will have an opportunity to respond to it in writing before October 17.</a:t>
            </a:r>
            <a:r>
              <a:rPr lang="en-US" dirty="0"/>
              <a:t> In fiction, the "you" being addressed is often a central character, and the effect is to turn the reader into the character. A classic example of this is Will Baker's "Grace Period".</a:t>
            </a:r>
            <a:endParaRPr lang="ar-EG" dirty="0"/>
          </a:p>
        </p:txBody>
      </p:sp>
    </p:spTree>
    <p:extLst>
      <p:ext uri="{BB962C8B-B14F-4D97-AF65-F5344CB8AC3E}">
        <p14:creationId xmlns:p14="http://schemas.microsoft.com/office/powerpoint/2010/main" val="3458263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The stream of consciousness in year 4</a:t>
            </a:r>
            <a:endParaRPr lang="ar-EG" dirty="0"/>
          </a:p>
        </p:txBody>
      </p:sp>
    </p:spTree>
    <p:extLst>
      <p:ext uri="{BB962C8B-B14F-4D97-AF65-F5344CB8AC3E}">
        <p14:creationId xmlns:p14="http://schemas.microsoft.com/office/powerpoint/2010/main" val="447214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What is "point of view"?</a:t>
            </a:r>
            <a:endParaRPr lang="ar-EG" dirty="0"/>
          </a:p>
        </p:txBody>
      </p:sp>
      <p:sp>
        <p:nvSpPr>
          <p:cNvPr id="3" name="Content Placeholder 2"/>
          <p:cNvSpPr>
            <a:spLocks noGrp="1"/>
          </p:cNvSpPr>
          <p:nvPr>
            <p:ph idx="1"/>
          </p:nvPr>
        </p:nvSpPr>
        <p:spPr/>
        <p:txBody>
          <a:bodyPr>
            <a:normAutofit fontScale="92500" lnSpcReduction="10000"/>
          </a:bodyPr>
          <a:lstStyle/>
          <a:p>
            <a:pPr algn="l" rtl="0"/>
            <a:r>
              <a:rPr lang="en-US" dirty="0"/>
              <a:t>"Point of view" (or </a:t>
            </a:r>
            <a:r>
              <a:rPr lang="en-US" dirty="0" err="1"/>
              <a:t>p.o.v</a:t>
            </a:r>
            <a:r>
              <a:rPr lang="en-US" dirty="0"/>
              <a:t>.) is the perspective from which a story is told.</a:t>
            </a:r>
          </a:p>
          <a:p>
            <a:pPr algn="l" rtl="0"/>
            <a:r>
              <a:rPr lang="en-US" dirty="0"/>
              <a:t>Let's say we're examining a crime scene. The police may have 10 witnesses who all saw the same crime. Yet they may give 10 different descriptions of what happened. Because they saw the same crime from different angles and from different lengths of time, they may have different perspectives on what happened. These different perspectives are called "points of view."</a:t>
            </a:r>
          </a:p>
          <a:p>
            <a:pPr algn="l" rtl="0"/>
            <a:endParaRPr lang="ar-EG" dirty="0"/>
          </a:p>
        </p:txBody>
      </p:sp>
    </p:spTree>
    <p:extLst>
      <p:ext uri="{BB962C8B-B14F-4D97-AF65-F5344CB8AC3E}">
        <p14:creationId xmlns:p14="http://schemas.microsoft.com/office/powerpoint/2010/main" val="2621887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a:t>In prose and </a:t>
            </a:r>
            <a:r>
              <a:rPr lang="en-US" dirty="0">
                <a:hlinkClick r:id="rId2"/>
              </a:rPr>
              <a:t>poetry</a:t>
            </a:r>
            <a:r>
              <a:rPr lang="en-US" dirty="0"/>
              <a:t>, </a:t>
            </a:r>
            <a:r>
              <a:rPr lang="en-US" dirty="0">
                <a:hlinkClick r:id="rId3"/>
              </a:rPr>
              <a:t>fiction</a:t>
            </a:r>
            <a:r>
              <a:rPr lang="en-US" dirty="0"/>
              <a:t> or non-fiction, someone is always between the reader and the events inside the writing. This "someone" is the author (as narrator), or the characters that the author creates. The narrator or the characters are the "witnesses," and you - the reader - are the police officer. You'll have to use your judgment to understand what exactly is going on.</a:t>
            </a:r>
            <a:endParaRPr lang="ar-EG" dirty="0"/>
          </a:p>
        </p:txBody>
      </p:sp>
    </p:spTree>
    <p:extLst>
      <p:ext uri="{BB962C8B-B14F-4D97-AF65-F5344CB8AC3E}">
        <p14:creationId xmlns:p14="http://schemas.microsoft.com/office/powerpoint/2010/main" val="16504688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dirty="0"/>
              <a:t>There are different types of point of view. A story can be told from the first person ("I", "my") or from the third person ("she", "they"). We can get into the minds of the characters ("omniscient") or we can simply see them from the outside, like real life ("objective"). We can see the story from a main character who is central to the plot, or from a minor character who is largely just an observer.</a:t>
            </a:r>
            <a:endParaRPr lang="ar-EG" dirty="0"/>
          </a:p>
        </p:txBody>
      </p:sp>
    </p:spTree>
    <p:extLst>
      <p:ext uri="{BB962C8B-B14F-4D97-AF65-F5344CB8AC3E}">
        <p14:creationId xmlns:p14="http://schemas.microsoft.com/office/powerpoint/2010/main" val="3389074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Here are the six major types of point of view:</a:t>
            </a:r>
            <a:endParaRPr lang="ar-EG" dirty="0"/>
          </a:p>
        </p:txBody>
      </p:sp>
      <p:sp>
        <p:nvSpPr>
          <p:cNvPr id="3" name="Content Placeholder 2"/>
          <p:cNvSpPr>
            <a:spLocks noGrp="1"/>
          </p:cNvSpPr>
          <p:nvPr>
            <p:ph idx="1"/>
          </p:nvPr>
        </p:nvSpPr>
        <p:spPr/>
        <p:txBody>
          <a:bodyPr>
            <a:normAutofit fontScale="92500" lnSpcReduction="10000"/>
          </a:bodyPr>
          <a:lstStyle/>
          <a:p>
            <a:pPr algn="l" rtl="0"/>
            <a:r>
              <a:rPr lang="en-US" b="1" dirty="0" smtClean="0"/>
              <a:t>1-(3rd </a:t>
            </a:r>
            <a:r>
              <a:rPr lang="en-US" b="1" dirty="0"/>
              <a:t>Person) Omniscient</a:t>
            </a:r>
            <a:r>
              <a:rPr lang="en-US" dirty="0"/>
              <a:t>: Told from the </a:t>
            </a:r>
            <a:r>
              <a:rPr lang="en-US" dirty="0" err="1"/>
              <a:t>p.o.v</a:t>
            </a:r>
            <a:r>
              <a:rPr lang="en-US" dirty="0"/>
              <a:t>. of an outside narrator, the "omniscient" author nevertheless gets inside the thoughts and feelings of </a:t>
            </a:r>
            <a:r>
              <a:rPr lang="en-US" b="1" dirty="0"/>
              <a:t>any</a:t>
            </a:r>
            <a:r>
              <a:rPr lang="en-US" dirty="0"/>
              <a:t> character he or she wishes (in other words, two or more characters). This </a:t>
            </a:r>
            <a:r>
              <a:rPr lang="en-US" dirty="0" err="1"/>
              <a:t>p.o.v</a:t>
            </a:r>
            <a:r>
              <a:rPr lang="en-US" dirty="0"/>
              <a:t>. offers a lot of information, and is suitable for large, complex novels. This was a common </a:t>
            </a:r>
            <a:r>
              <a:rPr lang="en-US" dirty="0" err="1"/>
              <a:t>p.o.v</a:t>
            </a:r>
            <a:r>
              <a:rPr lang="en-US" dirty="0"/>
              <a:t>. in 18th and 19th century novels [authors of the time often entered the story as all-judging moralists], but it's much less common today. .</a:t>
            </a:r>
          </a:p>
          <a:p>
            <a:pPr algn="l" rtl="0"/>
            <a:endParaRPr lang="ar-EG" dirty="0"/>
          </a:p>
        </p:txBody>
      </p:sp>
    </p:spTree>
    <p:extLst>
      <p:ext uri="{BB962C8B-B14F-4D97-AF65-F5344CB8AC3E}">
        <p14:creationId xmlns:p14="http://schemas.microsoft.com/office/powerpoint/2010/main" val="586181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b="1" dirty="0" smtClean="0"/>
              <a:t>2-(3rd </a:t>
            </a:r>
            <a:r>
              <a:rPr lang="en-US" b="1" dirty="0"/>
              <a:t>Person) Limited Omniscient</a:t>
            </a:r>
            <a:r>
              <a:rPr lang="en-US" dirty="0"/>
              <a:t>: In order to limit the information, and focus the attention of the reader onto one character, the author will sometimes tell a story by entering the mind of one key character (usually the protagonist). As in all 3rd person </a:t>
            </a:r>
            <a:r>
              <a:rPr lang="en-US" dirty="0" err="1"/>
              <a:t>p.o.v.'s</a:t>
            </a:r>
            <a:r>
              <a:rPr lang="en-US" dirty="0"/>
              <a:t>, limited omniscience does </a:t>
            </a:r>
            <a:r>
              <a:rPr lang="en-US" u="sng" dirty="0"/>
              <a:t>not</a:t>
            </a:r>
            <a:r>
              <a:rPr lang="en-US" dirty="0"/>
              <a:t> use "I" or "my".</a:t>
            </a:r>
          </a:p>
          <a:p>
            <a:pPr algn="l" rtl="0"/>
            <a:endParaRPr lang="ar-EG" dirty="0"/>
          </a:p>
        </p:txBody>
      </p:sp>
    </p:spTree>
    <p:extLst>
      <p:ext uri="{BB962C8B-B14F-4D97-AF65-F5344CB8AC3E}">
        <p14:creationId xmlns:p14="http://schemas.microsoft.com/office/powerpoint/2010/main" val="34684194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pPr algn="l" rtl="0"/>
            <a:r>
              <a:rPr lang="en-US" b="1" dirty="0" smtClean="0"/>
              <a:t>3-(3rd </a:t>
            </a:r>
            <a:r>
              <a:rPr lang="en-US" b="1" dirty="0"/>
              <a:t>Person) Objective or Dramatic</a:t>
            </a:r>
            <a:r>
              <a:rPr lang="en-US" dirty="0"/>
              <a:t>: Here the outside narration is completely bereft of (lacking) any interior thinking. The author, and the readers, can only observe </a:t>
            </a:r>
            <a:r>
              <a:rPr lang="en-US" u="sng" dirty="0"/>
              <a:t>exterior</a:t>
            </a:r>
            <a:r>
              <a:rPr lang="en-US" dirty="0"/>
              <a:t> actions and dialogue, and from that infer a character's thoughts. In other words, the author must describe gestures and actions that </a:t>
            </a:r>
            <a:r>
              <a:rPr lang="en-US" dirty="0">
                <a:hlinkClick r:id="rId2"/>
              </a:rPr>
              <a:t>indirectly</a:t>
            </a:r>
            <a:r>
              <a:rPr lang="en-US" dirty="0"/>
              <a:t> show how a character feels, thinks and deals with internal </a:t>
            </a:r>
            <a:r>
              <a:rPr lang="en-US" dirty="0">
                <a:hlinkClick r:id="rId3"/>
              </a:rPr>
              <a:t>conflict</a:t>
            </a:r>
            <a:r>
              <a:rPr lang="en-US" dirty="0"/>
              <a:t>. Authors will use this </a:t>
            </a:r>
            <a:r>
              <a:rPr lang="en-US" dirty="0" err="1"/>
              <a:t>p.o.v</a:t>
            </a:r>
            <a:r>
              <a:rPr lang="en-US" dirty="0"/>
              <a:t>. to achieve a high degree of realism, since it mimics how we interact in real-life. It's also useful to shield the reader from the true thoughts and feelings of the characters, as in Shirley Jackson's suspenseful "The Lottery".</a:t>
            </a:r>
          </a:p>
          <a:p>
            <a:pPr algn="l" rtl="0"/>
            <a:endParaRPr lang="ar-EG" dirty="0"/>
          </a:p>
        </p:txBody>
      </p:sp>
    </p:spTree>
    <p:extLst>
      <p:ext uri="{BB962C8B-B14F-4D97-AF65-F5344CB8AC3E}">
        <p14:creationId xmlns:p14="http://schemas.microsoft.com/office/powerpoint/2010/main" val="350204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29600" cy="4525963"/>
          </a:xfrm>
        </p:spPr>
        <p:txBody>
          <a:bodyPr>
            <a:normAutofit lnSpcReduction="10000"/>
          </a:bodyPr>
          <a:lstStyle/>
          <a:p>
            <a:pPr algn="l" rtl="0"/>
            <a:r>
              <a:rPr lang="en-US" b="1" dirty="0" smtClean="0"/>
              <a:t>4-1st </a:t>
            </a:r>
            <a:r>
              <a:rPr lang="en-US" b="1" dirty="0"/>
              <a:t>Person Central</a:t>
            </a:r>
            <a:r>
              <a:rPr lang="en-US" dirty="0"/>
              <a:t>: This perspective is told from the </a:t>
            </a:r>
            <a:r>
              <a:rPr lang="en-US" dirty="0" err="1"/>
              <a:t>p.o.v</a:t>
            </a:r>
            <a:r>
              <a:rPr lang="en-US" dirty="0"/>
              <a:t>. of the main character. It allows the author to bring the reader closer to the character, and create more sympathy for the character's struggles. However, it also limits the reader to one person's perspective, and we don't have a broader, more balanced point of view. Nevertheless, this view grants a sense of immediacy: we see everything through this character's eyes.</a:t>
            </a:r>
          </a:p>
          <a:p>
            <a:pPr algn="l" rtl="0"/>
            <a:endParaRPr lang="ar-EG" dirty="0"/>
          </a:p>
        </p:txBody>
      </p:sp>
    </p:spTree>
    <p:extLst>
      <p:ext uri="{BB962C8B-B14F-4D97-AF65-F5344CB8AC3E}">
        <p14:creationId xmlns:p14="http://schemas.microsoft.com/office/powerpoint/2010/main" val="3025784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rtl="0"/>
            <a:r>
              <a:rPr lang="en-US" b="1" dirty="0" smtClean="0"/>
              <a:t>5-1st </a:t>
            </a:r>
            <a:r>
              <a:rPr lang="en-US" b="1" dirty="0"/>
              <a:t>Person Peripheral</a:t>
            </a:r>
            <a:r>
              <a:rPr lang="en-US" dirty="0"/>
              <a:t>: This also uses "I" or '"my," but from the </a:t>
            </a:r>
            <a:r>
              <a:rPr lang="en-US" dirty="0" err="1"/>
              <a:t>p.o.v</a:t>
            </a:r>
            <a:r>
              <a:rPr lang="en-US" dirty="0"/>
              <a:t>. of a minor character who observes - usually in a more neutral and detached manner - the actions of the main characters. Like with 3rd person objective, the detachment from the main character(s) creates a lack of knowledge, and heightens the suspense.</a:t>
            </a:r>
            <a:r>
              <a:rPr lang="en-US" dirty="0" smtClean="0"/>
              <a:t/>
            </a:r>
            <a:br>
              <a:rPr lang="en-US" dirty="0" smtClean="0"/>
            </a:br>
            <a:endParaRPr lang="ar-EG" dirty="0"/>
          </a:p>
        </p:txBody>
      </p:sp>
    </p:spTree>
    <p:extLst>
      <p:ext uri="{BB962C8B-B14F-4D97-AF65-F5344CB8AC3E}">
        <p14:creationId xmlns:p14="http://schemas.microsoft.com/office/powerpoint/2010/main" val="1379028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572</Words>
  <Application>Microsoft Office PowerPoint</Application>
  <PresentationFormat>On-screen Show (4:3)</PresentationFormat>
  <Paragraphs>15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Point of view </vt:lpstr>
      <vt:lpstr>What is "point of view"?</vt:lpstr>
      <vt:lpstr>PowerPoint Presentation</vt:lpstr>
      <vt:lpstr>PowerPoint Presentation</vt:lpstr>
      <vt:lpstr>Here are the six major types of point of view:</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Point of view</dc:title>
  <dc:creator>win8.1</dc:creator>
  <cp:lastModifiedBy>win8.1</cp:lastModifiedBy>
  <cp:revision>4</cp:revision>
  <dcterms:created xsi:type="dcterms:W3CDTF">2015-09-30T11:17:51Z</dcterms:created>
  <dcterms:modified xsi:type="dcterms:W3CDTF">2015-09-30T11:42:33Z</dcterms:modified>
</cp:coreProperties>
</file>