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0" r:id="rId3"/>
    <p:sldId id="311" r:id="rId4"/>
    <p:sldId id="312" r:id="rId5"/>
    <p:sldId id="313" r:id="rId6"/>
    <p:sldId id="314" r:id="rId7"/>
    <p:sldId id="317" r:id="rId8"/>
    <p:sldId id="318" r:id="rId9"/>
    <p:sldId id="315" r:id="rId10"/>
    <p:sldId id="316" r:id="rId11"/>
    <p:sldId id="320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30" r:id="rId22"/>
    <p:sldId id="328" r:id="rId23"/>
    <p:sldId id="331" r:id="rId24"/>
    <p:sldId id="332" r:id="rId25"/>
    <p:sldId id="333" r:id="rId26"/>
    <p:sldId id="334" r:id="rId27"/>
    <p:sldId id="336" r:id="rId28"/>
    <p:sldId id="335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9"/>
    <a:srgbClr val="5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62E4-FD85-4D72-A106-25E61025152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24A-A7EC-4B99-B1F2-2078A718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159" b="2875"/>
          <a:stretch/>
        </p:blipFill>
        <p:spPr>
          <a:xfrm>
            <a:off x="-1" y="-16778"/>
            <a:ext cx="8934995" cy="688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2892" y="3233734"/>
            <a:ext cx="6509306" cy="1105430"/>
          </a:xfrm>
        </p:spPr>
        <p:txBody>
          <a:bodyPr anchor="b">
            <a:normAutofit/>
          </a:bodyPr>
          <a:lstStyle>
            <a:lvl1pPr algn="l">
              <a:defRPr sz="5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pPr algn="ctr"/>
            <a:r>
              <a:rPr lang="en-US" sz="7200" dirty="0">
                <a:solidFill>
                  <a:srgbClr val="102346"/>
                </a:solidFill>
                <a:latin typeface="Egypt505"/>
                <a:cs typeface="Hacen Tunisia Bold" pitchFamily="2" charset="-78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2891" y="4419336"/>
            <a:ext cx="62822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Student Name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ID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Presented to: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36" y="-2755041"/>
            <a:ext cx="5591497" cy="7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445" y="-353077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66917" r="24009" b="23369"/>
          <a:stretch/>
        </p:blipFill>
        <p:spPr>
          <a:xfrm>
            <a:off x="3889985" y="5658464"/>
            <a:ext cx="4640827" cy="1199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14928D-12AC-4080-BD2A-7745F5A3A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52375" y="3317965"/>
            <a:ext cx="5304661" cy="915128"/>
          </a:xfrm>
          <a:prstGeom prst="rect">
            <a:avLst/>
          </a:prstGeom>
          <a:solidFill>
            <a:srgbClr val="102346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9954"/>
          <a:stretch/>
        </p:blipFill>
        <p:spPr>
          <a:xfrm>
            <a:off x="3678601" y="339634"/>
            <a:ext cx="4852211" cy="263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65314" y="0"/>
            <a:ext cx="58652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Presentation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394440" cy="4564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8908"/>
            <a:ext cx="5378245" cy="25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760" y="365124"/>
            <a:ext cx="11394440" cy="623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1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062B49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6540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7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5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61817"/>
            <a:ext cx="4657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4783" r="1181" b="33070"/>
          <a:stretch/>
        </p:blipFill>
        <p:spPr>
          <a:xfrm>
            <a:off x="-66333" y="-224412"/>
            <a:ext cx="12258333" cy="708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10118"/>
            <a:ext cx="4831688" cy="615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52251" y="-104502"/>
            <a:ext cx="5865221" cy="694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01410"/>
            <a:ext cx="4831688" cy="6156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089218" y="2911568"/>
            <a:ext cx="5947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848"/>
                </a:solidFill>
                <a:latin typeface="Hacen Extender" panose="02000000000000000000" pitchFamily="2" charset="-78"/>
                <a:ea typeface="+mj-ea"/>
                <a:cs typeface="Hacen Extender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4406265" cy="1134094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591294"/>
            <a:ext cx="4406265" cy="4277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96968"/>
            <a:ext cx="4406265" cy="1075572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472540"/>
            <a:ext cx="4406265" cy="4396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800" y="-340495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>
              <a:defRPr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25625"/>
            <a:ext cx="1139444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BC9-5835-405D-BEFB-7FABD3D4066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CF2E-B958-4569-AB66-E41069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0" y="4258236"/>
            <a:ext cx="6675120" cy="1667076"/>
          </a:xfrm>
        </p:spPr>
        <p:txBody>
          <a:bodyPr>
            <a:noAutofit/>
          </a:bodyPr>
          <a:lstStyle/>
          <a:p>
            <a:r>
              <a:rPr lang="en-GB" sz="3200" b="1" u="sng" smtClean="0">
                <a:solidFill>
                  <a:srgbClr val="549648"/>
                </a:solidFill>
                <a:latin typeface="Egyptian505 BT" panose="02040603050506020204"/>
              </a:rPr>
              <a:t>Lipids Metabolism 1</a:t>
            </a:r>
            <a: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  <a:t/>
            </a:r>
            <a:b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By: Dr Samar Elkhateeb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lecturer of biochemistry and genetics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Smaged@msa.edu.eg</a:t>
            </a:r>
            <a: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  <a:t/>
            </a:r>
            <a:b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29C9C5-F831-4C46-B777-19B6B2ED01EF}"/>
              </a:ext>
            </a:extLst>
          </p:cNvPr>
          <p:cNvSpPr txBox="1"/>
          <p:nvPr/>
        </p:nvSpPr>
        <p:spPr>
          <a:xfrm>
            <a:off x="6786282" y="1652369"/>
            <a:ext cx="4168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62B49"/>
                </a:solidFill>
              </a:rPr>
              <a:t>Biochemistry Department (</a:t>
            </a:r>
            <a:r>
              <a:rPr lang="en-US" sz="2000" b="1" dirty="0" smtClean="0">
                <a:solidFill>
                  <a:srgbClr val="062B49"/>
                </a:solidFill>
              </a:rPr>
              <a:t>SGS246) </a:t>
            </a:r>
            <a:endParaRPr lang="en-US" sz="2000" b="1" dirty="0">
              <a:solidFill>
                <a:srgbClr val="062B4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0F1CBF-9E6C-6ED5-9095-DA0687B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6" y="35878"/>
            <a:ext cx="12931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51" t="15036" r="17733" b="23439"/>
          <a:stretch/>
        </p:blipFill>
        <p:spPr>
          <a:xfrm>
            <a:off x="2214283" y="1966086"/>
            <a:ext cx="8113058" cy="44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90" t="20158" r="11913" b="21113"/>
          <a:stretch/>
        </p:blipFill>
        <p:spPr>
          <a:xfrm>
            <a:off x="2123406" y="2008094"/>
            <a:ext cx="8221866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15" t="23105" r="10808" b="17970"/>
          <a:stretch/>
        </p:blipFill>
        <p:spPr>
          <a:xfrm>
            <a:off x="2169458" y="2223248"/>
            <a:ext cx="7548283" cy="38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68" t="15443" r="6610" b="23274"/>
          <a:stretch/>
        </p:blipFill>
        <p:spPr>
          <a:xfrm>
            <a:off x="1317813" y="1963272"/>
            <a:ext cx="9135036" cy="45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Calculate the Acetyl CoA , ATP and NADPH requirements for the synthesis of </a:t>
            </a:r>
            <a:r>
              <a:rPr lang="en-US" sz="3200" dirty="0" err="1"/>
              <a:t>palmitic</a:t>
            </a:r>
            <a:r>
              <a:rPr lang="en-US" sz="3200" dirty="0"/>
              <a:t> acid (C16:0) from acetyl CoA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. </a:t>
            </a:r>
            <a:r>
              <a:rPr lang="en-US" dirty="0"/>
              <a:t>For a </a:t>
            </a:r>
            <a:r>
              <a:rPr lang="en-US" dirty="0" smtClean="0"/>
              <a:t>C16:0</a:t>
            </a:r>
          </a:p>
          <a:p>
            <a:r>
              <a:rPr lang="en-US" dirty="0" smtClean="0"/>
              <a:t> </a:t>
            </a:r>
            <a:r>
              <a:rPr lang="en-US" dirty="0"/>
              <a:t>fatty acid no. of cycles= (n/2)-1= </a:t>
            </a:r>
            <a:r>
              <a:rPr lang="en-US" dirty="0" smtClean="0"/>
              <a:t>7cycles</a:t>
            </a:r>
          </a:p>
          <a:p>
            <a:r>
              <a:rPr lang="en-US" dirty="0" smtClean="0"/>
              <a:t> </a:t>
            </a:r>
            <a:r>
              <a:rPr lang="en-US" dirty="0"/>
              <a:t>We will use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malonyl</a:t>
            </a:r>
            <a:r>
              <a:rPr lang="en-US" dirty="0"/>
              <a:t> CoA/cycle = 7 </a:t>
            </a:r>
            <a:r>
              <a:rPr lang="en-US" dirty="0" err="1"/>
              <a:t>malonyl</a:t>
            </a:r>
            <a:r>
              <a:rPr lang="en-US" dirty="0"/>
              <a:t> </a:t>
            </a:r>
            <a:r>
              <a:rPr lang="en-US" dirty="0" smtClean="0"/>
              <a:t>CoA</a:t>
            </a:r>
          </a:p>
          <a:p>
            <a:r>
              <a:rPr lang="en-US" dirty="0" smtClean="0"/>
              <a:t> </a:t>
            </a:r>
            <a:r>
              <a:rPr lang="en-US" dirty="0"/>
              <a:t>Note that 1 ATP is used to form 1 </a:t>
            </a:r>
            <a:r>
              <a:rPr lang="en-US" dirty="0" err="1"/>
              <a:t>malonyl</a:t>
            </a:r>
            <a:r>
              <a:rPr lang="en-US" dirty="0"/>
              <a:t> CoA </a:t>
            </a:r>
            <a:endParaRPr lang="en-US" dirty="0" smtClean="0"/>
          </a:p>
          <a:p>
            <a:r>
              <a:rPr lang="en-US" dirty="0" smtClean="0"/>
              <a:t>1 ATP/cycle </a:t>
            </a:r>
            <a:r>
              <a:rPr lang="en-US" dirty="0"/>
              <a:t>= 7 ATP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NADPH/cycle = 14 NADPH 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dirty="0"/>
              <a:t>. of acetyl CoA = n/2 = 8 acetyl CoA (1 acetyl CoA (in the 1st step only) and 7 </a:t>
            </a:r>
            <a:r>
              <a:rPr lang="en-US" dirty="0" err="1"/>
              <a:t>malonyl</a:t>
            </a:r>
            <a:r>
              <a:rPr lang="en-US" dirty="0"/>
              <a:t> CoA)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8 acetyl CoA + 14 NADPH+H+ + 7ATP </a:t>
            </a:r>
          </a:p>
        </p:txBody>
      </p:sp>
    </p:spTree>
    <p:extLst>
      <p:ext uri="{BB962C8B-B14F-4D97-AF65-F5344CB8AC3E}">
        <p14:creationId xmlns:p14="http://schemas.microsoft.com/office/powerpoint/2010/main" val="8495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TAG (lipogenesis)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➢Function: major energy store and dietary lipid, stored in adipose cells and transported in blood as lipoproteins. </a:t>
            </a:r>
            <a:endParaRPr lang="en-US" dirty="0" smtClean="0"/>
          </a:p>
          <a:p>
            <a:r>
              <a:rPr lang="en-US" dirty="0" smtClean="0"/>
              <a:t>➢ </a:t>
            </a:r>
            <a:r>
              <a:rPr lang="en-US" dirty="0"/>
              <a:t>Synthesis: needs glycerol and FA and both must be activated. </a:t>
            </a:r>
          </a:p>
        </p:txBody>
      </p:sp>
    </p:spTree>
    <p:extLst>
      <p:ext uri="{BB962C8B-B14F-4D97-AF65-F5344CB8AC3E}">
        <p14:creationId xmlns:p14="http://schemas.microsoft.com/office/powerpoint/2010/main" val="4035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Glycerol </a:t>
            </a:r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8231393" cy="4156807"/>
          </a:xfrm>
        </p:spPr>
        <p:txBody>
          <a:bodyPr/>
          <a:lstStyle/>
          <a:p>
            <a:r>
              <a:rPr lang="en-US" b="1" dirty="0"/>
              <a:t>In the liver: </a:t>
            </a:r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/>
              <a:t>has two pathways : -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Glucose: by </a:t>
            </a:r>
            <a:r>
              <a:rPr lang="en-US" dirty="0">
                <a:solidFill>
                  <a:srgbClr val="FF0000"/>
                </a:solidFill>
              </a:rPr>
              <a:t>glycolysis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From </a:t>
            </a:r>
            <a:r>
              <a:rPr lang="en-US" dirty="0"/>
              <a:t>Glycerol: </a:t>
            </a:r>
            <a:r>
              <a:rPr lang="en-US" b="1" dirty="0">
                <a:solidFill>
                  <a:srgbClr val="FF0000"/>
                </a:solidFill>
              </a:rPr>
              <a:t>Glycerol kinase</a:t>
            </a:r>
            <a:r>
              <a:rPr lang="en-US" dirty="0"/>
              <a:t> convert free glycerol to glycerol </a:t>
            </a:r>
            <a:r>
              <a:rPr lang="en-US" dirty="0" smtClean="0"/>
              <a:t>phosphate.</a:t>
            </a:r>
          </a:p>
          <a:p>
            <a:r>
              <a:rPr lang="en-US" b="1" dirty="0" smtClean="0"/>
              <a:t>In </a:t>
            </a:r>
            <a:r>
              <a:rPr lang="en-US" b="1" dirty="0"/>
              <a:t>the adipose tissue</a:t>
            </a:r>
            <a:r>
              <a:rPr lang="en-US" dirty="0"/>
              <a:t>: one pathway. </a:t>
            </a:r>
          </a:p>
          <a:p>
            <a:r>
              <a:rPr lang="en-US" dirty="0" smtClean="0"/>
              <a:t>From </a:t>
            </a:r>
            <a:r>
              <a:rPr lang="en-US" dirty="0"/>
              <a:t>Glucose: by </a:t>
            </a:r>
            <a:r>
              <a:rPr lang="en-US" dirty="0" smtClean="0">
                <a:solidFill>
                  <a:srgbClr val="FF0000"/>
                </a:solidFill>
              </a:rPr>
              <a:t>glycolysis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 Oxidation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Lipolysis: is the hydrolysis of </a:t>
            </a:r>
            <a:r>
              <a:rPr lang="en-US" b="1" dirty="0" err="1">
                <a:solidFill>
                  <a:srgbClr val="FF0000"/>
                </a:solidFill>
              </a:rPr>
              <a:t>triacylglycerols</a:t>
            </a:r>
            <a:r>
              <a:rPr lang="en-US" b="1" dirty="0">
                <a:solidFill>
                  <a:srgbClr val="FF0000"/>
                </a:solidFill>
              </a:rPr>
              <a:t> in adipose tissue into glycerol and fatty acids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1. Lipolysis (cytosolic): Release of fatty acids from TAG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Activation of the fatty acids in the tissues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Transport of the fatty acids from the cytosol to the mitochondria (</a:t>
            </a:r>
            <a:r>
              <a:rPr lang="en-US" dirty="0" err="1"/>
              <a:t>carnitine</a:t>
            </a:r>
            <a:r>
              <a:rPr lang="en-US" dirty="0"/>
              <a:t> shuttle)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Beta oxidation </a:t>
            </a:r>
          </a:p>
        </p:txBody>
      </p:sp>
    </p:spTree>
    <p:extLst>
      <p:ext uri="{BB962C8B-B14F-4D97-AF65-F5344CB8AC3E}">
        <p14:creationId xmlns:p14="http://schemas.microsoft.com/office/powerpoint/2010/main" val="3525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Lipolysis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</a:t>
            </a:r>
            <a:r>
              <a:rPr lang="en-US" dirty="0"/>
              <a:t>of </a:t>
            </a:r>
            <a:r>
              <a:rPr lang="en-US" dirty="0" smtClean="0"/>
              <a:t>fatty </a:t>
            </a:r>
            <a:r>
              <a:rPr lang="en-US" dirty="0"/>
              <a:t>acids from </a:t>
            </a:r>
            <a:r>
              <a:rPr lang="en-US" dirty="0" smtClean="0"/>
              <a:t>TAG</a:t>
            </a:r>
          </a:p>
          <a:p>
            <a:r>
              <a:rPr lang="en-US" dirty="0"/>
              <a:t>The mobilization of stored fat requires the hydrolytic release of fatty acids and glycerol form their TAG form.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This requires the activation of </a:t>
            </a:r>
            <a:r>
              <a:rPr lang="en-US" b="1" dirty="0"/>
              <a:t>hormone-sensitive lipase </a:t>
            </a:r>
            <a:r>
              <a:rPr lang="en-US" dirty="0"/>
              <a:t>(HSL).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This enzyme is activated by the hormones </a:t>
            </a:r>
            <a:r>
              <a:rPr lang="en-US" b="1" dirty="0"/>
              <a:t>epinephrine, norepinephrine and glucagon by phosphorylation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Insulin inhibits HSL by </a:t>
            </a:r>
            <a:r>
              <a:rPr lang="en-US" dirty="0" err="1"/>
              <a:t>de</a:t>
            </a:r>
            <a:r>
              <a:rPr lang="en-US" b="1" dirty="0" err="1">
                <a:solidFill>
                  <a:srgbClr val="FF0000"/>
                </a:solidFill>
              </a:rPr>
              <a:t>phosphorylation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50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Activation of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This activation takes place in </a:t>
            </a:r>
            <a:r>
              <a:rPr lang="en-US" dirty="0">
                <a:solidFill>
                  <a:srgbClr val="FF0000"/>
                </a:solidFill>
              </a:rPr>
              <a:t>cytosol</a:t>
            </a:r>
            <a:r>
              <a:rPr lang="en-US" dirty="0"/>
              <a:t> (on the outer mitochondrial membrane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04" t="25531" r="12829" b="19915"/>
          <a:stretch/>
        </p:blipFill>
        <p:spPr>
          <a:xfrm>
            <a:off x="3514165" y="2598109"/>
            <a:ext cx="6275293" cy="35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Novo Fatty Acid Synthesis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Palmitic</a:t>
            </a:r>
            <a:r>
              <a:rPr lang="en-US" dirty="0"/>
              <a:t> acid is synthesized from excess dietary glucose and protein via acetyl CoA and stored as triacylglycerol.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The biosynthesis occurs mainly in </a:t>
            </a:r>
            <a:r>
              <a:rPr lang="en-US" b="1" dirty="0">
                <a:solidFill>
                  <a:srgbClr val="FF0000"/>
                </a:solidFill>
              </a:rPr>
              <a:t>livers, kidney, lactating mammary gland and adipose tissue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Synthesis occurs in cytosol and requires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a. Acetyl CoA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HCO3 (source of CO2 )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NADPH+H+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Fatty acid synthase complex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dirty="0"/>
              <a:t>. ATP</a:t>
            </a:r>
          </a:p>
        </p:txBody>
      </p:sp>
    </p:spTree>
    <p:extLst>
      <p:ext uri="{BB962C8B-B14F-4D97-AF65-F5344CB8AC3E}">
        <p14:creationId xmlns:p14="http://schemas.microsoft.com/office/powerpoint/2010/main" val="8543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Carnitine</a:t>
            </a:r>
            <a:r>
              <a:rPr lang="en-US" dirty="0"/>
              <a:t> Shuttle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acids are activated on the outer mitochondrial membrane, whereas they are oxidized in the mitochondrial matrix.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 or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palmitoyl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 (CPT I) associated with the outer mitochondrial membrane; transfers acyl CoA to </a:t>
            </a:r>
            <a:r>
              <a:rPr lang="en-US" dirty="0" err="1"/>
              <a:t>carnitine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/>
              <a:t>Carnitine</a:t>
            </a:r>
            <a:r>
              <a:rPr lang="en-US" dirty="0"/>
              <a:t> carries </a:t>
            </a:r>
            <a:r>
              <a:rPr lang="en-US" b="1" dirty="0">
                <a:solidFill>
                  <a:srgbClr val="FF0000"/>
                </a:solidFill>
              </a:rPr>
              <a:t>long chain acyl </a:t>
            </a:r>
            <a:r>
              <a:rPr lang="en-US" b="1" dirty="0" err="1">
                <a:solidFill>
                  <a:srgbClr val="FF0000"/>
                </a:solidFill>
              </a:rPr>
              <a:t>CoAs</a:t>
            </a:r>
            <a:r>
              <a:rPr lang="en-US" dirty="0"/>
              <a:t> molecules across the inner mitochondrial membrane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Malonyl</a:t>
            </a:r>
            <a:r>
              <a:rPr lang="en-US" dirty="0">
                <a:solidFill>
                  <a:srgbClr val="FF0000"/>
                </a:solidFill>
              </a:rPr>
              <a:t> CoA inhibits </a:t>
            </a:r>
            <a:r>
              <a:rPr lang="en-US" dirty="0"/>
              <a:t>CPT-1, as during fatty acid synthesis, fatty acids are not transported to mitochondria. </a:t>
            </a:r>
          </a:p>
        </p:txBody>
      </p:sp>
    </p:spTree>
    <p:extLst>
      <p:ext uri="{BB962C8B-B14F-4D97-AF65-F5344CB8AC3E}">
        <p14:creationId xmlns:p14="http://schemas.microsoft.com/office/powerpoint/2010/main" val="3477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translocase</a:t>
            </a:r>
            <a:r>
              <a:rPr lang="en-US" dirty="0"/>
              <a:t> associated with inner mitochondrial membrane; transfer acyl </a:t>
            </a:r>
            <a:r>
              <a:rPr lang="en-US" dirty="0" err="1"/>
              <a:t>carnitine</a:t>
            </a:r>
            <a:r>
              <a:rPr lang="en-US" dirty="0"/>
              <a:t> in exchange with </a:t>
            </a:r>
            <a:r>
              <a:rPr lang="en-US" dirty="0" err="1"/>
              <a:t>carnitine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3.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II or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palmitoyl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II (CPT II) </a:t>
            </a:r>
            <a:r>
              <a:rPr lang="en-US" dirty="0"/>
              <a:t>associated with inner mitochondrial membrane; It transfers the acyl group from acyl </a:t>
            </a:r>
            <a:r>
              <a:rPr lang="en-US" dirty="0" err="1"/>
              <a:t>carnitine</a:t>
            </a:r>
            <a:r>
              <a:rPr lang="en-US" dirty="0"/>
              <a:t> to form acyl CoA again.</a:t>
            </a:r>
          </a:p>
        </p:txBody>
      </p:sp>
    </p:spTree>
    <p:extLst>
      <p:ext uri="{BB962C8B-B14F-4D97-AF65-F5344CB8AC3E}">
        <p14:creationId xmlns:p14="http://schemas.microsoft.com/office/powerpoint/2010/main" val="24852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β-</a:t>
            </a:r>
            <a:r>
              <a:rPr lang="en-US" dirty="0"/>
              <a:t>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in the mitochondria </a:t>
            </a:r>
            <a:endParaRPr lang="en-US" dirty="0" smtClean="0"/>
          </a:p>
          <a:p>
            <a:r>
              <a:rPr lang="en-US" dirty="0" smtClean="0"/>
              <a:t>Consists </a:t>
            </a:r>
            <a:r>
              <a:rPr lang="en-US" dirty="0"/>
              <a:t>of 4 steps: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1 </a:t>
            </a:r>
            <a:r>
              <a:rPr lang="en-US" dirty="0" err="1"/>
              <a:t>st</a:t>
            </a:r>
            <a:r>
              <a:rPr lang="en-US" dirty="0"/>
              <a:t> Oxidation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Hydration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2 </a:t>
            </a:r>
            <a:r>
              <a:rPr lang="en-US" dirty="0" err="1"/>
              <a:t>nd</a:t>
            </a:r>
            <a:r>
              <a:rPr lang="en-US" dirty="0"/>
              <a:t> Oxidation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Thiolysis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18" t="14854" r="18985" b="16399"/>
          <a:stretch/>
        </p:blipFill>
        <p:spPr>
          <a:xfrm>
            <a:off x="779930" y="2088777"/>
            <a:ext cx="4016190" cy="3137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40" t="16186" r="18784" b="16014"/>
          <a:stretch/>
        </p:blipFill>
        <p:spPr>
          <a:xfrm>
            <a:off x="6212542" y="2026023"/>
            <a:ext cx="4679576" cy="34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66" t="17997" r="19095" b="14828"/>
          <a:stretch/>
        </p:blipFill>
        <p:spPr>
          <a:xfrm>
            <a:off x="564776" y="2178424"/>
            <a:ext cx="4222377" cy="3065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47" t="16664" r="15343" b="8216"/>
          <a:stretch/>
        </p:blipFill>
        <p:spPr>
          <a:xfrm>
            <a:off x="5961528" y="1779495"/>
            <a:ext cx="4984377" cy="3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08" t="17015" r="14013" b="18364"/>
          <a:stretch/>
        </p:blipFill>
        <p:spPr>
          <a:xfrm>
            <a:off x="2689412" y="1855693"/>
            <a:ext cx="7037294" cy="43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β-</a:t>
            </a:r>
            <a:r>
              <a:rPr lang="en-US"/>
              <a:t>Oxidation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How many cycles are required to break </a:t>
            </a:r>
            <a:r>
              <a:rPr lang="en-US" dirty="0" err="1"/>
              <a:t>palmitoyl</a:t>
            </a:r>
            <a:r>
              <a:rPr lang="en-US" dirty="0"/>
              <a:t> CoA completely to Acetyl CoA? No. of cycles = (n/2) – 1 = (16/2) – 1 = 7 </a:t>
            </a:r>
            <a:r>
              <a:rPr lang="en-US" dirty="0" smtClean="0"/>
              <a:t>cycles</a:t>
            </a:r>
          </a:p>
          <a:p>
            <a:endParaRPr lang="en-US" dirty="0"/>
          </a:p>
          <a:p>
            <a:r>
              <a:rPr lang="en-US" dirty="0"/>
              <a:t>• How many molecules of Acetyl CoA are produced from </a:t>
            </a:r>
            <a:r>
              <a:rPr lang="en-US" dirty="0" err="1"/>
              <a:t>palmitic</a:t>
            </a:r>
            <a:r>
              <a:rPr lang="en-US" dirty="0"/>
              <a:t> acid by β-oxidation? No. of Acetyl CoA molecules = (n/2) = (16/2) = 8 Acetyl CoA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ATP yield for complete oxidation of 1 </a:t>
            </a:r>
            <a:r>
              <a:rPr lang="en-US" dirty="0" err="1"/>
              <a:t>Palmitic</a:t>
            </a:r>
            <a:r>
              <a:rPr lang="en-US" dirty="0"/>
              <a:t> Acid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FADH2 = 7 x 2 = 14 ATP 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NADH + H+ = 7 x 3 = 21 </a:t>
            </a:r>
            <a:r>
              <a:rPr lang="en-US" dirty="0" smtClean="0"/>
              <a:t>ATP</a:t>
            </a:r>
          </a:p>
          <a:p>
            <a:r>
              <a:rPr lang="en-US" dirty="0" smtClean="0"/>
              <a:t> </a:t>
            </a:r>
            <a:r>
              <a:rPr lang="en-US" dirty="0"/>
              <a:t>8 Acetyl CoA = 8 x 12 ATP = 96 ATP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TOTAL 131 ATP </a:t>
            </a:r>
            <a:r>
              <a:rPr lang="en-US" dirty="0"/>
              <a:t>– 2ATP (consumed in activation</a:t>
            </a:r>
            <a:r>
              <a:rPr lang="en-US" dirty="0" smtClean="0"/>
              <a:t>) = 129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61" t="18782" r="24260" b="6774"/>
          <a:stretch/>
        </p:blipFill>
        <p:spPr>
          <a:xfrm>
            <a:off x="1" y="0"/>
            <a:ext cx="12192000" cy="71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D4B1D-D8BC-4CDD-0571-88DEBDD9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37" y="959155"/>
            <a:ext cx="1541430" cy="1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-Transfer </a:t>
            </a:r>
            <a:r>
              <a:rPr lang="en-US" dirty="0"/>
              <a:t>of mitochondrial acetyl CoA into cytosol (Citrate shuttle)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 Acetyl CoA is provided mainly by glucose through pyruvate. </a:t>
            </a:r>
            <a:endParaRPr lang="en-US" dirty="0" smtClean="0"/>
          </a:p>
          <a:p>
            <a:r>
              <a:rPr lang="en-US" dirty="0" smtClean="0"/>
              <a:t>b- </a:t>
            </a:r>
            <a:r>
              <a:rPr lang="en-US" dirty="0"/>
              <a:t>Acetyl CoA is formed in mitochondria and fatty acid synthesis occurs in cytoplasm. The acetyl CoA cannot diffuse to cytoplasm because mitochondrial membrane is impermeable to it. </a:t>
            </a:r>
            <a:endParaRPr lang="en-US" dirty="0" smtClean="0"/>
          </a:p>
          <a:p>
            <a:r>
              <a:rPr lang="en-US" dirty="0" smtClean="0"/>
              <a:t>c- </a:t>
            </a:r>
            <a:r>
              <a:rPr lang="en-US" dirty="0"/>
              <a:t>Acetyl CoA condenses with oxaloacetate, in the presence of</a:t>
            </a:r>
            <a:r>
              <a:rPr lang="en-US" b="1" dirty="0">
                <a:solidFill>
                  <a:srgbClr val="FF0000"/>
                </a:solidFill>
              </a:rPr>
              <a:t> citrate synthase </a:t>
            </a:r>
            <a:r>
              <a:rPr lang="en-US" dirty="0"/>
              <a:t>to form citrate. Then citrate diffuses out of mitochondria to cytoplasm where it is </a:t>
            </a:r>
            <a:r>
              <a:rPr lang="en-US" dirty="0" err="1"/>
              <a:t>splitted</a:t>
            </a:r>
            <a:r>
              <a:rPr lang="en-US" dirty="0"/>
              <a:t> again, by </a:t>
            </a:r>
            <a:r>
              <a:rPr lang="en-US" b="1" dirty="0">
                <a:solidFill>
                  <a:srgbClr val="FF0000"/>
                </a:solidFill>
              </a:rPr>
              <a:t>citrate </a:t>
            </a:r>
            <a:r>
              <a:rPr lang="en-US" b="1" dirty="0" err="1">
                <a:solidFill>
                  <a:srgbClr val="FF0000"/>
                </a:solidFill>
              </a:rPr>
              <a:t>lyase</a:t>
            </a:r>
            <a:r>
              <a:rPr lang="en-US" dirty="0"/>
              <a:t>, into acetyl CoA and oxaloacetate.</a:t>
            </a:r>
          </a:p>
        </p:txBody>
      </p:sp>
    </p:spTree>
    <p:extLst>
      <p:ext uri="{BB962C8B-B14F-4D97-AF65-F5344CB8AC3E}">
        <p14:creationId xmlns:p14="http://schemas.microsoft.com/office/powerpoint/2010/main" val="24592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2- The Formation of </a:t>
            </a:r>
            <a:r>
              <a:rPr lang="en-US" sz="3600" dirty="0" err="1"/>
              <a:t>Malonyl</a:t>
            </a:r>
            <a:r>
              <a:rPr lang="en-US" sz="3600" dirty="0"/>
              <a:t> CoA is the committed (Rate limiting ) step in FAs synthesis: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5" t="38424" r="10256" b="31917"/>
          <a:stretch/>
        </p:blipFill>
        <p:spPr>
          <a:xfrm>
            <a:off x="1688203" y="2510118"/>
            <a:ext cx="8749553" cy="23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Acetyl CoA carboxylase: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24635"/>
            <a:ext cx="5685416" cy="4477522"/>
          </a:xfrm>
        </p:spPr>
        <p:txBody>
          <a:bodyPr/>
          <a:lstStyle/>
          <a:p>
            <a:r>
              <a:rPr lang="en-US" dirty="0"/>
              <a:t>1- Allosteric regulation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Acetyl CoA carboxylase is activated by citrate and inhibited by long chain fatty acids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474" t="26841" r="11765" b="12103"/>
          <a:stretch/>
        </p:blipFill>
        <p:spPr>
          <a:xfrm>
            <a:off x="6732494" y="1690688"/>
            <a:ext cx="4304493" cy="45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Hormonal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32211"/>
            <a:ext cx="5255111" cy="4369945"/>
          </a:xfrm>
        </p:spPr>
        <p:txBody>
          <a:bodyPr/>
          <a:lstStyle/>
          <a:p>
            <a:r>
              <a:rPr lang="en-US" dirty="0"/>
              <a:t>Acetyl CoA carboxylase is activated by </a:t>
            </a:r>
            <a:r>
              <a:rPr lang="en-US" dirty="0" err="1"/>
              <a:t>dephosphorylation</a:t>
            </a:r>
            <a:r>
              <a:rPr lang="en-US" dirty="0"/>
              <a:t> and inhibited by phosphorylation.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High carbohydrate intake increases acetyl CoA carboxylase &amp; FA biosynthesis and fasting decreases acetyl CoA carboxylase &amp; FA biosynthesis.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494" t="23530" r="10506" b="12331"/>
          <a:stretch/>
        </p:blipFill>
        <p:spPr>
          <a:xfrm>
            <a:off x="7022574" y="1396076"/>
            <a:ext cx="4837731" cy="49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42" t="14657" r="11693" b="13257"/>
          <a:stretch/>
        </p:blipFill>
        <p:spPr>
          <a:xfrm>
            <a:off x="869575" y="1891553"/>
            <a:ext cx="9654989" cy="47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8" t="11515" r="8930" b="32308"/>
          <a:stretch/>
        </p:blipFill>
        <p:spPr>
          <a:xfrm>
            <a:off x="2088776" y="1936378"/>
            <a:ext cx="8157884" cy="3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84" t="20158" r="1637" b="16596"/>
          <a:stretch/>
        </p:blipFill>
        <p:spPr>
          <a:xfrm>
            <a:off x="1757082" y="2052728"/>
            <a:ext cx="8310283" cy="40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897</Words>
  <Application>Microsoft Office PowerPoint</Application>
  <PresentationFormat>Widescreen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Egypt505</vt:lpstr>
      <vt:lpstr>Egyptian505 BT</vt:lpstr>
      <vt:lpstr>Hacen Extender</vt:lpstr>
      <vt:lpstr>Hacen Liner Print-out</vt:lpstr>
      <vt:lpstr>Hacen Tunisia Bold</vt:lpstr>
      <vt:lpstr>Office Theme</vt:lpstr>
      <vt:lpstr>Lipids Metabolism 1 By: Dr Samar Elkhateeb lecturer of biochemistry and genetics Smaged@msa.edu.eg </vt:lpstr>
      <vt:lpstr>De Novo Fatty Acid Synthesis </vt:lpstr>
      <vt:lpstr>-Transfer of mitochondrial acetyl CoA into cytosol (Citrate shuttle) :</vt:lpstr>
      <vt:lpstr>2- The Formation of Malonyl CoA is the committed (Rate limiting ) step in FAs synthesis: </vt:lpstr>
      <vt:lpstr>Regulation of Acetyl CoA carboxylase:</vt:lpstr>
      <vt:lpstr>2. Hormonal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Calculate the Acetyl CoA , ATP and NADPH requirements for the synthesis of palmitic acid (C16:0) from acetyl CoA</vt:lpstr>
      <vt:lpstr>Synthesis of TAG (lipogenesis) </vt:lpstr>
      <vt:lpstr>Sources of Glycerol phosphate</vt:lpstr>
      <vt:lpstr>Fatty Acid Oxidation </vt:lpstr>
      <vt:lpstr>1. Lipolysis</vt:lpstr>
      <vt:lpstr>2. Activation of Fatty Acids</vt:lpstr>
      <vt:lpstr>3. Carnitine Shuttle  </vt:lpstr>
      <vt:lpstr>PowerPoint Presentation</vt:lpstr>
      <vt:lpstr>4. β-Oxidation</vt:lpstr>
      <vt:lpstr>PowerPoint Presentation</vt:lpstr>
      <vt:lpstr>PowerPoint Presentation</vt:lpstr>
      <vt:lpstr>PowerPoint Presentation</vt:lpstr>
      <vt:lpstr>β-Oxidation </vt:lpstr>
      <vt:lpstr>Calculate the ATP yield for complete oxidation of 1 Palmitic Acid molecule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 Khaled Mahrous Mohamed</dc:creator>
  <cp:lastModifiedBy>Microsoft account</cp:lastModifiedBy>
  <cp:revision>60</cp:revision>
  <dcterms:created xsi:type="dcterms:W3CDTF">2021-12-19T11:31:59Z</dcterms:created>
  <dcterms:modified xsi:type="dcterms:W3CDTF">2022-12-03T08:05:34Z</dcterms:modified>
</cp:coreProperties>
</file>