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2F8330-C79D-4301-881D-9C4018D114BB}" type="datetimeFigureOut">
              <a:rPr lang="en-US" smtClean="0"/>
              <a:pPr/>
              <a:t>24-Sep-17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BDDFCE-D0DD-4086-8863-A2A6148E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494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BDDFCE-D0DD-4086-8863-A2A6148EB8C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BDDFCE-D0DD-4086-8863-A2A6148EB8C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D914-D32F-4A6A-9E9B-7FA77FAC4C0C}" type="datetimeFigureOut">
              <a:rPr lang="en-US" smtClean="0"/>
              <a:pPr/>
              <a:t>24-Sep-17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72A1-A909-484C-9B86-80D99EA9A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D914-D32F-4A6A-9E9B-7FA77FAC4C0C}" type="datetimeFigureOut">
              <a:rPr lang="en-US" smtClean="0"/>
              <a:pPr/>
              <a:t>24-Sep-17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72A1-A909-484C-9B86-80D99EA9A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D914-D32F-4A6A-9E9B-7FA77FAC4C0C}" type="datetimeFigureOut">
              <a:rPr lang="en-US" smtClean="0"/>
              <a:pPr/>
              <a:t>24-Sep-17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72A1-A909-484C-9B86-80D99EA9A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D914-D32F-4A6A-9E9B-7FA77FAC4C0C}" type="datetimeFigureOut">
              <a:rPr lang="en-US" smtClean="0"/>
              <a:pPr/>
              <a:t>24-Sep-17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72A1-A909-484C-9B86-80D99EA9A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D914-D32F-4A6A-9E9B-7FA77FAC4C0C}" type="datetimeFigureOut">
              <a:rPr lang="en-US" smtClean="0"/>
              <a:pPr/>
              <a:t>24-Sep-17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72A1-A909-484C-9B86-80D99EA9A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D914-D32F-4A6A-9E9B-7FA77FAC4C0C}" type="datetimeFigureOut">
              <a:rPr lang="en-US" smtClean="0"/>
              <a:pPr/>
              <a:t>24-Sep-17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72A1-A909-484C-9B86-80D99EA9A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D914-D32F-4A6A-9E9B-7FA77FAC4C0C}" type="datetimeFigureOut">
              <a:rPr lang="en-US" smtClean="0"/>
              <a:pPr/>
              <a:t>24-Sep-17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72A1-A909-484C-9B86-80D99EA9A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D914-D32F-4A6A-9E9B-7FA77FAC4C0C}" type="datetimeFigureOut">
              <a:rPr lang="en-US" smtClean="0"/>
              <a:pPr/>
              <a:t>24-Sep-17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72A1-A909-484C-9B86-80D99EA9A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D914-D32F-4A6A-9E9B-7FA77FAC4C0C}" type="datetimeFigureOut">
              <a:rPr lang="en-US" smtClean="0"/>
              <a:pPr/>
              <a:t>24-Sep-17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72A1-A909-484C-9B86-80D99EA9A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D914-D32F-4A6A-9E9B-7FA77FAC4C0C}" type="datetimeFigureOut">
              <a:rPr lang="en-US" smtClean="0"/>
              <a:pPr/>
              <a:t>24-Sep-17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72A1-A909-484C-9B86-80D99EA9A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D914-D32F-4A6A-9E9B-7FA77FAC4C0C}" type="datetimeFigureOut">
              <a:rPr lang="en-US" smtClean="0"/>
              <a:pPr/>
              <a:t>24-Sep-17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72A1-A909-484C-9B86-80D99EA9A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9D914-D32F-4A6A-9E9B-7FA77FAC4C0C}" type="datetimeFigureOut">
              <a:rPr lang="en-US" smtClean="0"/>
              <a:pPr/>
              <a:t>24-Sep-17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072A1-A909-484C-9B86-80D99EA9A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books.google.com.eg/books/about/The_Rise_of_the_Novel.html?id=yS_w4NyR9IsC&amp;redir_esc=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 smtClean="0"/>
              <a:t>The Restoration and the Eighteenth Century</a:t>
            </a:r>
            <a:br>
              <a:rPr lang="en-US" sz="2800" dirty="0" smtClean="0"/>
            </a:br>
            <a:r>
              <a:rPr lang="en-US" sz="2800" dirty="0" smtClean="0"/>
              <a:t>1660-1785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 Political Background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4525963"/>
          </a:xfrm>
        </p:spPr>
        <p:txBody>
          <a:bodyPr/>
          <a:lstStyle/>
          <a:p>
            <a:r>
              <a:rPr lang="en-US" dirty="0" smtClean="0"/>
              <a:t>The beginning came with Daniel Defoe (1660-1731)</a:t>
            </a:r>
          </a:p>
          <a:p>
            <a:r>
              <a:rPr lang="en-US" dirty="0" smtClean="0"/>
              <a:t>Defoe’s great works are the life and adventures of </a:t>
            </a:r>
            <a:r>
              <a:rPr lang="en-US" u="sng" dirty="0" smtClean="0"/>
              <a:t>Robinson Crusoe </a:t>
            </a:r>
            <a:r>
              <a:rPr lang="en-US" dirty="0" smtClean="0"/>
              <a:t>(1719), </a:t>
            </a:r>
            <a:r>
              <a:rPr lang="en-US" u="sng" dirty="0" smtClean="0"/>
              <a:t>Captain Singleton </a:t>
            </a:r>
            <a:r>
              <a:rPr lang="en-US" dirty="0" smtClean="0"/>
              <a:t>(1720), </a:t>
            </a:r>
            <a:r>
              <a:rPr lang="en-US" u="sng" dirty="0" smtClean="0"/>
              <a:t>Moll Flanders </a:t>
            </a:r>
            <a:r>
              <a:rPr lang="en-US" dirty="0" smtClean="0"/>
              <a:t>(1722), </a:t>
            </a:r>
            <a:r>
              <a:rPr lang="en-US" u="sng" dirty="0" smtClean="0"/>
              <a:t>Colonel Jacque </a:t>
            </a:r>
            <a:r>
              <a:rPr lang="en-US" dirty="0" smtClean="0"/>
              <a:t>(1722), </a:t>
            </a:r>
            <a:r>
              <a:rPr lang="en-US" u="sng" dirty="0" smtClean="0"/>
              <a:t>A Journal of the Plague Year</a:t>
            </a:r>
            <a:r>
              <a:rPr lang="en-US" dirty="0" smtClean="0"/>
              <a:t> (1722), and </a:t>
            </a:r>
            <a:r>
              <a:rPr lang="en-US" u="sng" dirty="0" smtClean="0"/>
              <a:t>Roxana</a:t>
            </a:r>
            <a:r>
              <a:rPr lang="en-US" dirty="0" smtClean="0"/>
              <a:t> (1724). 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229600" cy="4525963"/>
          </a:xfrm>
        </p:spPr>
        <p:txBody>
          <a:bodyPr/>
          <a:lstStyle/>
          <a:p>
            <a:r>
              <a:rPr lang="en-US" dirty="0" smtClean="0"/>
              <a:t>The next development in the novel, and perhaps the most prominent,  came with Samuel Richardson (1689-1761) who might be called the father of the English novel.</a:t>
            </a:r>
          </a:p>
          <a:p>
            <a:r>
              <a:rPr lang="en-US" dirty="0" smtClean="0"/>
              <a:t>He wrote </a:t>
            </a:r>
            <a:r>
              <a:rPr lang="en-US" u="sng" dirty="0" smtClean="0"/>
              <a:t>Pamela</a:t>
            </a:r>
            <a:r>
              <a:rPr lang="en-US" dirty="0" smtClean="0"/>
              <a:t> or Virtue Rewarded (1740), </a:t>
            </a:r>
            <a:r>
              <a:rPr lang="en-US" u="sng" dirty="0" smtClean="0"/>
              <a:t>Clarissa</a:t>
            </a:r>
            <a:r>
              <a:rPr lang="en-US" dirty="0" smtClean="0"/>
              <a:t>, and then </a:t>
            </a:r>
            <a:r>
              <a:rPr lang="en-US" u="sng" dirty="0" smtClean="0"/>
              <a:t>Sir Charles </a:t>
            </a:r>
            <a:r>
              <a:rPr lang="en-US" u="sng" dirty="0" err="1" smtClean="0"/>
              <a:t>Grandison</a:t>
            </a:r>
            <a:r>
              <a:rPr lang="en-US" dirty="0" smtClean="0"/>
              <a:t>.   </a:t>
            </a:r>
          </a:p>
          <a:p>
            <a:r>
              <a:rPr lang="en-US" dirty="0" smtClean="0"/>
              <a:t>In fact, Richardson introduced the psychological novel.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229600" cy="4525963"/>
          </a:xfrm>
        </p:spPr>
        <p:txBody>
          <a:bodyPr/>
          <a:lstStyle/>
          <a:p>
            <a:r>
              <a:rPr lang="en-US" dirty="0" smtClean="0"/>
              <a:t>Henry Fielding (1707-1745)is a novelist of a different mettle. </a:t>
            </a:r>
          </a:p>
          <a:p>
            <a:r>
              <a:rPr lang="en-US" dirty="0" smtClean="0"/>
              <a:t>He wrote </a:t>
            </a:r>
            <a:r>
              <a:rPr lang="en-US" u="sng" dirty="0" smtClean="0"/>
              <a:t>The Adventures of Joseph Andrews </a:t>
            </a:r>
            <a:r>
              <a:rPr lang="en-US" dirty="0" smtClean="0"/>
              <a:t>(1740) and </a:t>
            </a:r>
            <a:r>
              <a:rPr lang="en-US" u="sng" dirty="0" smtClean="0"/>
              <a:t>The History of Tom Jones </a:t>
            </a:r>
            <a:r>
              <a:rPr lang="en-US" dirty="0" smtClean="0"/>
              <a:t>(1749)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Texts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smtClean="0">
                <a:solidFill>
                  <a:srgbClr val="FF0000"/>
                </a:solidFill>
              </a:rPr>
              <a:t>Compulsory texts</a:t>
            </a:r>
            <a:endParaRPr lang="en-US" sz="1800" dirty="0" smtClean="0">
              <a:solidFill>
                <a:srgbClr val="FF0000"/>
              </a:solidFill>
            </a:endParaRPr>
          </a:p>
          <a:p>
            <a:r>
              <a:rPr lang="en-US" sz="1800" dirty="0" smtClean="0">
                <a:solidFill>
                  <a:srgbClr val="FF0000"/>
                </a:solidFill>
              </a:rPr>
              <a:t>Daniel Defoe, </a:t>
            </a:r>
            <a:r>
              <a:rPr lang="en-US" sz="1800" u="sng" dirty="0" smtClean="0">
                <a:solidFill>
                  <a:srgbClr val="FF0000"/>
                </a:solidFill>
              </a:rPr>
              <a:t> Robinson Crusoe </a:t>
            </a:r>
            <a:r>
              <a:rPr lang="en-US" sz="1800" dirty="0" smtClean="0">
                <a:solidFill>
                  <a:srgbClr val="FF0000"/>
                </a:solidFill>
              </a:rPr>
              <a:t>. Cairo: Anglo Bookshop.</a:t>
            </a:r>
          </a:p>
          <a:p>
            <a:r>
              <a:rPr lang="en-US" sz="1800" dirty="0">
                <a:solidFill>
                  <a:srgbClr val="FF0000"/>
                </a:solidFill>
              </a:rPr>
              <a:t>http://www.fullbooks.com/Robinson-Crusoe1.html</a:t>
            </a:r>
            <a:endParaRPr lang="en-US" sz="1800" dirty="0" smtClean="0">
              <a:solidFill>
                <a:srgbClr val="FF0000"/>
              </a:solidFill>
            </a:endParaRPr>
          </a:p>
          <a:p>
            <a:r>
              <a:rPr lang="en-US" sz="1800" dirty="0" smtClean="0">
                <a:solidFill>
                  <a:srgbClr val="FF0000"/>
                </a:solidFill>
              </a:rPr>
              <a:t>Henry Fielding, </a:t>
            </a:r>
            <a:r>
              <a:rPr lang="en-US" sz="1800" u="sng" dirty="0" smtClean="0">
                <a:solidFill>
                  <a:srgbClr val="FF0000"/>
                </a:solidFill>
              </a:rPr>
              <a:t>Joseph Andrews</a:t>
            </a:r>
            <a:r>
              <a:rPr lang="en-US" sz="1800" dirty="0" smtClean="0">
                <a:solidFill>
                  <a:srgbClr val="FF0000"/>
                </a:solidFill>
              </a:rPr>
              <a:t>. Cairo: Anglo Bookshop.</a:t>
            </a:r>
          </a:p>
          <a:p>
            <a:r>
              <a:rPr lang="en-US" sz="1800" dirty="0" smtClean="0"/>
              <a:t>Additional texts</a:t>
            </a:r>
          </a:p>
          <a:p>
            <a:r>
              <a:rPr lang="en-US" sz="1800" dirty="0" smtClean="0"/>
              <a:t>Ian Watt, </a:t>
            </a:r>
            <a:r>
              <a:rPr lang="en-US" sz="1800" u="sng" dirty="0" smtClean="0"/>
              <a:t>The Rise of the Novel</a:t>
            </a:r>
            <a:r>
              <a:rPr lang="en-US" sz="1800" dirty="0" smtClean="0"/>
              <a:t>. London: Penguin, 1979. </a:t>
            </a:r>
          </a:p>
          <a:p>
            <a:r>
              <a:rPr lang="en-US" sz="1800" dirty="0" smtClean="0">
                <a:hlinkClick r:id="rId3"/>
              </a:rPr>
              <a:t>http://books.google.com.eg/books?id=yS_w4NyR9IsC&amp;pg=PA6&amp;source=gbs_toc_r&amp;cad=4#v=onepage&amp;q&amp;f=false</a:t>
            </a:r>
            <a:endParaRPr lang="en-US" sz="1800" dirty="0" smtClean="0"/>
          </a:p>
          <a:p>
            <a:r>
              <a:rPr lang="en-US" sz="1800" dirty="0" smtClean="0"/>
              <a:t>Michael </a:t>
            </a:r>
            <a:r>
              <a:rPr lang="en-US" sz="1800" dirty="0" err="1" smtClean="0"/>
              <a:t>Mckeon</a:t>
            </a:r>
            <a:r>
              <a:rPr lang="en-US" sz="1800" dirty="0" smtClean="0"/>
              <a:t>, </a:t>
            </a:r>
            <a:r>
              <a:rPr lang="en-US" sz="1800" u="sng" dirty="0" smtClean="0"/>
              <a:t>Theory of The Novel: A Historical approach</a:t>
            </a:r>
            <a:r>
              <a:rPr lang="en-US" sz="1800" dirty="0" smtClean="0"/>
              <a:t>. Baltimore: The Johns Hopkins University Press, 2000.</a:t>
            </a:r>
          </a:p>
          <a:p>
            <a:pPr>
              <a:buNone/>
            </a:pPr>
            <a:r>
              <a:rPr lang="en-US" sz="1800" b="1" i="1" dirty="0" smtClean="0"/>
              <a:t>        books</a:t>
            </a:r>
            <a:r>
              <a:rPr lang="en-US" sz="1800" i="1" dirty="0" smtClean="0"/>
              <a:t>.google.com.eg/</a:t>
            </a:r>
            <a:r>
              <a:rPr lang="en-US" sz="1800" b="1" i="1" dirty="0" err="1" smtClean="0"/>
              <a:t>books</a:t>
            </a:r>
            <a:r>
              <a:rPr lang="en-US" sz="1800" i="1" dirty="0" err="1" smtClean="0"/>
              <a:t>?isbn</a:t>
            </a:r>
            <a:r>
              <a:rPr lang="en-US" sz="1800" i="1" dirty="0" smtClean="0"/>
              <a:t>=080186397X</a:t>
            </a:r>
            <a:endParaRPr lang="en-US" sz="1800" dirty="0" smtClean="0"/>
          </a:p>
          <a:p>
            <a:r>
              <a:rPr lang="en-US" sz="1800" dirty="0" smtClean="0"/>
              <a:t>Michael </a:t>
            </a:r>
            <a:r>
              <a:rPr lang="en-US" sz="1800" dirty="0" err="1" smtClean="0"/>
              <a:t>Mckeon</a:t>
            </a:r>
            <a:r>
              <a:rPr lang="en-US" sz="1800" dirty="0" smtClean="0"/>
              <a:t>, </a:t>
            </a:r>
            <a:r>
              <a:rPr lang="en-US" sz="1800" u="sng" dirty="0" smtClean="0"/>
              <a:t>The Origins of The  English Novel 1600-1700</a:t>
            </a:r>
            <a:r>
              <a:rPr lang="en-US" sz="1800" dirty="0" smtClean="0"/>
              <a:t>. Baltimore: The Johns Hopkins University Press, 2002. </a:t>
            </a:r>
            <a:r>
              <a:rPr lang="en-US" sz="1800" b="1" i="1" dirty="0" smtClean="0"/>
              <a:t>books</a:t>
            </a:r>
            <a:r>
              <a:rPr lang="en-US" sz="1800" i="1" dirty="0" smtClean="0"/>
              <a:t>.google.com.eg/</a:t>
            </a:r>
            <a:r>
              <a:rPr lang="en-US" sz="1800" b="1" i="1" dirty="0" err="1" smtClean="0"/>
              <a:t>books</a:t>
            </a:r>
            <a:r>
              <a:rPr lang="en-US" sz="1800" i="1" dirty="0" err="1" smtClean="0"/>
              <a:t>?isbn</a:t>
            </a:r>
            <a:r>
              <a:rPr lang="en-US" sz="1800" i="1" dirty="0" smtClean="0"/>
              <a:t>=0801869595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Mid term-exam 20</a:t>
            </a:r>
          </a:p>
          <a:p>
            <a:r>
              <a:rPr lang="en-US" dirty="0" smtClean="0"/>
              <a:t>Final exam 40</a:t>
            </a:r>
          </a:p>
          <a:p>
            <a:r>
              <a:rPr lang="en-US" dirty="0" smtClean="0"/>
              <a:t>Assignment One 15 (Presentation 5)</a:t>
            </a:r>
          </a:p>
          <a:p>
            <a:r>
              <a:rPr lang="en-US" dirty="0" smtClean="0"/>
              <a:t>Assignment  Two 15 (Presentation 5)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0"/>
            <a:ext cx="8153400" cy="5745163"/>
          </a:xfrm>
        </p:spPr>
        <p:txBody>
          <a:bodyPr/>
          <a:lstStyle/>
          <a:p>
            <a:r>
              <a:rPr lang="en-US" dirty="0" smtClean="0"/>
              <a:t>Charles Stuart returned in 1660 to England which was a nation divided against itself by twenty years of civil wars and revolution.</a:t>
            </a:r>
          </a:p>
          <a:p>
            <a:r>
              <a:rPr lang="en-US" dirty="0" smtClean="0"/>
              <a:t>Within two decades of the king’s return, the Royal navy had defeated the navy of Holland and in a series of wars fought between 1689 and 1763 against France, the British acquired dominions that stretched around the world, from Canada in the west to India in the east.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The restoration of the monarchy meant, inevitably, the restoration of the established church.</a:t>
            </a:r>
          </a:p>
          <a:p>
            <a:r>
              <a:rPr lang="en-US" sz="2800" dirty="0" smtClean="0"/>
              <a:t>The bishops and Anglican clergy felt anything but Christian charity toward their Dissenting brothers.</a:t>
            </a:r>
          </a:p>
          <a:p>
            <a:r>
              <a:rPr lang="en-US" sz="2800" dirty="0" smtClean="0"/>
              <a:t>In 1662 Parliament re-imposed the Book of Common Prayer on all ministers and congregations. </a:t>
            </a:r>
          </a:p>
          <a:p>
            <a:r>
              <a:rPr lang="en-US" sz="2800" dirty="0" smtClean="0"/>
              <a:t>The two adversaries of the Anglican church, Protestant Dissenters and Roman Catholics, were alike excluded from public life.    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Two important political parties emerged: Whig and Tory.</a:t>
            </a:r>
          </a:p>
          <a:p>
            <a:r>
              <a:rPr lang="en-US" dirty="0" smtClean="0"/>
              <a:t>Tory is the party of the court which supported the king in 1681.</a:t>
            </a:r>
          </a:p>
          <a:p>
            <a:r>
              <a:rPr lang="en-US" dirty="0" smtClean="0"/>
              <a:t>Whig is the party of the king’s opponents.</a:t>
            </a:r>
          </a:p>
          <a:p>
            <a:r>
              <a:rPr lang="en-US" dirty="0" smtClean="0"/>
              <a:t>James II came to the throne in 1685, determined to advance the cause of the Roman church in England, an atmosphere of crisis rapidly developed. 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4525963"/>
          </a:xfrm>
        </p:spPr>
        <p:txBody>
          <a:bodyPr/>
          <a:lstStyle/>
          <a:p>
            <a:r>
              <a:rPr lang="en-US" dirty="0" smtClean="0"/>
              <a:t>On December 11, James fled to France when the Dutchman William of Orange arrived to England at the head of a small armed force.  </a:t>
            </a:r>
          </a:p>
          <a:p>
            <a:r>
              <a:rPr lang="en-US" dirty="0" smtClean="0"/>
              <a:t>William was a prominent leader of Protestantism  and his wife Mary was James’s Protestant daughter.</a:t>
            </a:r>
          </a:p>
          <a:p>
            <a:r>
              <a:rPr lang="en-US" dirty="0" smtClean="0"/>
              <a:t>A more tolerant era was opening specially with the Dissenters. 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4525963"/>
          </a:xfrm>
        </p:spPr>
        <p:txBody>
          <a:bodyPr>
            <a:normAutofit fontScale="47500" lnSpcReduction="20000"/>
          </a:bodyPr>
          <a:lstStyle/>
          <a:p>
            <a:r>
              <a:rPr lang="en-US" sz="5100" dirty="0" smtClean="0"/>
              <a:t>The three Georges who occupied the throne during the rest of the century presided over a nation that grew increasingly prosperous through war, trade, and the beginning of industrialism</a:t>
            </a:r>
          </a:p>
          <a:p>
            <a:r>
              <a:rPr lang="en-US" sz="5100" dirty="0" smtClean="0"/>
              <a:t>George I (reigned 1714-27) and George II (reigned 1727- 60) spoke broken English and had little interest in the affairs of the country.</a:t>
            </a:r>
          </a:p>
          <a:p>
            <a:r>
              <a:rPr lang="en-US" sz="5100" dirty="0" smtClean="0"/>
              <a:t>The long reign of George III (1760-1820) was dominated by two great concerns: the emergence of Britain as a colonial power and the cry for a new social order based on liberty and radical reform.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Intellectual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As the 18</a:t>
            </a:r>
            <a:r>
              <a:rPr lang="en-US" baseline="30000" dirty="0" smtClean="0"/>
              <a:t>th</a:t>
            </a:r>
            <a:r>
              <a:rPr lang="en-US" dirty="0" smtClean="0"/>
              <a:t> century was the age of stability, order, peace and tolerance, people became more and more convinced that civilized way of living  had depended on law, order and restraint.</a:t>
            </a:r>
          </a:p>
          <a:p>
            <a:r>
              <a:rPr lang="en-US" dirty="0" smtClean="0"/>
              <a:t>There was the belief in the supremacy of reason and common sense.</a:t>
            </a:r>
          </a:p>
          <a:p>
            <a:r>
              <a:rPr lang="en-US" dirty="0" smtClean="0"/>
              <a:t>The spirit of reason was propagated by such thinkers as Hobbes and Locke who emphasized rational thinking.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 smtClean="0"/>
              <a:t>The Literature of this period is chiefly a literature of wit, concerned with civilization and social relationships, and consequently, it is critical and in some degree moral or satiric.</a:t>
            </a:r>
          </a:p>
          <a:p>
            <a:pPr algn="just"/>
            <a:r>
              <a:rPr lang="en-US" sz="2800" dirty="0" smtClean="0"/>
              <a:t>Nevertheless, a body of writing that reached a wider audience was coming into being. The reading public expanded steadily throughout the eighteenth century, and its new recruits were upper-class women and the increasingly numerous rich and leisured people of both sexes in the trading middle class. The popular press flourished, producing a succession of newspapers and literary periodicals. 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Novel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Before the 18</a:t>
            </a:r>
            <a:r>
              <a:rPr lang="en-US" baseline="30000" dirty="0" smtClean="0"/>
              <a:t>th</a:t>
            </a:r>
            <a:r>
              <a:rPr lang="en-US" dirty="0" smtClean="0"/>
              <a:t> century there were separate attempts to write novels, the most noticeable were Sir Philip Sidney’s  </a:t>
            </a:r>
            <a:r>
              <a:rPr lang="en-US" u="sng" dirty="0" smtClean="0"/>
              <a:t>The Countess of Pembroke Arcadia</a:t>
            </a:r>
            <a:r>
              <a:rPr lang="en-US" dirty="0" smtClean="0"/>
              <a:t> and Bunyan’s </a:t>
            </a:r>
            <a:r>
              <a:rPr lang="en-US" u="sng" dirty="0" smtClean="0"/>
              <a:t>The Pilgrim’s Progress</a:t>
            </a:r>
            <a:r>
              <a:rPr lang="en-US" dirty="0" smtClean="0"/>
              <a:t>.</a:t>
            </a:r>
            <a:endParaRPr lang="en-US" u="sng" dirty="0" smtClean="0"/>
          </a:p>
          <a:p>
            <a:r>
              <a:rPr lang="en-US" dirty="0" smtClean="0"/>
              <a:t>The 18</a:t>
            </a:r>
            <a:r>
              <a:rPr lang="en-US" baseline="30000" dirty="0" smtClean="0"/>
              <a:t>th</a:t>
            </a:r>
            <a:r>
              <a:rPr lang="en-US" dirty="0" smtClean="0"/>
              <a:t> century established novel as a form of literature.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2526</TotalTime>
  <Words>833</Words>
  <Application>Microsoft Office PowerPoint</Application>
  <PresentationFormat>On-screen Show (4:3)</PresentationFormat>
  <Paragraphs>56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The Restoration and the Eighteenth Century 1660-1785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Intellectual Background</vt:lpstr>
      <vt:lpstr>PowerPoint Presentation</vt:lpstr>
      <vt:lpstr>The Novel</vt:lpstr>
      <vt:lpstr>PowerPoint Presentation</vt:lpstr>
      <vt:lpstr>PowerPoint Presentation</vt:lpstr>
      <vt:lpstr>PowerPoint Presentation</vt:lpstr>
      <vt:lpstr>The Texts</vt:lpstr>
      <vt:lpstr>Class Assessment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Restoration and the Eighteenth Century 1660-1785</dc:title>
  <dc:creator>Ahmed</dc:creator>
  <cp:lastModifiedBy>win8.1</cp:lastModifiedBy>
  <cp:revision>111</cp:revision>
  <dcterms:created xsi:type="dcterms:W3CDTF">2010-02-13T18:54:53Z</dcterms:created>
  <dcterms:modified xsi:type="dcterms:W3CDTF">2017-09-24T16:58:52Z</dcterms:modified>
</cp:coreProperties>
</file>