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p:cViewPr varScale="1">
        <p:scale>
          <a:sx n="73" d="100"/>
          <a:sy n="73" d="100"/>
        </p:scale>
        <p:origin x="680"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EG"/>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12E5084C-1C18-3B4A-A43D-534879F80120}" type="datetimeFigureOut">
              <a:rPr lang="en-EG" smtClean="0"/>
              <a:t>17/05/2023</a:t>
            </a:fld>
            <a:endParaRPr lang="en-EG"/>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EG"/>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EG"/>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66DBF9FE-2902-8143-B781-C5E3240DDF2A}" type="slidenum">
              <a:rPr lang="en-EG" smtClean="0"/>
              <a:t>‹#›</a:t>
            </a:fld>
            <a:endParaRPr lang="en-EG"/>
          </a:p>
        </p:txBody>
      </p:sp>
    </p:spTree>
    <p:extLst>
      <p:ext uri="{BB962C8B-B14F-4D97-AF65-F5344CB8AC3E}">
        <p14:creationId xmlns:p14="http://schemas.microsoft.com/office/powerpoint/2010/main" val="392120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G"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66DBF9FE-2902-8143-B781-C5E3240DDF2A}" type="slidenum">
              <a:rPr lang="en-EG" smtClean="0"/>
              <a:t>17</a:t>
            </a:fld>
            <a:endParaRPr lang="en-EG"/>
          </a:p>
        </p:txBody>
      </p:sp>
    </p:spTree>
    <p:extLst>
      <p:ext uri="{BB962C8B-B14F-4D97-AF65-F5344CB8AC3E}">
        <p14:creationId xmlns:p14="http://schemas.microsoft.com/office/powerpoint/2010/main" val="3437498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4E8"/>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1" y="-7480"/>
            <a:ext cx="5733583" cy="2160924"/>
          </a:xfrm>
          <a:prstGeom prst="rect">
            <a:avLst/>
          </a:prstGeom>
        </p:spPr>
      </p:pic>
      <p:sp>
        <p:nvSpPr>
          <p:cNvPr id="2" name="Holder 2"/>
          <p:cNvSpPr>
            <a:spLocks noGrp="1"/>
          </p:cNvSpPr>
          <p:nvPr>
            <p:ph type="ctrTitle"/>
          </p:nvPr>
        </p:nvSpPr>
        <p:spPr>
          <a:xfrm>
            <a:off x="3924065" y="233125"/>
            <a:ext cx="6974840" cy="1176655"/>
          </a:xfrm>
          <a:prstGeom prst="rect">
            <a:avLst/>
          </a:prstGeom>
        </p:spPr>
        <p:txBody>
          <a:bodyPr wrap="square" lIns="0" tIns="0" rIns="0" bIns="0">
            <a:spAutoFit/>
          </a:bodyPr>
          <a:lstStyle>
            <a:lvl1pPr>
              <a:defRPr sz="7550" b="0" i="0">
                <a:solidFill>
                  <a:schemeClr val="bg1"/>
                </a:solidFill>
                <a:latin typeface="Verdana"/>
                <a:cs typeface="Verdan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75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4E8"/>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755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375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550" b="0" i="0">
                <a:solidFill>
                  <a:schemeClr val="bg1"/>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B0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725751" y="3294886"/>
            <a:ext cx="9563899" cy="3750846"/>
          </a:xfrm>
          <a:prstGeom prst="rect">
            <a:avLst/>
          </a:prstGeom>
        </p:spPr>
      </p:pic>
      <p:pic>
        <p:nvPicPr>
          <p:cNvPr id="18" name="bg object 18"/>
          <p:cNvPicPr/>
          <p:nvPr/>
        </p:nvPicPr>
        <p:blipFill>
          <a:blip r:embed="rId3" cstate="print"/>
          <a:stretch>
            <a:fillRect/>
          </a:stretch>
        </p:blipFill>
        <p:spPr>
          <a:xfrm>
            <a:off x="7133151" y="1379973"/>
            <a:ext cx="9324974" cy="5219699"/>
          </a:xfrm>
          <a:prstGeom prst="rect">
            <a:avLst/>
          </a:prstGeom>
        </p:spPr>
      </p:pic>
      <p:sp>
        <p:nvSpPr>
          <p:cNvPr id="2" name="Holder 2"/>
          <p:cNvSpPr>
            <a:spLocks noGrp="1"/>
          </p:cNvSpPr>
          <p:nvPr>
            <p:ph type="title"/>
          </p:nvPr>
        </p:nvSpPr>
        <p:spPr/>
        <p:txBody>
          <a:bodyPr lIns="0" tIns="0" rIns="0" bIns="0"/>
          <a:lstStyle>
            <a:lvl1pPr>
              <a:defRPr sz="755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4BF86"/>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20938" y="233125"/>
            <a:ext cx="12181205" cy="2272665"/>
          </a:xfrm>
          <a:prstGeom prst="rect">
            <a:avLst/>
          </a:prstGeom>
        </p:spPr>
        <p:txBody>
          <a:bodyPr wrap="square" lIns="0" tIns="0" rIns="0" bIns="0">
            <a:spAutoFit/>
          </a:bodyPr>
          <a:lstStyle>
            <a:lvl1pPr>
              <a:defRPr sz="7550" b="0" i="0">
                <a:solidFill>
                  <a:schemeClr val="bg1"/>
                </a:solidFill>
                <a:latin typeface="Verdana"/>
                <a:cs typeface="Verdana"/>
              </a:defRPr>
            </a:lvl1pPr>
          </a:lstStyle>
          <a:p>
            <a:endParaRPr/>
          </a:p>
        </p:txBody>
      </p:sp>
      <p:sp>
        <p:nvSpPr>
          <p:cNvPr id="3" name="Holder 3"/>
          <p:cNvSpPr>
            <a:spLocks noGrp="1"/>
          </p:cNvSpPr>
          <p:nvPr>
            <p:ph type="body" idx="1"/>
          </p:nvPr>
        </p:nvSpPr>
        <p:spPr>
          <a:xfrm>
            <a:off x="6026152" y="1963125"/>
            <a:ext cx="11699875" cy="5967095"/>
          </a:xfrm>
          <a:prstGeom prst="rect">
            <a:avLst/>
          </a:prstGeom>
        </p:spPr>
        <p:txBody>
          <a:bodyPr wrap="square" lIns="0" tIns="0" rIns="0" bIns="0">
            <a:spAutoFit/>
          </a:bodyPr>
          <a:lstStyle>
            <a:lvl1pPr>
              <a:defRPr sz="3750" b="0" i="0">
                <a:solidFill>
                  <a:schemeClr val="bg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5/17/23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nsarada.com/due-diligence" TargetMode="External"/><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hyperlink" Target="https://www.investopedia.com/terms/v/venturecapital.asp" TargetMode="External"/><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investopedia.com/financial-edge/0612/the-importance-of-strategic-planning.aspx" TargetMode="External"/><Relationship Id="rId5" Type="http://schemas.openxmlformats.org/officeDocument/2006/relationships/hyperlink" Target="https://www.investopedia.com/terms/t/tangibleasset.asp#%3A~%3Atext%3DA%20tangible%20asset%20is%20an%2Cof%20different%20markets%20will%20vary" TargetMode="External"/><Relationship Id="rId4" Type="http://schemas.openxmlformats.org/officeDocument/2006/relationships/hyperlink" Target="https://www.investopedia.com/terms/l/liquidate.asp#%3A~%3Atext%3DTo%20liquidate%20means%20to%20sell%2Cinvestment%2C%20or%20consolidating%20portfolio%20holding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28756" y="8920210"/>
            <a:ext cx="333375" cy="333375"/>
          </a:xfrm>
          <a:custGeom>
            <a:avLst/>
            <a:gdLst/>
            <a:ahLst/>
            <a:cxnLst/>
            <a:rect l="l" t="t" r="r" b="b"/>
            <a:pathLst>
              <a:path w="333375" h="333375">
                <a:moveTo>
                  <a:pt x="166532" y="333290"/>
                </a:moveTo>
                <a:lnTo>
                  <a:pt x="122242" y="327335"/>
                </a:lnTo>
                <a:lnTo>
                  <a:pt x="82457" y="310573"/>
                </a:lnTo>
                <a:lnTo>
                  <a:pt x="48751" y="284555"/>
                </a:lnTo>
                <a:lnTo>
                  <a:pt x="22715" y="250842"/>
                </a:lnTo>
                <a:lnTo>
                  <a:pt x="5936" y="210991"/>
                </a:lnTo>
                <a:lnTo>
                  <a:pt x="0" y="166560"/>
                </a:lnTo>
                <a:lnTo>
                  <a:pt x="5984" y="122095"/>
                </a:lnTo>
                <a:lnTo>
                  <a:pt x="22827" y="82265"/>
                </a:lnTo>
                <a:lnTo>
                  <a:pt x="48928" y="48596"/>
                </a:lnTo>
                <a:lnTo>
                  <a:pt x="82675" y="22635"/>
                </a:lnTo>
                <a:lnTo>
                  <a:pt x="122459" y="5922"/>
                </a:lnTo>
                <a:lnTo>
                  <a:pt x="166673" y="0"/>
                </a:lnTo>
                <a:lnTo>
                  <a:pt x="210953" y="5946"/>
                </a:lnTo>
                <a:lnTo>
                  <a:pt x="250750" y="22751"/>
                </a:lnTo>
                <a:lnTo>
                  <a:pt x="274675" y="41244"/>
                </a:lnTo>
                <a:lnTo>
                  <a:pt x="166645" y="41244"/>
                </a:lnTo>
                <a:lnTo>
                  <a:pt x="154612" y="43652"/>
                </a:lnTo>
                <a:lnTo>
                  <a:pt x="144832" y="50235"/>
                </a:lnTo>
                <a:lnTo>
                  <a:pt x="138268" y="60027"/>
                </a:lnTo>
                <a:lnTo>
                  <a:pt x="135881" y="72065"/>
                </a:lnTo>
                <a:lnTo>
                  <a:pt x="138320" y="84001"/>
                </a:lnTo>
                <a:lnTo>
                  <a:pt x="144931" y="93764"/>
                </a:lnTo>
                <a:lnTo>
                  <a:pt x="154741" y="100359"/>
                </a:lnTo>
                <a:lnTo>
                  <a:pt x="166673" y="102772"/>
                </a:lnTo>
                <a:lnTo>
                  <a:pt x="319067" y="102772"/>
                </a:lnTo>
                <a:lnTo>
                  <a:pt x="323972" y="114392"/>
                </a:lnTo>
                <a:lnTo>
                  <a:pt x="164464" y="114392"/>
                </a:lnTo>
                <a:lnTo>
                  <a:pt x="156164" y="116304"/>
                </a:lnTo>
                <a:lnTo>
                  <a:pt x="148817" y="120307"/>
                </a:lnTo>
                <a:lnTo>
                  <a:pt x="143151" y="126272"/>
                </a:lnTo>
                <a:lnTo>
                  <a:pt x="139515" y="133716"/>
                </a:lnTo>
                <a:lnTo>
                  <a:pt x="138254" y="142152"/>
                </a:lnTo>
                <a:lnTo>
                  <a:pt x="138366" y="172831"/>
                </a:lnTo>
                <a:lnTo>
                  <a:pt x="138310" y="264869"/>
                </a:lnTo>
                <a:lnTo>
                  <a:pt x="141552" y="278837"/>
                </a:lnTo>
                <a:lnTo>
                  <a:pt x="149395" y="287034"/>
                </a:lnTo>
                <a:lnTo>
                  <a:pt x="159011" y="290894"/>
                </a:lnTo>
                <a:lnTo>
                  <a:pt x="167577" y="291847"/>
                </a:lnTo>
                <a:lnTo>
                  <a:pt x="274984" y="291847"/>
                </a:lnTo>
                <a:lnTo>
                  <a:pt x="250916" y="310494"/>
                </a:lnTo>
                <a:lnTo>
                  <a:pt x="211030" y="327337"/>
                </a:lnTo>
                <a:lnTo>
                  <a:pt x="166532" y="333290"/>
                </a:lnTo>
                <a:close/>
              </a:path>
              <a:path w="333375" h="333375">
                <a:moveTo>
                  <a:pt x="319067" y="102772"/>
                </a:moveTo>
                <a:lnTo>
                  <a:pt x="166673" y="102772"/>
                </a:lnTo>
                <a:lnTo>
                  <a:pt x="178677" y="100354"/>
                </a:lnTo>
                <a:lnTo>
                  <a:pt x="188425" y="93764"/>
                </a:lnTo>
                <a:lnTo>
                  <a:pt x="194982" y="83954"/>
                </a:lnTo>
                <a:lnTo>
                  <a:pt x="197380" y="71895"/>
                </a:lnTo>
                <a:lnTo>
                  <a:pt x="194969" y="59907"/>
                </a:lnTo>
                <a:lnTo>
                  <a:pt x="188411" y="50171"/>
                </a:lnTo>
                <a:lnTo>
                  <a:pt x="178653" y="43634"/>
                </a:lnTo>
                <a:lnTo>
                  <a:pt x="166645" y="41244"/>
                </a:lnTo>
                <a:lnTo>
                  <a:pt x="274675" y="41244"/>
                </a:lnTo>
                <a:lnTo>
                  <a:pt x="284474" y="48819"/>
                </a:lnTo>
                <a:lnTo>
                  <a:pt x="310533" y="82554"/>
                </a:lnTo>
                <a:lnTo>
                  <a:pt x="319067" y="102772"/>
                </a:lnTo>
                <a:close/>
              </a:path>
              <a:path w="333375" h="333375">
                <a:moveTo>
                  <a:pt x="274984" y="291847"/>
                </a:moveTo>
                <a:lnTo>
                  <a:pt x="167577" y="291847"/>
                </a:lnTo>
                <a:lnTo>
                  <a:pt x="177989" y="289765"/>
                </a:lnTo>
                <a:lnTo>
                  <a:pt x="186991" y="284005"/>
                </a:lnTo>
                <a:lnTo>
                  <a:pt x="193272" y="275166"/>
                </a:lnTo>
                <a:lnTo>
                  <a:pt x="195516" y="263852"/>
                </a:lnTo>
                <a:lnTo>
                  <a:pt x="195456" y="133716"/>
                </a:lnTo>
                <a:lnTo>
                  <a:pt x="164464" y="114392"/>
                </a:lnTo>
                <a:lnTo>
                  <a:pt x="323972" y="114392"/>
                </a:lnTo>
                <a:lnTo>
                  <a:pt x="327335" y="122361"/>
                </a:lnTo>
                <a:lnTo>
                  <a:pt x="333290" y="166645"/>
                </a:lnTo>
                <a:lnTo>
                  <a:pt x="327341" y="210842"/>
                </a:lnTo>
                <a:lnTo>
                  <a:pt x="310603" y="250629"/>
                </a:lnTo>
                <a:lnTo>
                  <a:pt x="284615" y="284386"/>
                </a:lnTo>
                <a:lnTo>
                  <a:pt x="274984" y="291847"/>
                </a:lnTo>
                <a:close/>
              </a:path>
            </a:pathLst>
          </a:custGeom>
          <a:solidFill>
            <a:srgbClr val="FFFFFF"/>
          </a:solidFill>
        </p:spPr>
        <p:txBody>
          <a:bodyPr wrap="square" lIns="0" tIns="0" rIns="0" bIns="0" rtlCol="0"/>
          <a:lstStyle/>
          <a:p>
            <a:endParaRPr/>
          </a:p>
        </p:txBody>
      </p:sp>
      <p:pic>
        <p:nvPicPr>
          <p:cNvPr id="3" name="object 3"/>
          <p:cNvPicPr/>
          <p:nvPr/>
        </p:nvPicPr>
        <p:blipFill>
          <a:blip r:embed="rId2" cstate="print"/>
          <a:stretch>
            <a:fillRect/>
          </a:stretch>
        </p:blipFill>
        <p:spPr>
          <a:xfrm>
            <a:off x="15087986" y="6382576"/>
            <a:ext cx="3200000" cy="3483496"/>
          </a:xfrm>
          <a:prstGeom prst="rect">
            <a:avLst/>
          </a:prstGeom>
        </p:spPr>
      </p:pic>
      <p:grpSp>
        <p:nvGrpSpPr>
          <p:cNvPr id="4" name="object 4"/>
          <p:cNvGrpSpPr/>
          <p:nvPr/>
        </p:nvGrpSpPr>
        <p:grpSpPr>
          <a:xfrm>
            <a:off x="6071856" y="-12272"/>
            <a:ext cx="12218670" cy="6308725"/>
            <a:chOff x="6071856" y="-12272"/>
            <a:chExt cx="12218670" cy="6308725"/>
          </a:xfrm>
        </p:grpSpPr>
        <p:pic>
          <p:nvPicPr>
            <p:cNvPr id="5" name="object 5"/>
            <p:cNvPicPr/>
            <p:nvPr/>
          </p:nvPicPr>
          <p:blipFill>
            <a:blip r:embed="rId3" cstate="print"/>
            <a:stretch>
              <a:fillRect/>
            </a:stretch>
          </p:blipFill>
          <p:spPr>
            <a:xfrm>
              <a:off x="6071856" y="-12272"/>
              <a:ext cx="12218086" cy="4274976"/>
            </a:xfrm>
            <a:prstGeom prst="rect">
              <a:avLst/>
            </a:prstGeom>
          </p:spPr>
        </p:pic>
        <p:pic>
          <p:nvPicPr>
            <p:cNvPr id="6" name="object 6"/>
            <p:cNvPicPr/>
            <p:nvPr/>
          </p:nvPicPr>
          <p:blipFill>
            <a:blip r:embed="rId4" cstate="print"/>
            <a:stretch>
              <a:fillRect/>
            </a:stretch>
          </p:blipFill>
          <p:spPr>
            <a:xfrm>
              <a:off x="7919440" y="1181100"/>
              <a:ext cx="9344023" cy="5114924"/>
            </a:xfrm>
            <a:prstGeom prst="rect">
              <a:avLst/>
            </a:prstGeom>
          </p:spPr>
        </p:pic>
      </p:grpSp>
      <p:sp>
        <p:nvSpPr>
          <p:cNvPr id="7" name="object 7"/>
          <p:cNvSpPr txBox="1"/>
          <p:nvPr/>
        </p:nvSpPr>
        <p:spPr>
          <a:xfrm>
            <a:off x="990600" y="4679497"/>
            <a:ext cx="4282440" cy="2703830"/>
          </a:xfrm>
          <a:prstGeom prst="rect">
            <a:avLst/>
          </a:prstGeom>
        </p:spPr>
        <p:txBody>
          <a:bodyPr vert="horz" wrap="square" lIns="0" tIns="12700" rIns="0" bIns="0" rtlCol="0">
            <a:spAutoFit/>
          </a:bodyPr>
          <a:lstStyle/>
          <a:p>
            <a:pPr marL="38100">
              <a:lnSpc>
                <a:spcPts val="10545"/>
              </a:lnSpc>
              <a:spcBef>
                <a:spcPts val="100"/>
              </a:spcBef>
            </a:pPr>
            <a:r>
              <a:rPr sz="9200" spc="60" dirty="0">
                <a:solidFill>
                  <a:srgbClr val="FFFFFF"/>
                </a:solidFill>
                <a:latin typeface="Cambria"/>
                <a:cs typeface="Cambria"/>
              </a:rPr>
              <a:t>Exist</a:t>
            </a:r>
            <a:endParaRPr sz="9200">
              <a:latin typeface="Cambria"/>
              <a:cs typeface="Cambria"/>
            </a:endParaRPr>
          </a:p>
          <a:p>
            <a:pPr marL="38100">
              <a:lnSpc>
                <a:spcPts val="10545"/>
              </a:lnSpc>
            </a:pPr>
            <a:r>
              <a:rPr sz="4200" spc="-2332" baseline="60515" dirty="0">
                <a:solidFill>
                  <a:srgbClr val="FFFFFF"/>
                </a:solidFill>
                <a:latin typeface="Verdana"/>
                <a:cs typeface="Verdana"/>
              </a:rPr>
              <a:t>F</a:t>
            </a:r>
            <a:r>
              <a:rPr sz="9200" spc="65" dirty="0">
                <a:solidFill>
                  <a:srgbClr val="FFFFFF"/>
                </a:solidFill>
                <a:latin typeface="Cambria"/>
                <a:cs typeface="Cambria"/>
              </a:rPr>
              <a:t>S</a:t>
            </a:r>
            <a:r>
              <a:rPr sz="9200" spc="60" dirty="0">
                <a:solidFill>
                  <a:srgbClr val="FFFFFF"/>
                </a:solidFill>
                <a:latin typeface="Cambria"/>
                <a:cs typeface="Cambria"/>
              </a:rPr>
              <a:t>t</a:t>
            </a:r>
            <a:r>
              <a:rPr sz="9200" spc="65" dirty="0">
                <a:solidFill>
                  <a:srgbClr val="FFFFFF"/>
                </a:solidFill>
                <a:latin typeface="Cambria"/>
                <a:cs typeface="Cambria"/>
              </a:rPr>
              <a:t>r</a:t>
            </a:r>
            <a:r>
              <a:rPr sz="9200" spc="60" dirty="0">
                <a:solidFill>
                  <a:srgbClr val="FFFFFF"/>
                </a:solidFill>
                <a:latin typeface="Cambria"/>
                <a:cs typeface="Cambria"/>
              </a:rPr>
              <a:t>at</a:t>
            </a:r>
            <a:r>
              <a:rPr sz="9200" spc="65" dirty="0">
                <a:solidFill>
                  <a:srgbClr val="FFFFFF"/>
                </a:solidFill>
                <a:latin typeface="Cambria"/>
                <a:cs typeface="Cambria"/>
              </a:rPr>
              <a:t>eg</a:t>
            </a:r>
            <a:r>
              <a:rPr sz="9200" spc="70" dirty="0">
                <a:solidFill>
                  <a:srgbClr val="FFFFFF"/>
                </a:solidFill>
                <a:latin typeface="Cambria"/>
                <a:cs typeface="Cambria"/>
              </a:rPr>
              <a:t>y</a:t>
            </a:r>
            <a:endParaRPr sz="9200">
              <a:latin typeface="Cambria"/>
              <a:cs typeface="Cambria"/>
            </a:endParaRPr>
          </a:p>
        </p:txBody>
      </p:sp>
      <p:pic>
        <p:nvPicPr>
          <p:cNvPr id="8" name="object 8"/>
          <p:cNvPicPr/>
          <p:nvPr/>
        </p:nvPicPr>
        <p:blipFill>
          <a:blip r:embed="rId5" cstate="print"/>
          <a:stretch>
            <a:fillRect/>
          </a:stretch>
        </p:blipFill>
        <p:spPr>
          <a:xfrm>
            <a:off x="5090078" y="4766377"/>
            <a:ext cx="2402018" cy="397510"/>
          </a:xfrm>
          <a:prstGeom prst="rect">
            <a:avLst/>
          </a:prstGeom>
        </p:spPr>
      </p:pic>
      <p:pic>
        <p:nvPicPr>
          <p:cNvPr id="9" name="object 9"/>
          <p:cNvPicPr/>
          <p:nvPr/>
        </p:nvPicPr>
        <p:blipFill>
          <a:blip r:embed="rId6" cstate="print"/>
          <a:stretch>
            <a:fillRect/>
          </a:stretch>
        </p:blipFill>
        <p:spPr>
          <a:xfrm>
            <a:off x="2839500" y="1628454"/>
            <a:ext cx="984070" cy="37972"/>
          </a:xfrm>
          <a:prstGeom prst="rect">
            <a:avLst/>
          </a:prstGeom>
        </p:spPr>
      </p:pic>
      <p:sp>
        <p:nvSpPr>
          <p:cNvPr id="10" name="object 10"/>
          <p:cNvSpPr txBox="1"/>
          <p:nvPr/>
        </p:nvSpPr>
        <p:spPr>
          <a:xfrm>
            <a:off x="12581212" y="9115082"/>
            <a:ext cx="3780154" cy="678815"/>
          </a:xfrm>
          <a:prstGeom prst="rect">
            <a:avLst/>
          </a:prstGeom>
        </p:spPr>
        <p:txBody>
          <a:bodyPr vert="horz" wrap="square" lIns="0" tIns="17145" rIns="0" bIns="0" rtlCol="0">
            <a:spAutoFit/>
          </a:bodyPr>
          <a:lstStyle/>
          <a:p>
            <a:pPr marL="12700">
              <a:lnSpc>
                <a:spcPct val="100000"/>
              </a:lnSpc>
              <a:spcBef>
                <a:spcPts val="135"/>
              </a:spcBef>
            </a:pPr>
            <a:r>
              <a:rPr sz="4250" spc="290" dirty="0">
                <a:solidFill>
                  <a:srgbClr val="FFFFFF"/>
                </a:solidFill>
                <a:latin typeface="Cambria"/>
                <a:cs typeface="Cambria"/>
              </a:rPr>
              <a:t>Dr</a:t>
            </a:r>
            <a:r>
              <a:rPr sz="4250" spc="250" dirty="0">
                <a:solidFill>
                  <a:srgbClr val="FFFFFF"/>
                </a:solidFill>
                <a:latin typeface="Cambria"/>
                <a:cs typeface="Cambria"/>
              </a:rPr>
              <a:t> </a:t>
            </a:r>
            <a:r>
              <a:rPr sz="4250" spc="140" dirty="0">
                <a:solidFill>
                  <a:srgbClr val="FFFFFF"/>
                </a:solidFill>
                <a:latin typeface="Cambria"/>
                <a:cs typeface="Cambria"/>
              </a:rPr>
              <a:t>Noha</a:t>
            </a:r>
            <a:r>
              <a:rPr sz="4250" spc="265" dirty="0">
                <a:solidFill>
                  <a:srgbClr val="FFFFFF"/>
                </a:solidFill>
                <a:latin typeface="Cambria"/>
                <a:cs typeface="Cambria"/>
              </a:rPr>
              <a:t> </a:t>
            </a:r>
            <a:r>
              <a:rPr sz="4250" spc="-10" dirty="0">
                <a:solidFill>
                  <a:srgbClr val="FFFFFF"/>
                </a:solidFill>
                <a:latin typeface="Cambria"/>
                <a:cs typeface="Cambria"/>
              </a:rPr>
              <a:t>Fawzy</a:t>
            </a:r>
            <a:endParaRPr sz="4250">
              <a:latin typeface="Cambria"/>
              <a:cs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73" y="-6873"/>
            <a:ext cx="18294588" cy="9588294"/>
          </a:xfrm>
          <a:prstGeom prst="rect">
            <a:avLst/>
          </a:prstGeom>
        </p:spPr>
      </p:pic>
      <p:sp>
        <p:nvSpPr>
          <p:cNvPr id="3" name="object 3"/>
          <p:cNvSpPr txBox="1"/>
          <p:nvPr/>
        </p:nvSpPr>
        <p:spPr>
          <a:xfrm>
            <a:off x="759887" y="922154"/>
            <a:ext cx="16511905" cy="7687309"/>
          </a:xfrm>
          <a:prstGeom prst="rect">
            <a:avLst/>
          </a:prstGeom>
        </p:spPr>
        <p:txBody>
          <a:bodyPr vert="horz" wrap="square" lIns="0" tIns="101600" rIns="0" bIns="0" rtlCol="0">
            <a:spAutoFit/>
          </a:bodyPr>
          <a:lstStyle/>
          <a:p>
            <a:pPr marL="12700">
              <a:lnSpc>
                <a:spcPct val="100000"/>
              </a:lnSpc>
              <a:spcBef>
                <a:spcPts val="800"/>
              </a:spcBef>
            </a:pPr>
            <a:r>
              <a:rPr sz="3600" spc="-10" dirty="0">
                <a:solidFill>
                  <a:srgbClr val="FF5038"/>
                </a:solidFill>
                <a:latin typeface="Verdana"/>
                <a:cs typeface="Verdana"/>
              </a:rPr>
              <a:t>Pros:</a:t>
            </a:r>
            <a:endParaRPr sz="3600" dirty="0">
              <a:latin typeface="Verdana"/>
              <a:cs typeface="Verdana"/>
            </a:endParaRPr>
          </a:p>
          <a:p>
            <a:pPr marL="795655" marR="6985" algn="just">
              <a:lnSpc>
                <a:spcPts val="5030"/>
              </a:lnSpc>
              <a:spcBef>
                <a:spcPts val="284"/>
              </a:spcBef>
            </a:pPr>
            <a:r>
              <a:rPr sz="3600" spc="280" dirty="0">
                <a:latin typeface="Verdana"/>
                <a:cs typeface="Verdana"/>
              </a:rPr>
              <a:t>As</a:t>
            </a:r>
            <a:r>
              <a:rPr sz="3600" spc="-125" dirty="0">
                <a:latin typeface="Verdana"/>
                <a:cs typeface="Verdana"/>
              </a:rPr>
              <a:t> </a:t>
            </a:r>
            <a:r>
              <a:rPr sz="3600" spc="235" dirty="0">
                <a:latin typeface="Verdana"/>
                <a:cs typeface="Verdana"/>
              </a:rPr>
              <a:t>a</a:t>
            </a:r>
            <a:r>
              <a:rPr sz="3600" spc="-120" dirty="0">
                <a:latin typeface="Verdana"/>
                <a:cs typeface="Verdana"/>
              </a:rPr>
              <a:t> </a:t>
            </a:r>
            <a:r>
              <a:rPr sz="3600" spc="160" dirty="0">
                <a:latin typeface="Verdana"/>
                <a:cs typeface="Verdana"/>
              </a:rPr>
              <a:t>family</a:t>
            </a:r>
            <a:r>
              <a:rPr sz="3600" spc="-120" dirty="0">
                <a:latin typeface="Verdana"/>
                <a:cs typeface="Verdana"/>
              </a:rPr>
              <a:t> </a:t>
            </a:r>
            <a:r>
              <a:rPr sz="3600" spc="155" dirty="0">
                <a:latin typeface="Verdana"/>
                <a:cs typeface="Verdana"/>
              </a:rPr>
              <a:t>member,</a:t>
            </a:r>
            <a:r>
              <a:rPr sz="3600" spc="-120" dirty="0">
                <a:latin typeface="Verdana"/>
                <a:cs typeface="Verdana"/>
              </a:rPr>
              <a:t> </a:t>
            </a:r>
            <a:r>
              <a:rPr sz="3600" spc="170" dirty="0">
                <a:latin typeface="Verdana"/>
                <a:cs typeface="Verdana"/>
              </a:rPr>
              <a:t>it’s</a:t>
            </a:r>
            <a:r>
              <a:rPr sz="3600" spc="-120" dirty="0">
                <a:latin typeface="Verdana"/>
                <a:cs typeface="Verdana"/>
              </a:rPr>
              <a:t> </a:t>
            </a:r>
            <a:r>
              <a:rPr sz="3600" spc="70" dirty="0">
                <a:latin typeface="Verdana"/>
                <a:cs typeface="Verdana"/>
              </a:rPr>
              <a:t>likely</a:t>
            </a:r>
            <a:r>
              <a:rPr sz="3600" spc="-120" dirty="0">
                <a:latin typeface="Verdana"/>
                <a:cs typeface="Verdana"/>
              </a:rPr>
              <a:t> </a:t>
            </a:r>
            <a:r>
              <a:rPr sz="3600" spc="180" dirty="0">
                <a:latin typeface="Verdana"/>
                <a:cs typeface="Verdana"/>
              </a:rPr>
              <a:t>this</a:t>
            </a:r>
            <a:r>
              <a:rPr sz="3600" spc="-120" dirty="0">
                <a:latin typeface="Verdana"/>
                <a:cs typeface="Verdana"/>
              </a:rPr>
              <a:t> </a:t>
            </a:r>
            <a:r>
              <a:rPr sz="3600" spc="220" dirty="0">
                <a:latin typeface="Verdana"/>
                <a:cs typeface="Verdana"/>
              </a:rPr>
              <a:t>person</a:t>
            </a:r>
            <a:r>
              <a:rPr sz="3600" spc="-120" dirty="0">
                <a:latin typeface="Verdana"/>
                <a:cs typeface="Verdana"/>
              </a:rPr>
              <a:t> </a:t>
            </a:r>
            <a:r>
              <a:rPr sz="3600" spc="105" dirty="0">
                <a:latin typeface="Verdana"/>
                <a:cs typeface="Verdana"/>
              </a:rPr>
              <a:t>will</a:t>
            </a:r>
            <a:r>
              <a:rPr sz="3600" spc="-120" dirty="0">
                <a:latin typeface="Verdana"/>
                <a:cs typeface="Verdana"/>
              </a:rPr>
              <a:t> </a:t>
            </a:r>
            <a:r>
              <a:rPr sz="3600" spc="180" dirty="0">
                <a:latin typeface="Verdana"/>
                <a:cs typeface="Verdana"/>
              </a:rPr>
              <a:t>have</a:t>
            </a:r>
            <a:r>
              <a:rPr sz="3600" spc="-120" dirty="0">
                <a:latin typeface="Verdana"/>
                <a:cs typeface="Verdana"/>
              </a:rPr>
              <a:t> </a:t>
            </a:r>
            <a:r>
              <a:rPr sz="3600" spc="250" dirty="0">
                <a:latin typeface="Verdana"/>
                <a:cs typeface="Verdana"/>
              </a:rPr>
              <a:t>an</a:t>
            </a:r>
            <a:r>
              <a:rPr sz="3600" spc="-125" dirty="0">
                <a:latin typeface="Verdana"/>
                <a:cs typeface="Verdana"/>
              </a:rPr>
              <a:t> </a:t>
            </a:r>
            <a:r>
              <a:rPr sz="3600" spc="160" dirty="0">
                <a:latin typeface="Verdana"/>
                <a:cs typeface="Verdana"/>
              </a:rPr>
              <a:t>intimate </a:t>
            </a:r>
            <a:r>
              <a:rPr sz="3600" spc="195" dirty="0">
                <a:latin typeface="Verdana"/>
                <a:cs typeface="Verdana"/>
              </a:rPr>
              <a:t>knowledge</a:t>
            </a:r>
            <a:r>
              <a:rPr sz="3600" spc="265" dirty="0">
                <a:latin typeface="Verdana"/>
                <a:cs typeface="Verdana"/>
              </a:rPr>
              <a:t> </a:t>
            </a:r>
            <a:r>
              <a:rPr sz="3600" spc="190" dirty="0">
                <a:latin typeface="Verdana"/>
                <a:cs typeface="Verdana"/>
              </a:rPr>
              <a:t>of</a:t>
            </a:r>
            <a:r>
              <a:rPr sz="3600" spc="265" dirty="0">
                <a:latin typeface="Verdana"/>
                <a:cs typeface="Verdana"/>
              </a:rPr>
              <a:t> </a:t>
            </a:r>
            <a:r>
              <a:rPr sz="3600" spc="185" dirty="0">
                <a:latin typeface="Verdana"/>
                <a:cs typeface="Verdana"/>
              </a:rPr>
              <a:t>the</a:t>
            </a:r>
            <a:r>
              <a:rPr sz="3600" spc="270" dirty="0">
                <a:latin typeface="Verdana"/>
                <a:cs typeface="Verdana"/>
              </a:rPr>
              <a:t> </a:t>
            </a:r>
            <a:r>
              <a:rPr sz="3600" spc="235" dirty="0">
                <a:latin typeface="Verdana"/>
                <a:cs typeface="Verdana"/>
              </a:rPr>
              <a:t>business</a:t>
            </a:r>
            <a:r>
              <a:rPr sz="3600" spc="265" dirty="0">
                <a:latin typeface="Verdana"/>
                <a:cs typeface="Verdana"/>
              </a:rPr>
              <a:t> </a:t>
            </a:r>
            <a:r>
              <a:rPr sz="3600" spc="240" dirty="0">
                <a:latin typeface="Verdana"/>
                <a:cs typeface="Verdana"/>
              </a:rPr>
              <a:t>and</a:t>
            </a:r>
            <a:r>
              <a:rPr sz="3600" spc="265" dirty="0">
                <a:latin typeface="Verdana"/>
                <a:cs typeface="Verdana"/>
              </a:rPr>
              <a:t> </a:t>
            </a:r>
            <a:r>
              <a:rPr sz="3600" spc="235" dirty="0">
                <a:latin typeface="Verdana"/>
                <a:cs typeface="Verdana"/>
              </a:rPr>
              <a:t>a</a:t>
            </a:r>
            <a:r>
              <a:rPr sz="3600" spc="270" dirty="0">
                <a:latin typeface="Verdana"/>
                <a:cs typeface="Verdana"/>
              </a:rPr>
              <a:t> </a:t>
            </a:r>
            <a:r>
              <a:rPr sz="3600" spc="204" dirty="0">
                <a:latin typeface="Verdana"/>
                <a:cs typeface="Verdana"/>
              </a:rPr>
              <a:t>good</a:t>
            </a:r>
            <a:r>
              <a:rPr sz="3600" spc="265" dirty="0">
                <a:latin typeface="Verdana"/>
                <a:cs typeface="Verdana"/>
              </a:rPr>
              <a:t> </a:t>
            </a:r>
            <a:r>
              <a:rPr sz="3600" spc="210" dirty="0">
                <a:latin typeface="Verdana"/>
                <a:cs typeface="Verdana"/>
              </a:rPr>
              <a:t>understanding</a:t>
            </a:r>
            <a:r>
              <a:rPr sz="3600" spc="265" dirty="0">
                <a:latin typeface="Verdana"/>
                <a:cs typeface="Verdana"/>
              </a:rPr>
              <a:t> </a:t>
            </a:r>
            <a:r>
              <a:rPr sz="3600" spc="190" dirty="0">
                <a:latin typeface="Verdana"/>
                <a:cs typeface="Verdana"/>
              </a:rPr>
              <a:t>of</a:t>
            </a:r>
            <a:r>
              <a:rPr sz="3600" spc="270" dirty="0">
                <a:latin typeface="Verdana"/>
                <a:cs typeface="Verdana"/>
              </a:rPr>
              <a:t> </a:t>
            </a:r>
            <a:r>
              <a:rPr sz="3600" spc="254" dirty="0">
                <a:latin typeface="Verdana"/>
                <a:cs typeface="Verdana"/>
              </a:rPr>
              <a:t>how </a:t>
            </a:r>
            <a:r>
              <a:rPr sz="3600" spc="70" dirty="0">
                <a:latin typeface="Verdana"/>
                <a:cs typeface="Verdana"/>
              </a:rPr>
              <a:t>it</a:t>
            </a:r>
            <a:r>
              <a:rPr sz="3600" spc="-130" dirty="0">
                <a:latin typeface="Verdana"/>
                <a:cs typeface="Verdana"/>
              </a:rPr>
              <a:t> </a:t>
            </a:r>
            <a:r>
              <a:rPr sz="3600" spc="165" dirty="0">
                <a:latin typeface="Verdana"/>
                <a:cs typeface="Verdana"/>
              </a:rPr>
              <a:t>is</a:t>
            </a:r>
            <a:r>
              <a:rPr sz="3600" spc="-125" dirty="0">
                <a:latin typeface="Verdana"/>
                <a:cs typeface="Verdana"/>
              </a:rPr>
              <a:t> </a:t>
            </a:r>
            <a:r>
              <a:rPr sz="3600" spc="-20" dirty="0">
                <a:latin typeface="Verdana"/>
                <a:cs typeface="Verdana"/>
              </a:rPr>
              <a:t>run.</a:t>
            </a:r>
            <a:endParaRPr sz="3600" dirty="0">
              <a:latin typeface="Verdana"/>
              <a:cs typeface="Verdana"/>
            </a:endParaRPr>
          </a:p>
          <a:p>
            <a:pPr marL="795655" algn="just">
              <a:lnSpc>
                <a:spcPct val="100000"/>
              </a:lnSpc>
              <a:spcBef>
                <a:spcPts val="415"/>
              </a:spcBef>
            </a:pPr>
            <a:r>
              <a:rPr sz="3600" spc="150" dirty="0">
                <a:latin typeface="Verdana"/>
                <a:cs typeface="Verdana"/>
              </a:rPr>
              <a:t>This</a:t>
            </a:r>
            <a:r>
              <a:rPr sz="3600" spc="-75" dirty="0">
                <a:latin typeface="Verdana"/>
                <a:cs typeface="Verdana"/>
              </a:rPr>
              <a:t> </a:t>
            </a:r>
            <a:r>
              <a:rPr sz="3600" spc="220" dirty="0">
                <a:latin typeface="Verdana"/>
                <a:cs typeface="Verdana"/>
              </a:rPr>
              <a:t>person</a:t>
            </a:r>
            <a:r>
              <a:rPr sz="3600" spc="-70" dirty="0">
                <a:latin typeface="Verdana"/>
                <a:cs typeface="Verdana"/>
              </a:rPr>
              <a:t> </a:t>
            </a:r>
            <a:r>
              <a:rPr sz="3600" spc="300" dirty="0">
                <a:latin typeface="Verdana"/>
                <a:cs typeface="Verdana"/>
              </a:rPr>
              <a:t>can</a:t>
            </a:r>
            <a:r>
              <a:rPr sz="3600" spc="-70" dirty="0">
                <a:latin typeface="Verdana"/>
                <a:cs typeface="Verdana"/>
              </a:rPr>
              <a:t> </a:t>
            </a:r>
            <a:r>
              <a:rPr sz="3600" spc="195" dirty="0">
                <a:latin typeface="Verdana"/>
                <a:cs typeface="Verdana"/>
              </a:rPr>
              <a:t>be</a:t>
            </a:r>
            <a:r>
              <a:rPr sz="3600" spc="-75" dirty="0">
                <a:latin typeface="Verdana"/>
                <a:cs typeface="Verdana"/>
              </a:rPr>
              <a:t> </a:t>
            </a:r>
            <a:r>
              <a:rPr sz="3600" spc="195" dirty="0">
                <a:latin typeface="Verdana"/>
                <a:cs typeface="Verdana"/>
              </a:rPr>
              <a:t>prepared</a:t>
            </a:r>
            <a:r>
              <a:rPr sz="3600" spc="-70" dirty="0">
                <a:latin typeface="Verdana"/>
                <a:cs typeface="Verdana"/>
              </a:rPr>
              <a:t> </a:t>
            </a:r>
            <a:r>
              <a:rPr sz="3600" spc="185" dirty="0">
                <a:latin typeface="Verdana"/>
                <a:cs typeface="Verdana"/>
              </a:rPr>
              <a:t>for</a:t>
            </a:r>
            <a:r>
              <a:rPr sz="3600" spc="-70" dirty="0">
                <a:latin typeface="Verdana"/>
                <a:cs typeface="Verdana"/>
              </a:rPr>
              <a:t> </a:t>
            </a:r>
            <a:r>
              <a:rPr sz="3600" spc="170" dirty="0">
                <a:latin typeface="Verdana"/>
                <a:cs typeface="Verdana"/>
              </a:rPr>
              <a:t>transitioning</a:t>
            </a:r>
            <a:r>
              <a:rPr sz="3600" spc="-70" dirty="0">
                <a:latin typeface="Verdana"/>
                <a:cs typeface="Verdana"/>
              </a:rPr>
              <a:t> </a:t>
            </a:r>
            <a:r>
              <a:rPr sz="3600" spc="150" dirty="0">
                <a:latin typeface="Verdana"/>
                <a:cs typeface="Verdana"/>
              </a:rPr>
              <a:t>into</a:t>
            </a:r>
            <a:r>
              <a:rPr sz="3600" spc="-75" dirty="0">
                <a:latin typeface="Verdana"/>
                <a:cs typeface="Verdana"/>
              </a:rPr>
              <a:t> </a:t>
            </a:r>
            <a:r>
              <a:rPr sz="3600" spc="235" dirty="0">
                <a:latin typeface="Verdana"/>
                <a:cs typeface="Verdana"/>
              </a:rPr>
              <a:t>a</a:t>
            </a:r>
            <a:r>
              <a:rPr sz="3600" spc="-70" dirty="0">
                <a:latin typeface="Verdana"/>
                <a:cs typeface="Verdana"/>
              </a:rPr>
              <a:t> </a:t>
            </a:r>
            <a:r>
              <a:rPr sz="3600" spc="170" dirty="0">
                <a:latin typeface="Verdana"/>
                <a:cs typeface="Verdana"/>
              </a:rPr>
              <a:t>leadership</a:t>
            </a:r>
            <a:endParaRPr sz="3600" dirty="0">
              <a:latin typeface="Verdana"/>
              <a:cs typeface="Verdana"/>
            </a:endParaRPr>
          </a:p>
          <a:p>
            <a:pPr marL="795655" algn="just">
              <a:lnSpc>
                <a:spcPct val="100000"/>
              </a:lnSpc>
              <a:spcBef>
                <a:spcPts val="705"/>
              </a:spcBef>
            </a:pPr>
            <a:r>
              <a:rPr sz="3600" spc="135" dirty="0">
                <a:latin typeface="Verdana"/>
                <a:cs typeface="Verdana"/>
              </a:rPr>
              <a:t>role</a:t>
            </a:r>
            <a:r>
              <a:rPr sz="3600" spc="-120" dirty="0">
                <a:latin typeface="Verdana"/>
                <a:cs typeface="Verdana"/>
              </a:rPr>
              <a:t> </a:t>
            </a:r>
            <a:r>
              <a:rPr sz="3600" spc="150" dirty="0">
                <a:latin typeface="Verdana"/>
                <a:cs typeface="Verdana"/>
              </a:rPr>
              <a:t>over</a:t>
            </a:r>
            <a:r>
              <a:rPr sz="3600" spc="-120" dirty="0">
                <a:latin typeface="Verdana"/>
                <a:cs typeface="Verdana"/>
              </a:rPr>
              <a:t> </a:t>
            </a:r>
            <a:r>
              <a:rPr sz="3600" spc="250" dirty="0">
                <a:latin typeface="Verdana"/>
                <a:cs typeface="Verdana"/>
              </a:rPr>
              <a:t>many</a:t>
            </a:r>
            <a:r>
              <a:rPr sz="3600" spc="-120" dirty="0">
                <a:latin typeface="Verdana"/>
                <a:cs typeface="Verdana"/>
              </a:rPr>
              <a:t> </a:t>
            </a:r>
            <a:r>
              <a:rPr sz="3600" spc="60" dirty="0">
                <a:latin typeface="Verdana"/>
                <a:cs typeface="Verdana"/>
              </a:rPr>
              <a:t>years.</a:t>
            </a:r>
            <a:endParaRPr sz="3600" dirty="0">
              <a:latin typeface="Verdana"/>
              <a:cs typeface="Verdana"/>
            </a:endParaRPr>
          </a:p>
          <a:p>
            <a:pPr>
              <a:lnSpc>
                <a:spcPct val="100000"/>
              </a:lnSpc>
              <a:spcBef>
                <a:spcPts val="25"/>
              </a:spcBef>
            </a:pPr>
            <a:endParaRPr sz="3600" dirty="0">
              <a:latin typeface="Verdana"/>
              <a:cs typeface="Verdana"/>
            </a:endParaRPr>
          </a:p>
          <a:p>
            <a:pPr marL="12700">
              <a:lnSpc>
                <a:spcPct val="100000"/>
              </a:lnSpc>
            </a:pPr>
            <a:r>
              <a:rPr sz="3600" spc="-10" dirty="0">
                <a:solidFill>
                  <a:srgbClr val="FF5038"/>
                </a:solidFill>
                <a:latin typeface="Verdana"/>
                <a:cs typeface="Verdana"/>
              </a:rPr>
              <a:t>Cons</a:t>
            </a:r>
            <a:r>
              <a:rPr sz="3600" spc="-10" dirty="0">
                <a:latin typeface="Verdana"/>
                <a:cs typeface="Verdana"/>
              </a:rPr>
              <a:t>:</a:t>
            </a:r>
            <a:endParaRPr sz="3600" dirty="0">
              <a:latin typeface="Verdana"/>
              <a:cs typeface="Verdana"/>
            </a:endParaRPr>
          </a:p>
          <a:p>
            <a:pPr marL="795655" marR="5080" algn="just">
              <a:lnSpc>
                <a:spcPts val="5030"/>
              </a:lnSpc>
              <a:spcBef>
                <a:spcPts val="280"/>
              </a:spcBef>
            </a:pPr>
            <a:r>
              <a:rPr sz="3600" spc="150" dirty="0">
                <a:latin typeface="Verdana"/>
                <a:cs typeface="Verdana"/>
              </a:rPr>
              <a:t>The</a:t>
            </a:r>
            <a:r>
              <a:rPr sz="3600" spc="-45" dirty="0">
                <a:latin typeface="Verdana"/>
                <a:cs typeface="Verdana"/>
              </a:rPr>
              <a:t>  </a:t>
            </a:r>
            <a:r>
              <a:rPr sz="3600" spc="155" dirty="0">
                <a:latin typeface="Verdana"/>
                <a:cs typeface="Verdana"/>
              </a:rPr>
              <a:t>idea</a:t>
            </a:r>
            <a:r>
              <a:rPr sz="3600" spc="-35" dirty="0">
                <a:latin typeface="Verdana"/>
                <a:cs typeface="Verdana"/>
              </a:rPr>
              <a:t>  </a:t>
            </a:r>
            <a:r>
              <a:rPr sz="3600" spc="190" dirty="0">
                <a:latin typeface="Verdana"/>
                <a:cs typeface="Verdana"/>
              </a:rPr>
              <a:t>of</a:t>
            </a:r>
            <a:r>
              <a:rPr sz="3600" spc="-35" dirty="0">
                <a:latin typeface="Verdana"/>
                <a:cs typeface="Verdana"/>
              </a:rPr>
              <a:t>  </a:t>
            </a:r>
            <a:r>
              <a:rPr sz="3600" spc="210" dirty="0">
                <a:latin typeface="Verdana"/>
                <a:cs typeface="Verdana"/>
              </a:rPr>
              <a:t>running</a:t>
            </a:r>
            <a:r>
              <a:rPr sz="3600" spc="-35" dirty="0">
                <a:latin typeface="Verdana"/>
                <a:cs typeface="Verdana"/>
              </a:rPr>
              <a:t>  </a:t>
            </a:r>
            <a:r>
              <a:rPr sz="3600" spc="235" dirty="0">
                <a:latin typeface="Verdana"/>
                <a:cs typeface="Verdana"/>
              </a:rPr>
              <a:t>a</a:t>
            </a:r>
            <a:r>
              <a:rPr sz="3600" spc="-35" dirty="0">
                <a:latin typeface="Verdana"/>
                <a:cs typeface="Verdana"/>
              </a:rPr>
              <a:t>  </a:t>
            </a:r>
            <a:r>
              <a:rPr sz="3600" spc="155" dirty="0">
                <a:latin typeface="Verdana"/>
                <a:cs typeface="Verdana"/>
              </a:rPr>
              <a:t>multiple</a:t>
            </a:r>
            <a:r>
              <a:rPr sz="3600" spc="-35" dirty="0">
                <a:latin typeface="Verdana"/>
                <a:cs typeface="Verdana"/>
              </a:rPr>
              <a:t>  </a:t>
            </a:r>
            <a:r>
              <a:rPr sz="3600" spc="180" dirty="0">
                <a:latin typeface="Verdana"/>
                <a:cs typeface="Verdana"/>
              </a:rPr>
              <a:t>generation</a:t>
            </a:r>
            <a:r>
              <a:rPr sz="3600" spc="-35" dirty="0">
                <a:latin typeface="Verdana"/>
                <a:cs typeface="Verdana"/>
              </a:rPr>
              <a:t>  </a:t>
            </a:r>
            <a:r>
              <a:rPr sz="3600" spc="160" dirty="0">
                <a:latin typeface="Verdana"/>
                <a:cs typeface="Verdana"/>
              </a:rPr>
              <a:t>family</a:t>
            </a:r>
            <a:r>
              <a:rPr sz="3600" spc="-35" dirty="0">
                <a:latin typeface="Verdana"/>
                <a:cs typeface="Verdana"/>
              </a:rPr>
              <a:t>  </a:t>
            </a:r>
            <a:r>
              <a:rPr sz="3600" spc="225" dirty="0">
                <a:latin typeface="Verdana"/>
                <a:cs typeface="Verdana"/>
              </a:rPr>
              <a:t>business </a:t>
            </a:r>
            <a:r>
              <a:rPr sz="3600" spc="215" dirty="0">
                <a:latin typeface="Verdana"/>
                <a:cs typeface="Verdana"/>
              </a:rPr>
              <a:t>might</a:t>
            </a:r>
            <a:r>
              <a:rPr sz="3600" spc="200" dirty="0">
                <a:latin typeface="Verdana"/>
                <a:cs typeface="Verdana"/>
              </a:rPr>
              <a:t> </a:t>
            </a:r>
            <a:r>
              <a:rPr sz="3600" spc="275" dirty="0">
                <a:latin typeface="Verdana"/>
                <a:cs typeface="Verdana"/>
              </a:rPr>
              <a:t>seem</a:t>
            </a:r>
            <a:r>
              <a:rPr sz="3600" spc="204" dirty="0">
                <a:latin typeface="Verdana"/>
                <a:cs typeface="Verdana"/>
              </a:rPr>
              <a:t> </a:t>
            </a:r>
            <a:r>
              <a:rPr sz="3600" spc="100" dirty="0">
                <a:latin typeface="Verdana"/>
                <a:cs typeface="Verdana"/>
              </a:rPr>
              <a:t>attractive,</a:t>
            </a:r>
            <a:r>
              <a:rPr sz="3600" spc="200" dirty="0">
                <a:latin typeface="Verdana"/>
                <a:cs typeface="Verdana"/>
              </a:rPr>
              <a:t> </a:t>
            </a:r>
            <a:r>
              <a:rPr sz="3600" spc="204" dirty="0">
                <a:latin typeface="Verdana"/>
                <a:cs typeface="Verdana"/>
              </a:rPr>
              <a:t>but </a:t>
            </a:r>
            <a:r>
              <a:rPr sz="3600" spc="180" dirty="0">
                <a:latin typeface="Verdana"/>
                <a:cs typeface="Verdana"/>
              </a:rPr>
              <a:t>there</a:t>
            </a:r>
            <a:r>
              <a:rPr sz="3600" spc="200" dirty="0">
                <a:latin typeface="Verdana"/>
                <a:cs typeface="Verdana"/>
              </a:rPr>
              <a:t> </a:t>
            </a:r>
            <a:r>
              <a:rPr sz="3600" spc="245" dirty="0">
                <a:latin typeface="Verdana"/>
                <a:cs typeface="Verdana"/>
              </a:rPr>
              <a:t>may</a:t>
            </a:r>
            <a:r>
              <a:rPr sz="3600" spc="204" dirty="0">
                <a:latin typeface="Verdana"/>
                <a:cs typeface="Verdana"/>
              </a:rPr>
              <a:t> </a:t>
            </a:r>
            <a:r>
              <a:rPr sz="3600" spc="195" dirty="0">
                <a:latin typeface="Verdana"/>
                <a:cs typeface="Verdana"/>
              </a:rPr>
              <a:t>not</a:t>
            </a:r>
            <a:r>
              <a:rPr sz="3600" spc="200" dirty="0">
                <a:latin typeface="Verdana"/>
                <a:cs typeface="Verdana"/>
              </a:rPr>
              <a:t> </a:t>
            </a:r>
            <a:r>
              <a:rPr sz="3600" spc="195" dirty="0">
                <a:latin typeface="Verdana"/>
                <a:cs typeface="Verdana"/>
              </a:rPr>
              <a:t>be</a:t>
            </a:r>
            <a:r>
              <a:rPr sz="3600" spc="204" dirty="0">
                <a:latin typeface="Verdana"/>
                <a:cs typeface="Verdana"/>
              </a:rPr>
              <a:t> </a:t>
            </a:r>
            <a:r>
              <a:rPr sz="3600" spc="250" dirty="0">
                <a:latin typeface="Verdana"/>
                <a:cs typeface="Verdana"/>
              </a:rPr>
              <a:t>someone</a:t>
            </a:r>
            <a:r>
              <a:rPr sz="3600" spc="200" dirty="0">
                <a:latin typeface="Verdana"/>
                <a:cs typeface="Verdana"/>
              </a:rPr>
              <a:t> </a:t>
            </a:r>
            <a:r>
              <a:rPr sz="3600" spc="280" dirty="0">
                <a:latin typeface="Verdana"/>
                <a:cs typeface="Verdana"/>
              </a:rPr>
              <a:t>who</a:t>
            </a:r>
            <a:r>
              <a:rPr sz="3600" spc="204" dirty="0">
                <a:latin typeface="Verdana"/>
                <a:cs typeface="Verdana"/>
              </a:rPr>
              <a:t> </a:t>
            </a:r>
            <a:r>
              <a:rPr sz="3600" spc="140" dirty="0">
                <a:latin typeface="Verdana"/>
                <a:cs typeface="Verdana"/>
              </a:rPr>
              <a:t>is </a:t>
            </a:r>
            <a:r>
              <a:rPr sz="3600" spc="210" dirty="0">
                <a:latin typeface="Verdana"/>
                <a:cs typeface="Verdana"/>
              </a:rPr>
              <a:t>capable</a:t>
            </a:r>
            <a:r>
              <a:rPr sz="3600" spc="-120" dirty="0">
                <a:latin typeface="Verdana"/>
                <a:cs typeface="Verdana"/>
              </a:rPr>
              <a:t> </a:t>
            </a:r>
            <a:r>
              <a:rPr sz="3600" spc="190" dirty="0">
                <a:latin typeface="Verdana"/>
                <a:cs typeface="Verdana"/>
              </a:rPr>
              <a:t>of</a:t>
            </a:r>
            <a:r>
              <a:rPr sz="3600" spc="-120" dirty="0">
                <a:latin typeface="Verdana"/>
                <a:cs typeface="Verdana"/>
              </a:rPr>
              <a:t> </a:t>
            </a:r>
            <a:r>
              <a:rPr sz="3600" spc="170" dirty="0">
                <a:latin typeface="Verdana"/>
                <a:cs typeface="Verdana"/>
              </a:rPr>
              <a:t>taking</a:t>
            </a:r>
            <a:r>
              <a:rPr sz="3600" spc="-120" dirty="0">
                <a:latin typeface="Verdana"/>
                <a:cs typeface="Verdana"/>
              </a:rPr>
              <a:t> </a:t>
            </a:r>
            <a:r>
              <a:rPr sz="3600" spc="229" dirty="0">
                <a:latin typeface="Verdana"/>
                <a:cs typeface="Verdana"/>
              </a:rPr>
              <a:t>on</a:t>
            </a:r>
            <a:r>
              <a:rPr sz="3600" spc="-120" dirty="0">
                <a:latin typeface="Verdana"/>
                <a:cs typeface="Verdana"/>
              </a:rPr>
              <a:t> </a:t>
            </a:r>
            <a:r>
              <a:rPr sz="3600" spc="185" dirty="0">
                <a:latin typeface="Verdana"/>
                <a:cs typeface="Verdana"/>
              </a:rPr>
              <a:t>the</a:t>
            </a:r>
            <a:r>
              <a:rPr sz="3600" spc="-120" dirty="0">
                <a:latin typeface="Verdana"/>
                <a:cs typeface="Verdana"/>
              </a:rPr>
              <a:t> </a:t>
            </a:r>
            <a:r>
              <a:rPr sz="3600" spc="-10" dirty="0">
                <a:latin typeface="Verdana"/>
                <a:cs typeface="Verdana"/>
              </a:rPr>
              <a:t>role.</a:t>
            </a:r>
            <a:endParaRPr sz="3600" dirty="0">
              <a:latin typeface="Verdana"/>
              <a:cs typeface="Verdana"/>
            </a:endParaRPr>
          </a:p>
          <a:p>
            <a:pPr marL="12700">
              <a:lnSpc>
                <a:spcPct val="100000"/>
              </a:lnSpc>
              <a:spcBef>
                <a:spcPts val="415"/>
              </a:spcBef>
            </a:pPr>
            <a:r>
              <a:rPr sz="3600" spc="-520" dirty="0">
                <a:latin typeface="Verdana"/>
                <a:cs typeface="Verdana"/>
              </a:rPr>
              <a:t>.</a:t>
            </a:r>
            <a:endParaRPr sz="3600" dirty="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3399790"/>
            <a:chOff x="0" y="0"/>
            <a:chExt cx="18288000" cy="3399790"/>
          </a:xfrm>
        </p:grpSpPr>
        <p:sp>
          <p:nvSpPr>
            <p:cNvPr id="3" name="object 3"/>
            <p:cNvSpPr/>
            <p:nvPr/>
          </p:nvSpPr>
          <p:spPr>
            <a:xfrm>
              <a:off x="0" y="0"/>
              <a:ext cx="18275935" cy="2459355"/>
            </a:xfrm>
            <a:custGeom>
              <a:avLst/>
              <a:gdLst/>
              <a:ahLst/>
              <a:cxnLst/>
              <a:rect l="l" t="t" r="r" b="b"/>
              <a:pathLst>
                <a:path w="18275935" h="2459355">
                  <a:moveTo>
                    <a:pt x="18275497" y="2459235"/>
                  </a:moveTo>
                  <a:lnTo>
                    <a:pt x="0" y="2459235"/>
                  </a:lnTo>
                  <a:lnTo>
                    <a:pt x="0" y="0"/>
                  </a:lnTo>
                  <a:lnTo>
                    <a:pt x="18275497" y="0"/>
                  </a:lnTo>
                  <a:lnTo>
                    <a:pt x="18275497" y="2459235"/>
                  </a:lnTo>
                  <a:close/>
                </a:path>
              </a:pathLst>
            </a:custGeom>
            <a:solidFill>
              <a:srgbClr val="FF99FF"/>
            </a:solidFill>
          </p:spPr>
          <p:txBody>
            <a:bodyPr wrap="square" lIns="0" tIns="0" rIns="0" bIns="0" rtlCol="0"/>
            <a:lstStyle/>
            <a:p>
              <a:endParaRPr/>
            </a:p>
          </p:txBody>
        </p:sp>
        <p:pic>
          <p:nvPicPr>
            <p:cNvPr id="4" name="object 4"/>
            <p:cNvPicPr/>
            <p:nvPr/>
          </p:nvPicPr>
          <p:blipFill>
            <a:blip r:embed="rId2" cstate="print"/>
            <a:stretch>
              <a:fillRect/>
            </a:stretch>
          </p:blipFill>
          <p:spPr>
            <a:xfrm>
              <a:off x="5043676" y="852"/>
              <a:ext cx="13244283" cy="3398874"/>
            </a:xfrm>
            <a:prstGeom prst="rect">
              <a:avLst/>
            </a:prstGeom>
          </p:spPr>
        </p:pic>
      </p:grpSp>
      <p:sp>
        <p:nvSpPr>
          <p:cNvPr id="5" name="object 5"/>
          <p:cNvSpPr txBox="1">
            <a:spLocks noGrp="1"/>
          </p:cNvSpPr>
          <p:nvPr>
            <p:ph type="title"/>
          </p:nvPr>
        </p:nvSpPr>
        <p:spPr>
          <a:prstGeom prst="rect">
            <a:avLst/>
          </a:prstGeom>
        </p:spPr>
        <p:txBody>
          <a:bodyPr vert="horz" wrap="square" lIns="0" tIns="444913" rIns="0" bIns="0" rtlCol="0">
            <a:spAutoFit/>
          </a:bodyPr>
          <a:lstStyle/>
          <a:p>
            <a:pPr marL="3457575">
              <a:lnSpc>
                <a:spcPct val="100000"/>
              </a:lnSpc>
              <a:spcBef>
                <a:spcPts val="120"/>
              </a:spcBef>
            </a:pPr>
            <a:r>
              <a:rPr sz="5650" spc="-310" dirty="0"/>
              <a:t>4.</a:t>
            </a:r>
            <a:r>
              <a:rPr sz="5650" spc="-204" dirty="0"/>
              <a:t> </a:t>
            </a:r>
            <a:r>
              <a:rPr sz="5650" spc="305" dirty="0"/>
              <a:t>Acquihires</a:t>
            </a:r>
            <a:endParaRPr sz="5650"/>
          </a:p>
        </p:txBody>
      </p:sp>
      <p:sp>
        <p:nvSpPr>
          <p:cNvPr id="6" name="object 6"/>
          <p:cNvSpPr txBox="1"/>
          <p:nvPr/>
        </p:nvSpPr>
        <p:spPr>
          <a:xfrm>
            <a:off x="177116" y="3238500"/>
            <a:ext cx="18134330" cy="3803542"/>
          </a:xfrm>
          <a:prstGeom prst="rect">
            <a:avLst/>
          </a:prstGeom>
        </p:spPr>
        <p:txBody>
          <a:bodyPr vert="horz" wrap="square" lIns="0" tIns="12700" rIns="0" bIns="0" rtlCol="0">
            <a:spAutoFit/>
          </a:bodyPr>
          <a:lstStyle/>
          <a:p>
            <a:pPr marL="12065" marR="5080" algn="l">
              <a:lnSpc>
                <a:spcPct val="115599"/>
              </a:lnSpc>
              <a:spcBef>
                <a:spcPts val="100"/>
              </a:spcBef>
            </a:pPr>
            <a:r>
              <a:rPr lang="en-US" sz="3600" b="0" i="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An acquihire business strategy involves one company buying a business to acquire its skilled or talented employees. While the business owner won't have any control over the company after the acquisition, they can make a profit and still secure their employees' futures. The biggest advantage of this exit strategy is that it gives the seller more control of the negotiation process and allows their employees to enjoy a more successful future.</a:t>
            </a:r>
            <a:endParaRPr sz="3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74" y="-6874"/>
            <a:ext cx="18294589" cy="9588295"/>
          </a:xfrm>
          <a:prstGeom prst="rect">
            <a:avLst/>
          </a:prstGeom>
        </p:spPr>
      </p:pic>
      <p:sp>
        <p:nvSpPr>
          <p:cNvPr id="3" name="object 3"/>
          <p:cNvSpPr txBox="1"/>
          <p:nvPr/>
        </p:nvSpPr>
        <p:spPr>
          <a:xfrm>
            <a:off x="759887" y="922153"/>
            <a:ext cx="16512540" cy="8181727"/>
          </a:xfrm>
          <a:prstGeom prst="rect">
            <a:avLst/>
          </a:prstGeom>
        </p:spPr>
        <p:txBody>
          <a:bodyPr vert="horz" wrap="square" lIns="0" tIns="101600" rIns="0" bIns="0" rtlCol="0">
            <a:spAutoFit/>
          </a:bodyPr>
          <a:lstStyle/>
          <a:p>
            <a:pPr marL="12700">
              <a:lnSpc>
                <a:spcPct val="100000"/>
              </a:lnSpc>
              <a:spcBef>
                <a:spcPts val="800"/>
              </a:spcBef>
            </a:pPr>
            <a:r>
              <a:rPr sz="3600" spc="-10" dirty="0">
                <a:solidFill>
                  <a:srgbClr val="FF5038"/>
                </a:solidFill>
                <a:latin typeface="Verdana"/>
                <a:cs typeface="Verdana"/>
              </a:rPr>
              <a:t>Pros:</a:t>
            </a:r>
            <a:endParaRPr sz="3600" dirty="0">
              <a:latin typeface="Verdana"/>
              <a:cs typeface="Verdana"/>
            </a:endParaRPr>
          </a:p>
          <a:p>
            <a:pPr marL="795655" marR="5080">
              <a:lnSpc>
                <a:spcPts val="5030"/>
              </a:lnSpc>
              <a:spcBef>
                <a:spcPts val="284"/>
              </a:spcBef>
            </a:pPr>
            <a:r>
              <a:rPr sz="3600" dirty="0">
                <a:latin typeface="Verdana"/>
                <a:cs typeface="Verdana"/>
              </a:rPr>
              <a:t>If</a:t>
            </a:r>
            <a:r>
              <a:rPr sz="3600" spc="515" dirty="0">
                <a:latin typeface="Verdana"/>
                <a:cs typeface="Verdana"/>
              </a:rPr>
              <a:t> </a:t>
            </a:r>
            <a:r>
              <a:rPr sz="3600" spc="250" dirty="0">
                <a:latin typeface="Verdana"/>
                <a:cs typeface="Verdana"/>
              </a:rPr>
              <a:t>someone</a:t>
            </a:r>
            <a:r>
              <a:rPr sz="3600" spc="520" dirty="0">
                <a:latin typeface="Verdana"/>
                <a:cs typeface="Verdana"/>
              </a:rPr>
              <a:t> </a:t>
            </a:r>
            <a:r>
              <a:rPr sz="3600" spc="165" dirty="0">
                <a:latin typeface="Verdana"/>
                <a:cs typeface="Verdana"/>
              </a:rPr>
              <a:t>is</a:t>
            </a:r>
            <a:r>
              <a:rPr sz="3600" spc="520" dirty="0">
                <a:latin typeface="Verdana"/>
                <a:cs typeface="Verdana"/>
              </a:rPr>
              <a:t> </a:t>
            </a:r>
            <a:r>
              <a:rPr sz="3600" spc="135" dirty="0">
                <a:latin typeface="Verdana"/>
                <a:cs typeface="Verdana"/>
              </a:rPr>
              <a:t>actively</a:t>
            </a:r>
            <a:r>
              <a:rPr sz="3600" spc="515" dirty="0">
                <a:latin typeface="Verdana"/>
                <a:cs typeface="Verdana"/>
              </a:rPr>
              <a:t> </a:t>
            </a:r>
            <a:r>
              <a:rPr sz="3600" spc="140" dirty="0">
                <a:latin typeface="Verdana"/>
                <a:cs typeface="Verdana"/>
              </a:rPr>
              <a:t>trying</a:t>
            </a:r>
            <a:r>
              <a:rPr sz="3600" spc="520" dirty="0">
                <a:latin typeface="Verdana"/>
                <a:cs typeface="Verdana"/>
              </a:rPr>
              <a:t> </a:t>
            </a:r>
            <a:r>
              <a:rPr sz="3600" spc="155" dirty="0">
                <a:latin typeface="Verdana"/>
                <a:cs typeface="Verdana"/>
              </a:rPr>
              <a:t>to</a:t>
            </a:r>
            <a:r>
              <a:rPr sz="3600" spc="520" dirty="0">
                <a:latin typeface="Verdana"/>
                <a:cs typeface="Verdana"/>
              </a:rPr>
              <a:t> </a:t>
            </a:r>
            <a:r>
              <a:rPr sz="3600" spc="210" dirty="0">
                <a:latin typeface="Verdana"/>
                <a:cs typeface="Verdana"/>
              </a:rPr>
              <a:t>acquire</a:t>
            </a:r>
            <a:r>
              <a:rPr sz="3600" spc="515" dirty="0">
                <a:latin typeface="Verdana"/>
                <a:cs typeface="Verdana"/>
              </a:rPr>
              <a:t> </a:t>
            </a:r>
            <a:r>
              <a:rPr sz="3600" spc="175" dirty="0">
                <a:latin typeface="Verdana"/>
                <a:cs typeface="Verdana"/>
              </a:rPr>
              <a:t>your</a:t>
            </a:r>
            <a:r>
              <a:rPr sz="3600" spc="520" dirty="0">
                <a:latin typeface="Verdana"/>
                <a:cs typeface="Verdana"/>
              </a:rPr>
              <a:t> </a:t>
            </a:r>
            <a:r>
              <a:rPr sz="3600" spc="55" dirty="0">
                <a:latin typeface="Verdana"/>
                <a:cs typeface="Verdana"/>
              </a:rPr>
              <a:t>talent,</a:t>
            </a:r>
            <a:r>
              <a:rPr sz="3600" spc="520" dirty="0">
                <a:latin typeface="Verdana"/>
                <a:cs typeface="Verdana"/>
              </a:rPr>
              <a:t> </a:t>
            </a:r>
            <a:r>
              <a:rPr sz="3600" spc="130" dirty="0">
                <a:latin typeface="Verdana"/>
                <a:cs typeface="Verdana"/>
              </a:rPr>
              <a:t>you’ll</a:t>
            </a:r>
            <a:r>
              <a:rPr sz="3600" spc="515" dirty="0">
                <a:latin typeface="Verdana"/>
                <a:cs typeface="Verdana"/>
              </a:rPr>
              <a:t> </a:t>
            </a:r>
            <a:r>
              <a:rPr sz="3600" spc="170" dirty="0">
                <a:latin typeface="Verdana"/>
                <a:cs typeface="Verdana"/>
              </a:rPr>
              <a:t>be </a:t>
            </a:r>
            <a:r>
              <a:rPr sz="3600" spc="155" dirty="0">
                <a:latin typeface="Verdana"/>
                <a:cs typeface="Verdana"/>
              </a:rPr>
              <a:t>able</a:t>
            </a:r>
            <a:r>
              <a:rPr sz="3600" spc="-120" dirty="0">
                <a:latin typeface="Verdana"/>
                <a:cs typeface="Verdana"/>
              </a:rPr>
              <a:t> </a:t>
            </a:r>
            <a:r>
              <a:rPr sz="3600" spc="155" dirty="0">
                <a:latin typeface="Verdana"/>
                <a:cs typeface="Verdana"/>
              </a:rPr>
              <a:t>to</a:t>
            </a:r>
            <a:r>
              <a:rPr sz="3600" spc="-120" dirty="0">
                <a:latin typeface="Verdana"/>
                <a:cs typeface="Verdana"/>
              </a:rPr>
              <a:t> </a:t>
            </a:r>
            <a:r>
              <a:rPr sz="3600" spc="165" dirty="0">
                <a:latin typeface="Verdana"/>
                <a:cs typeface="Verdana"/>
              </a:rPr>
              <a:t>negotiate</a:t>
            </a:r>
            <a:r>
              <a:rPr sz="3600" spc="-120" dirty="0">
                <a:latin typeface="Verdana"/>
                <a:cs typeface="Verdana"/>
              </a:rPr>
              <a:t> </a:t>
            </a:r>
            <a:r>
              <a:rPr sz="3600" spc="204" dirty="0">
                <a:latin typeface="Verdana"/>
                <a:cs typeface="Verdana"/>
              </a:rPr>
              <a:t>stronger</a:t>
            </a:r>
            <a:r>
              <a:rPr sz="3600" spc="-114" dirty="0">
                <a:latin typeface="Verdana"/>
                <a:cs typeface="Verdana"/>
              </a:rPr>
              <a:t> </a:t>
            </a:r>
            <a:r>
              <a:rPr sz="3600" spc="245" dirty="0">
                <a:latin typeface="Verdana"/>
                <a:cs typeface="Verdana"/>
              </a:rPr>
              <a:t>terms</a:t>
            </a:r>
            <a:r>
              <a:rPr sz="3600" spc="-120" dirty="0">
                <a:latin typeface="Verdana"/>
                <a:cs typeface="Verdana"/>
              </a:rPr>
              <a:t> </a:t>
            </a:r>
            <a:r>
              <a:rPr sz="3600" spc="190" dirty="0">
                <a:latin typeface="Verdana"/>
                <a:cs typeface="Verdana"/>
              </a:rPr>
              <a:t>of</a:t>
            </a:r>
            <a:r>
              <a:rPr sz="3600" spc="-120" dirty="0">
                <a:latin typeface="Verdana"/>
                <a:cs typeface="Verdana"/>
              </a:rPr>
              <a:t> </a:t>
            </a:r>
            <a:r>
              <a:rPr sz="3600" spc="185" dirty="0">
                <a:latin typeface="Verdana"/>
                <a:cs typeface="Verdana"/>
              </a:rPr>
              <a:t>the</a:t>
            </a:r>
            <a:r>
              <a:rPr sz="3600" spc="-114" dirty="0">
                <a:latin typeface="Verdana"/>
                <a:cs typeface="Verdana"/>
              </a:rPr>
              <a:t> </a:t>
            </a:r>
            <a:r>
              <a:rPr sz="3600" spc="114" dirty="0">
                <a:latin typeface="Verdana"/>
                <a:cs typeface="Verdana"/>
              </a:rPr>
              <a:t>acquisition.</a:t>
            </a:r>
            <a:endParaRPr sz="3600" dirty="0">
              <a:latin typeface="Verdana"/>
              <a:cs typeface="Verdana"/>
            </a:endParaRPr>
          </a:p>
          <a:p>
            <a:pPr marL="795655">
              <a:lnSpc>
                <a:spcPct val="100000"/>
              </a:lnSpc>
              <a:spcBef>
                <a:spcPts val="415"/>
              </a:spcBef>
              <a:tabLst>
                <a:tab pos="2299335" algn="l"/>
                <a:tab pos="5330190" algn="l"/>
                <a:tab pos="6473825" algn="l"/>
                <a:tab pos="8143875" algn="l"/>
                <a:tab pos="8782050" algn="l"/>
                <a:tab pos="10437495" algn="l"/>
                <a:tab pos="12533630" algn="l"/>
                <a:tab pos="13813155" algn="l"/>
              </a:tabLst>
            </a:pPr>
            <a:r>
              <a:rPr sz="3600" spc="215" dirty="0">
                <a:latin typeface="Verdana"/>
                <a:cs typeface="Verdana"/>
              </a:rPr>
              <a:t>Your</a:t>
            </a:r>
            <a:r>
              <a:rPr sz="3600" dirty="0">
                <a:latin typeface="Verdana"/>
                <a:cs typeface="Verdana"/>
              </a:rPr>
              <a:t>	</a:t>
            </a:r>
            <a:r>
              <a:rPr sz="3600" spc="180" dirty="0">
                <a:latin typeface="Verdana"/>
                <a:cs typeface="Verdana"/>
              </a:rPr>
              <a:t>employees</a:t>
            </a:r>
            <a:r>
              <a:rPr sz="3600" dirty="0">
                <a:latin typeface="Verdana"/>
                <a:cs typeface="Verdana"/>
              </a:rPr>
              <a:t>	</a:t>
            </a:r>
            <a:r>
              <a:rPr sz="3600" spc="85" dirty="0">
                <a:latin typeface="Verdana"/>
                <a:cs typeface="Verdana"/>
              </a:rPr>
              <a:t>will</a:t>
            </a:r>
            <a:r>
              <a:rPr sz="3600" dirty="0">
                <a:latin typeface="Verdana"/>
                <a:cs typeface="Verdana"/>
              </a:rPr>
              <a:t>	</a:t>
            </a:r>
            <a:r>
              <a:rPr sz="3600" spc="75" dirty="0">
                <a:latin typeface="Verdana"/>
                <a:cs typeface="Verdana"/>
              </a:rPr>
              <a:t>enjoy</a:t>
            </a:r>
            <a:r>
              <a:rPr sz="3600" dirty="0">
                <a:latin typeface="Verdana"/>
                <a:cs typeface="Verdana"/>
              </a:rPr>
              <a:t>	</a:t>
            </a:r>
            <a:r>
              <a:rPr sz="3600" spc="185" dirty="0">
                <a:latin typeface="Verdana"/>
                <a:cs typeface="Verdana"/>
              </a:rPr>
              <a:t>a</a:t>
            </a:r>
            <a:r>
              <a:rPr sz="3600" dirty="0">
                <a:latin typeface="Verdana"/>
                <a:cs typeface="Verdana"/>
              </a:rPr>
              <a:t>	</a:t>
            </a:r>
            <a:r>
              <a:rPr sz="3600" spc="225" dirty="0">
                <a:latin typeface="Verdana"/>
                <a:cs typeface="Verdana"/>
              </a:rPr>
              <a:t>more</a:t>
            </a:r>
            <a:r>
              <a:rPr sz="3600" dirty="0">
                <a:latin typeface="Verdana"/>
                <a:cs typeface="Verdana"/>
              </a:rPr>
              <a:t>	</a:t>
            </a:r>
            <a:r>
              <a:rPr sz="3600" spc="185" dirty="0">
                <a:latin typeface="Verdana"/>
                <a:cs typeface="Verdana"/>
              </a:rPr>
              <a:t>certain</a:t>
            </a:r>
            <a:r>
              <a:rPr sz="3600" dirty="0">
                <a:latin typeface="Verdana"/>
                <a:cs typeface="Verdana"/>
              </a:rPr>
              <a:t>	</a:t>
            </a:r>
            <a:r>
              <a:rPr sz="3600" spc="215" dirty="0">
                <a:latin typeface="Verdana"/>
                <a:cs typeface="Verdana"/>
              </a:rPr>
              <a:t>and</a:t>
            </a:r>
            <a:r>
              <a:rPr sz="3600" dirty="0">
                <a:latin typeface="Verdana"/>
                <a:cs typeface="Verdana"/>
              </a:rPr>
              <a:t>	</a:t>
            </a:r>
            <a:r>
              <a:rPr sz="3600" spc="254" dirty="0">
                <a:latin typeface="Verdana"/>
                <a:cs typeface="Verdana"/>
              </a:rPr>
              <a:t>successful</a:t>
            </a:r>
            <a:endParaRPr sz="3600" dirty="0">
              <a:latin typeface="Verdana"/>
              <a:cs typeface="Verdana"/>
            </a:endParaRPr>
          </a:p>
          <a:p>
            <a:pPr marL="795655">
              <a:lnSpc>
                <a:spcPct val="100000"/>
              </a:lnSpc>
              <a:spcBef>
                <a:spcPts val="710"/>
              </a:spcBef>
            </a:pPr>
            <a:r>
              <a:rPr lang="en-US" sz="3600" spc="185" dirty="0">
                <a:latin typeface="Verdana"/>
                <a:cs typeface="Verdana"/>
              </a:rPr>
              <a:t>F</a:t>
            </a:r>
            <a:r>
              <a:rPr sz="3600" spc="185" dirty="0">
                <a:latin typeface="Verdana"/>
                <a:cs typeface="Verdana"/>
              </a:rPr>
              <a:t>uture</a:t>
            </a:r>
            <a:r>
              <a:rPr lang="en-US" sz="3600" spc="185" dirty="0">
                <a:latin typeface="Verdana"/>
                <a:cs typeface="Verdana"/>
              </a:rPr>
              <a:t>.</a:t>
            </a:r>
            <a:endParaRPr sz="3600" dirty="0">
              <a:latin typeface="Verdana"/>
              <a:cs typeface="Verdana"/>
            </a:endParaRPr>
          </a:p>
          <a:p>
            <a:pPr>
              <a:lnSpc>
                <a:spcPct val="100000"/>
              </a:lnSpc>
              <a:spcBef>
                <a:spcPts val="25"/>
              </a:spcBef>
            </a:pPr>
            <a:endParaRPr sz="3600" dirty="0">
              <a:latin typeface="Verdana"/>
              <a:cs typeface="Verdana"/>
            </a:endParaRPr>
          </a:p>
          <a:p>
            <a:pPr marL="12700">
              <a:lnSpc>
                <a:spcPct val="100000"/>
              </a:lnSpc>
            </a:pPr>
            <a:r>
              <a:rPr sz="3600" spc="-10" dirty="0">
                <a:solidFill>
                  <a:srgbClr val="FF5038"/>
                </a:solidFill>
                <a:latin typeface="Verdana"/>
                <a:cs typeface="Verdana"/>
              </a:rPr>
              <a:t>Cons</a:t>
            </a:r>
            <a:r>
              <a:rPr sz="3600" spc="-10" dirty="0">
                <a:latin typeface="Verdana"/>
                <a:cs typeface="Verdana"/>
              </a:rPr>
              <a:t>:</a:t>
            </a:r>
            <a:endParaRPr sz="3600" dirty="0">
              <a:latin typeface="Verdana"/>
              <a:cs typeface="Verdana"/>
            </a:endParaRPr>
          </a:p>
          <a:p>
            <a:pPr marL="795655" marR="11430">
              <a:lnSpc>
                <a:spcPts val="5030"/>
              </a:lnSpc>
              <a:spcBef>
                <a:spcPts val="280"/>
              </a:spcBef>
              <a:tabLst>
                <a:tab pos="2045335" algn="l"/>
                <a:tab pos="3431540" algn="l"/>
                <a:tab pos="5808345" algn="l"/>
                <a:tab pos="6609080" algn="l"/>
                <a:tab pos="7863205" algn="l"/>
                <a:tab pos="8466455" algn="l"/>
                <a:tab pos="10200005" algn="l"/>
                <a:tab pos="11553190" algn="l"/>
                <a:tab pos="12259945" algn="l"/>
                <a:tab pos="15108555" algn="l"/>
                <a:tab pos="15861665" algn="l"/>
              </a:tabLst>
            </a:pPr>
            <a:r>
              <a:rPr sz="3600" spc="229" dirty="0">
                <a:latin typeface="Verdana"/>
                <a:cs typeface="Verdana"/>
              </a:rPr>
              <a:t>You</a:t>
            </a:r>
            <a:r>
              <a:rPr sz="3600" dirty="0">
                <a:latin typeface="Verdana"/>
                <a:cs typeface="Verdana"/>
              </a:rPr>
              <a:t>	</a:t>
            </a:r>
            <a:r>
              <a:rPr sz="3600" spc="220" dirty="0">
                <a:latin typeface="Verdana"/>
                <a:cs typeface="Verdana"/>
              </a:rPr>
              <a:t>may</a:t>
            </a:r>
            <a:r>
              <a:rPr sz="3600" dirty="0">
                <a:latin typeface="Verdana"/>
                <a:cs typeface="Verdana"/>
              </a:rPr>
              <a:t>	</a:t>
            </a:r>
            <a:r>
              <a:rPr sz="3600" spc="175" dirty="0">
                <a:latin typeface="Verdana"/>
                <a:cs typeface="Verdana"/>
              </a:rPr>
              <a:t>struggle</a:t>
            </a:r>
            <a:r>
              <a:rPr sz="3600" dirty="0">
                <a:latin typeface="Verdana"/>
                <a:cs typeface="Verdana"/>
              </a:rPr>
              <a:t>	</a:t>
            </a:r>
            <a:r>
              <a:rPr sz="3600" spc="130" dirty="0">
                <a:latin typeface="Verdana"/>
                <a:cs typeface="Verdana"/>
              </a:rPr>
              <a:t>to</a:t>
            </a:r>
            <a:r>
              <a:rPr sz="3600" dirty="0">
                <a:latin typeface="Verdana"/>
                <a:cs typeface="Verdana"/>
              </a:rPr>
              <a:t>	</a:t>
            </a:r>
            <a:r>
              <a:rPr sz="3600" spc="150" dirty="0">
                <a:latin typeface="Verdana"/>
                <a:cs typeface="Verdana"/>
              </a:rPr>
              <a:t>find</a:t>
            </a:r>
            <a:r>
              <a:rPr sz="3600" dirty="0">
                <a:latin typeface="Verdana"/>
                <a:cs typeface="Verdana"/>
              </a:rPr>
              <a:t>	</a:t>
            </a:r>
            <a:r>
              <a:rPr sz="3600" spc="185" dirty="0">
                <a:latin typeface="Verdana"/>
                <a:cs typeface="Verdana"/>
              </a:rPr>
              <a:t>a</a:t>
            </a:r>
            <a:r>
              <a:rPr sz="3600" dirty="0">
                <a:latin typeface="Verdana"/>
                <a:cs typeface="Verdana"/>
              </a:rPr>
              <a:t>	</a:t>
            </a:r>
            <a:r>
              <a:rPr sz="3600" spc="165" dirty="0">
                <a:latin typeface="Verdana"/>
                <a:cs typeface="Verdana"/>
              </a:rPr>
              <a:t>buyer</a:t>
            </a:r>
            <a:r>
              <a:rPr sz="3600" dirty="0">
                <a:latin typeface="Verdana"/>
                <a:cs typeface="Verdana"/>
              </a:rPr>
              <a:t>	</a:t>
            </a:r>
            <a:r>
              <a:rPr sz="3600" spc="254" dirty="0">
                <a:latin typeface="Verdana"/>
                <a:cs typeface="Verdana"/>
              </a:rPr>
              <a:t>who</a:t>
            </a:r>
            <a:r>
              <a:rPr sz="3600" dirty="0">
                <a:latin typeface="Verdana"/>
                <a:cs typeface="Verdana"/>
              </a:rPr>
              <a:t>	</a:t>
            </a:r>
            <a:r>
              <a:rPr sz="3600" spc="140" dirty="0">
                <a:latin typeface="Verdana"/>
                <a:cs typeface="Verdana"/>
              </a:rPr>
              <a:t>is</a:t>
            </a:r>
            <a:r>
              <a:rPr sz="3600" dirty="0">
                <a:latin typeface="Verdana"/>
                <a:cs typeface="Verdana"/>
              </a:rPr>
              <a:t>	</a:t>
            </a:r>
            <a:r>
              <a:rPr sz="3600" spc="160" dirty="0">
                <a:latin typeface="Verdana"/>
                <a:cs typeface="Verdana"/>
              </a:rPr>
              <a:t>interested</a:t>
            </a:r>
            <a:r>
              <a:rPr sz="3600" dirty="0">
                <a:latin typeface="Verdana"/>
                <a:cs typeface="Verdana"/>
              </a:rPr>
              <a:t>	</a:t>
            </a:r>
            <a:r>
              <a:rPr sz="3600" spc="114" dirty="0">
                <a:latin typeface="Verdana"/>
                <a:cs typeface="Verdana"/>
              </a:rPr>
              <a:t>in</a:t>
            </a:r>
            <a:r>
              <a:rPr sz="3600" dirty="0">
                <a:latin typeface="Verdana"/>
                <a:cs typeface="Verdana"/>
              </a:rPr>
              <a:t>	</a:t>
            </a:r>
            <a:r>
              <a:rPr sz="3600" spc="225" dirty="0">
                <a:latin typeface="Verdana"/>
                <a:cs typeface="Verdana"/>
              </a:rPr>
              <a:t>an </a:t>
            </a:r>
            <a:r>
              <a:rPr sz="3600" spc="110" dirty="0">
                <a:latin typeface="Verdana"/>
                <a:cs typeface="Verdana"/>
              </a:rPr>
              <a:t>acquihire.</a:t>
            </a:r>
            <a:endParaRPr sz="3600" dirty="0">
              <a:latin typeface="Verdana"/>
              <a:cs typeface="Verdana"/>
            </a:endParaRPr>
          </a:p>
          <a:p>
            <a:pPr marL="795655">
              <a:lnSpc>
                <a:spcPct val="100000"/>
              </a:lnSpc>
              <a:spcBef>
                <a:spcPts val="420"/>
              </a:spcBef>
              <a:tabLst>
                <a:tab pos="1711325" algn="l"/>
                <a:tab pos="3080385" algn="l"/>
                <a:tab pos="5020945" algn="l"/>
                <a:tab pos="8426450" algn="l"/>
                <a:tab pos="9651365" algn="l"/>
                <a:tab pos="10866120" algn="l"/>
                <a:tab pos="11769725" algn="l"/>
                <a:tab pos="12367260" algn="l"/>
                <a:tab pos="15549244" algn="l"/>
              </a:tabLst>
            </a:pPr>
            <a:r>
              <a:rPr sz="3600" spc="254" dirty="0">
                <a:latin typeface="Verdana"/>
                <a:cs typeface="Verdana"/>
              </a:rPr>
              <a:t>As</a:t>
            </a:r>
            <a:r>
              <a:rPr sz="3600" dirty="0">
                <a:latin typeface="Verdana"/>
                <a:cs typeface="Verdana"/>
              </a:rPr>
              <a:t>	</a:t>
            </a:r>
            <a:r>
              <a:rPr sz="3600" spc="175" dirty="0">
                <a:latin typeface="Verdana"/>
                <a:cs typeface="Verdana"/>
              </a:rPr>
              <a:t>with</a:t>
            </a:r>
            <a:r>
              <a:rPr sz="3600" dirty="0">
                <a:latin typeface="Verdana"/>
                <a:cs typeface="Verdana"/>
              </a:rPr>
              <a:t>	</a:t>
            </a:r>
            <a:r>
              <a:rPr sz="3600" spc="140" dirty="0">
                <a:latin typeface="Verdana"/>
                <a:cs typeface="Verdana"/>
              </a:rPr>
              <a:t>typical</a:t>
            </a:r>
            <a:r>
              <a:rPr sz="3600" dirty="0">
                <a:latin typeface="Verdana"/>
                <a:cs typeface="Verdana"/>
              </a:rPr>
              <a:t>	</a:t>
            </a:r>
            <a:r>
              <a:rPr sz="3600" spc="130" dirty="0">
                <a:latin typeface="Verdana"/>
                <a:cs typeface="Verdana"/>
              </a:rPr>
              <a:t>acquisitions,</a:t>
            </a:r>
            <a:r>
              <a:rPr sz="3600" dirty="0">
                <a:latin typeface="Verdana"/>
                <a:cs typeface="Verdana"/>
              </a:rPr>
              <a:t>	</a:t>
            </a:r>
            <a:r>
              <a:rPr sz="3600" spc="160" dirty="0">
                <a:latin typeface="Verdana"/>
                <a:cs typeface="Verdana"/>
              </a:rPr>
              <a:t>this</a:t>
            </a:r>
            <a:r>
              <a:rPr sz="3600" dirty="0">
                <a:latin typeface="Verdana"/>
                <a:cs typeface="Verdana"/>
              </a:rPr>
              <a:t>	</a:t>
            </a:r>
            <a:r>
              <a:rPr sz="3600" spc="275" dirty="0">
                <a:latin typeface="Verdana"/>
                <a:cs typeface="Verdana"/>
              </a:rPr>
              <a:t>can</a:t>
            </a:r>
            <a:r>
              <a:rPr sz="3600" dirty="0">
                <a:latin typeface="Verdana"/>
                <a:cs typeface="Verdana"/>
              </a:rPr>
              <a:t>	</a:t>
            </a:r>
            <a:r>
              <a:rPr sz="3600" spc="170" dirty="0">
                <a:latin typeface="Verdana"/>
                <a:cs typeface="Verdana"/>
              </a:rPr>
              <a:t>be</a:t>
            </a:r>
            <a:r>
              <a:rPr sz="3600" dirty="0">
                <a:latin typeface="Verdana"/>
                <a:cs typeface="Verdana"/>
              </a:rPr>
              <a:t>	</a:t>
            </a:r>
            <a:r>
              <a:rPr sz="3600" spc="185" dirty="0">
                <a:latin typeface="Verdana"/>
                <a:cs typeface="Verdana"/>
              </a:rPr>
              <a:t>a</a:t>
            </a:r>
            <a:r>
              <a:rPr sz="3600" dirty="0">
                <a:latin typeface="Verdana"/>
                <a:cs typeface="Verdana"/>
              </a:rPr>
              <a:t>	</a:t>
            </a:r>
            <a:r>
              <a:rPr sz="3600" spc="180" dirty="0">
                <a:latin typeface="Verdana"/>
                <a:cs typeface="Verdana"/>
              </a:rPr>
              <a:t>challenging</a:t>
            </a:r>
            <a:r>
              <a:rPr sz="3600" dirty="0">
                <a:latin typeface="Verdana"/>
                <a:cs typeface="Verdana"/>
              </a:rPr>
              <a:t>	</a:t>
            </a:r>
            <a:r>
              <a:rPr sz="3600" spc="215" dirty="0">
                <a:latin typeface="Verdana"/>
                <a:cs typeface="Verdana"/>
              </a:rPr>
              <a:t>and</a:t>
            </a:r>
            <a:endParaRPr sz="3600" dirty="0">
              <a:latin typeface="Verdana"/>
              <a:cs typeface="Verdana"/>
            </a:endParaRPr>
          </a:p>
          <a:p>
            <a:pPr marL="795655">
              <a:lnSpc>
                <a:spcPct val="100000"/>
              </a:lnSpc>
              <a:spcBef>
                <a:spcPts val="705"/>
              </a:spcBef>
            </a:pPr>
            <a:r>
              <a:rPr sz="3600" spc="185" dirty="0">
                <a:latin typeface="Verdana"/>
                <a:cs typeface="Verdana"/>
              </a:rPr>
              <a:t>costly</a:t>
            </a:r>
            <a:r>
              <a:rPr sz="3600" spc="-130" dirty="0">
                <a:latin typeface="Verdana"/>
                <a:cs typeface="Verdana"/>
              </a:rPr>
              <a:t> </a:t>
            </a:r>
            <a:r>
              <a:rPr sz="3600" spc="145" dirty="0">
                <a:latin typeface="Verdana"/>
                <a:cs typeface="Verdana"/>
              </a:rPr>
              <a:t>process.</a:t>
            </a:r>
            <a:endParaRPr sz="3600" dirty="0">
              <a:latin typeface="Verdana"/>
              <a:cs typeface="Verdana"/>
            </a:endParaRPr>
          </a:p>
          <a:p>
            <a:pPr>
              <a:lnSpc>
                <a:spcPct val="100000"/>
              </a:lnSpc>
              <a:spcBef>
                <a:spcPts val="25"/>
              </a:spcBef>
            </a:pPr>
            <a:endParaRPr sz="4700" dirty="0">
              <a:latin typeface="Verdana"/>
              <a:cs typeface="Verdana"/>
            </a:endParaRPr>
          </a:p>
          <a:p>
            <a:pPr marL="12700">
              <a:lnSpc>
                <a:spcPct val="100000"/>
              </a:lnSpc>
            </a:pPr>
            <a:r>
              <a:rPr sz="3600" spc="-520" dirty="0">
                <a:latin typeface="Verdana"/>
                <a:cs typeface="Verdana"/>
              </a:rPr>
              <a:t>.</a:t>
            </a:r>
            <a:endParaRPr sz="3600" dirty="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8288000" cy="3399790"/>
            <a:chOff x="0" y="1"/>
            <a:chExt cx="18288000" cy="3399790"/>
          </a:xfrm>
        </p:grpSpPr>
        <p:sp>
          <p:nvSpPr>
            <p:cNvPr id="3" name="object 3"/>
            <p:cNvSpPr/>
            <p:nvPr/>
          </p:nvSpPr>
          <p:spPr>
            <a:xfrm>
              <a:off x="0" y="1"/>
              <a:ext cx="18275935" cy="2459355"/>
            </a:xfrm>
            <a:custGeom>
              <a:avLst/>
              <a:gdLst/>
              <a:ahLst/>
              <a:cxnLst/>
              <a:rect l="l" t="t" r="r" b="b"/>
              <a:pathLst>
                <a:path w="18275935" h="2459355">
                  <a:moveTo>
                    <a:pt x="18275497" y="2459235"/>
                  </a:moveTo>
                  <a:lnTo>
                    <a:pt x="0" y="2459235"/>
                  </a:lnTo>
                  <a:lnTo>
                    <a:pt x="0" y="0"/>
                  </a:lnTo>
                  <a:lnTo>
                    <a:pt x="18275497" y="0"/>
                  </a:lnTo>
                  <a:lnTo>
                    <a:pt x="18275497" y="2459235"/>
                  </a:lnTo>
                  <a:close/>
                </a:path>
              </a:pathLst>
            </a:custGeom>
            <a:solidFill>
              <a:srgbClr val="FF99FF"/>
            </a:solidFill>
          </p:spPr>
          <p:txBody>
            <a:bodyPr wrap="square" lIns="0" tIns="0" rIns="0" bIns="0" rtlCol="0"/>
            <a:lstStyle/>
            <a:p>
              <a:endParaRPr/>
            </a:p>
          </p:txBody>
        </p:sp>
        <p:pic>
          <p:nvPicPr>
            <p:cNvPr id="4" name="object 4"/>
            <p:cNvPicPr/>
            <p:nvPr/>
          </p:nvPicPr>
          <p:blipFill>
            <a:blip r:embed="rId2" cstate="print"/>
            <a:stretch>
              <a:fillRect/>
            </a:stretch>
          </p:blipFill>
          <p:spPr>
            <a:xfrm>
              <a:off x="5043677" y="853"/>
              <a:ext cx="13244283" cy="3398873"/>
            </a:xfrm>
            <a:prstGeom prst="rect">
              <a:avLst/>
            </a:prstGeom>
          </p:spPr>
        </p:pic>
      </p:grpSp>
      <p:sp>
        <p:nvSpPr>
          <p:cNvPr id="5" name="object 5"/>
          <p:cNvSpPr txBox="1"/>
          <p:nvPr/>
        </p:nvSpPr>
        <p:spPr>
          <a:xfrm>
            <a:off x="561215" y="3009900"/>
            <a:ext cx="17701260" cy="5088765"/>
          </a:xfrm>
          <a:prstGeom prst="rect">
            <a:avLst/>
          </a:prstGeom>
        </p:spPr>
        <p:txBody>
          <a:bodyPr vert="horz" wrap="square" lIns="0" tIns="12700" rIns="0" bIns="0" rtlCol="0">
            <a:spAutoFit/>
          </a:bodyPr>
          <a:lstStyle/>
          <a:p>
            <a:pPr marL="12065" marR="5080" algn="l">
              <a:lnSpc>
                <a:spcPct val="115599"/>
              </a:lnSpc>
              <a:spcBef>
                <a:spcPts val="100"/>
              </a:spcBef>
            </a:pPr>
            <a:r>
              <a:rPr lang="en-US" sz="3600" b="0" i="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Here, the employees or management of a company buy it when the owner wants to sell the business. Planning to exit a company with this strategy can be challenging at inception since the owner doesn't know how successful the business will become in the future. However, it can ease the transition process and create a more secure future for the organization since the buyers are already a part of the company and both parties share a cordial relationship. They may even allow the former owner a higher level of involvement with the running of the company.</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6" name="object 6"/>
          <p:cNvSpPr txBox="1">
            <a:spLocks noGrp="1"/>
          </p:cNvSpPr>
          <p:nvPr>
            <p:ph type="title"/>
          </p:nvPr>
        </p:nvSpPr>
        <p:spPr>
          <a:xfrm>
            <a:off x="561215" y="1220170"/>
            <a:ext cx="12740005" cy="751840"/>
          </a:xfrm>
          <a:prstGeom prst="rect">
            <a:avLst/>
          </a:prstGeom>
        </p:spPr>
        <p:txBody>
          <a:bodyPr vert="horz" wrap="square" lIns="0" tIns="14604" rIns="0" bIns="0" rtlCol="0">
            <a:spAutoFit/>
          </a:bodyPr>
          <a:lstStyle/>
          <a:p>
            <a:pPr marL="12700">
              <a:lnSpc>
                <a:spcPct val="100000"/>
              </a:lnSpc>
              <a:spcBef>
                <a:spcPts val="114"/>
              </a:spcBef>
            </a:pPr>
            <a:r>
              <a:rPr sz="4750" spc="-365" dirty="0"/>
              <a:t>5.</a:t>
            </a:r>
            <a:r>
              <a:rPr sz="4750" spc="-165" dirty="0"/>
              <a:t> </a:t>
            </a:r>
            <a:r>
              <a:rPr sz="4750" spc="320" dirty="0"/>
              <a:t>Management</a:t>
            </a:r>
            <a:r>
              <a:rPr sz="4750" spc="-160" dirty="0"/>
              <a:t> </a:t>
            </a:r>
            <a:r>
              <a:rPr sz="4750" spc="310" dirty="0"/>
              <a:t>and</a:t>
            </a:r>
            <a:r>
              <a:rPr sz="4750" spc="-160" dirty="0"/>
              <a:t> </a:t>
            </a:r>
            <a:r>
              <a:rPr sz="4750" spc="215" dirty="0"/>
              <a:t>employee</a:t>
            </a:r>
            <a:r>
              <a:rPr sz="4750" spc="-160" dirty="0"/>
              <a:t> </a:t>
            </a:r>
            <a:r>
              <a:rPr sz="4750" spc="254" dirty="0"/>
              <a:t>buyouts</a:t>
            </a:r>
            <a:endParaRPr sz="47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73" y="-6876"/>
            <a:ext cx="18294588" cy="9588294"/>
          </a:xfrm>
          <a:prstGeom prst="rect">
            <a:avLst/>
          </a:prstGeom>
        </p:spPr>
      </p:pic>
      <p:sp>
        <p:nvSpPr>
          <p:cNvPr id="3" name="object 3"/>
          <p:cNvSpPr txBox="1"/>
          <p:nvPr/>
        </p:nvSpPr>
        <p:spPr>
          <a:xfrm>
            <a:off x="759887" y="922154"/>
            <a:ext cx="16512540" cy="8964295"/>
          </a:xfrm>
          <a:prstGeom prst="rect">
            <a:avLst/>
          </a:prstGeom>
        </p:spPr>
        <p:txBody>
          <a:bodyPr vert="horz" wrap="square" lIns="0" tIns="101600" rIns="0" bIns="0" rtlCol="0">
            <a:spAutoFit/>
          </a:bodyPr>
          <a:lstStyle/>
          <a:p>
            <a:pPr marL="12700">
              <a:lnSpc>
                <a:spcPct val="100000"/>
              </a:lnSpc>
              <a:spcBef>
                <a:spcPts val="800"/>
              </a:spcBef>
            </a:pPr>
            <a:r>
              <a:rPr sz="3600" spc="-10" dirty="0">
                <a:solidFill>
                  <a:srgbClr val="FF5038"/>
                </a:solidFill>
                <a:latin typeface="Verdana"/>
                <a:cs typeface="Verdana"/>
              </a:rPr>
              <a:t>Pros:</a:t>
            </a:r>
            <a:endParaRPr sz="3600" dirty="0">
              <a:latin typeface="Verdana"/>
              <a:cs typeface="Verdana"/>
            </a:endParaRPr>
          </a:p>
          <a:p>
            <a:pPr marL="795655" marR="5080">
              <a:lnSpc>
                <a:spcPts val="5030"/>
              </a:lnSpc>
              <a:spcBef>
                <a:spcPts val="284"/>
              </a:spcBef>
              <a:tabLst>
                <a:tab pos="2487930" algn="l"/>
                <a:tab pos="3429635" algn="l"/>
                <a:tab pos="4805045" algn="l"/>
                <a:tab pos="5637530" algn="l"/>
                <a:tab pos="7186930" algn="l"/>
                <a:tab pos="8543290" algn="l"/>
                <a:tab pos="9692640" algn="l"/>
                <a:tab pos="12252325" algn="l"/>
                <a:tab pos="12990830" algn="l"/>
                <a:tab pos="14703425" algn="l"/>
                <a:tab pos="15903575" algn="l"/>
              </a:tabLst>
            </a:pPr>
            <a:r>
              <a:rPr sz="3600" spc="160" dirty="0">
                <a:latin typeface="Verdana"/>
                <a:cs typeface="Verdana"/>
              </a:rPr>
              <a:t>You’ll</a:t>
            </a:r>
            <a:r>
              <a:rPr sz="3600" dirty="0">
                <a:latin typeface="Verdana"/>
                <a:cs typeface="Verdana"/>
              </a:rPr>
              <a:t>	</a:t>
            </a:r>
            <a:r>
              <a:rPr sz="3600" spc="170" dirty="0">
                <a:latin typeface="Verdana"/>
                <a:cs typeface="Verdana"/>
              </a:rPr>
              <a:t>be</a:t>
            </a:r>
            <a:r>
              <a:rPr sz="3600" dirty="0">
                <a:latin typeface="Verdana"/>
                <a:cs typeface="Verdana"/>
              </a:rPr>
              <a:t>	</a:t>
            </a:r>
            <a:r>
              <a:rPr sz="3600" spc="135" dirty="0">
                <a:latin typeface="Verdana"/>
                <a:cs typeface="Verdana"/>
              </a:rPr>
              <a:t>able</a:t>
            </a:r>
            <a:r>
              <a:rPr sz="3600" dirty="0">
                <a:latin typeface="Verdana"/>
                <a:cs typeface="Verdana"/>
              </a:rPr>
              <a:t>	</a:t>
            </a:r>
            <a:r>
              <a:rPr sz="3600" spc="130" dirty="0">
                <a:latin typeface="Verdana"/>
                <a:cs typeface="Verdana"/>
              </a:rPr>
              <a:t>to</a:t>
            </a:r>
            <a:r>
              <a:rPr sz="3600" dirty="0">
                <a:latin typeface="Verdana"/>
                <a:cs typeface="Verdana"/>
              </a:rPr>
              <a:t>	</a:t>
            </a:r>
            <a:r>
              <a:rPr sz="3600" spc="190" dirty="0">
                <a:latin typeface="Verdana"/>
                <a:cs typeface="Verdana"/>
              </a:rPr>
              <a:t>trust</a:t>
            </a:r>
            <a:r>
              <a:rPr sz="3600" dirty="0">
                <a:latin typeface="Verdana"/>
                <a:cs typeface="Verdana"/>
              </a:rPr>
              <a:t>	</a:t>
            </a:r>
            <a:r>
              <a:rPr sz="3600" spc="165" dirty="0">
                <a:latin typeface="Verdana"/>
                <a:cs typeface="Verdana"/>
              </a:rPr>
              <a:t>that</a:t>
            </a:r>
            <a:r>
              <a:rPr sz="3600" dirty="0">
                <a:latin typeface="Verdana"/>
                <a:cs typeface="Verdana"/>
              </a:rPr>
              <a:t>	</a:t>
            </a:r>
            <a:r>
              <a:rPr sz="3600" spc="160" dirty="0">
                <a:latin typeface="Verdana"/>
                <a:cs typeface="Verdana"/>
              </a:rPr>
              <a:t>the</a:t>
            </a:r>
            <a:r>
              <a:rPr sz="3600" dirty="0">
                <a:latin typeface="Verdana"/>
                <a:cs typeface="Verdana"/>
              </a:rPr>
              <a:t>	</a:t>
            </a:r>
            <a:r>
              <a:rPr sz="3600" spc="225" dirty="0">
                <a:latin typeface="Verdana"/>
                <a:cs typeface="Verdana"/>
              </a:rPr>
              <a:t>business</a:t>
            </a:r>
            <a:r>
              <a:rPr sz="3600" dirty="0">
                <a:latin typeface="Verdana"/>
                <a:cs typeface="Verdana"/>
              </a:rPr>
              <a:t>	</a:t>
            </a:r>
            <a:r>
              <a:rPr sz="3600" spc="140" dirty="0">
                <a:latin typeface="Verdana"/>
                <a:cs typeface="Verdana"/>
              </a:rPr>
              <a:t>is</a:t>
            </a:r>
            <a:r>
              <a:rPr sz="3600" dirty="0">
                <a:latin typeface="Verdana"/>
                <a:cs typeface="Verdana"/>
              </a:rPr>
              <a:t>	</a:t>
            </a:r>
            <a:r>
              <a:rPr sz="3600" spc="165" dirty="0">
                <a:latin typeface="Verdana"/>
                <a:cs typeface="Verdana"/>
              </a:rPr>
              <a:t>being</a:t>
            </a:r>
            <a:r>
              <a:rPr sz="3600" dirty="0">
                <a:latin typeface="Verdana"/>
                <a:cs typeface="Verdana"/>
              </a:rPr>
              <a:t>	</a:t>
            </a:r>
            <a:r>
              <a:rPr sz="3600" spc="215" dirty="0">
                <a:latin typeface="Verdana"/>
                <a:cs typeface="Verdana"/>
              </a:rPr>
              <a:t>run</a:t>
            </a:r>
            <a:r>
              <a:rPr sz="3600" dirty="0">
                <a:latin typeface="Verdana"/>
                <a:cs typeface="Verdana"/>
              </a:rPr>
              <a:t>	</a:t>
            </a:r>
            <a:r>
              <a:rPr sz="3600" spc="114" dirty="0">
                <a:latin typeface="Verdana"/>
                <a:cs typeface="Verdana"/>
              </a:rPr>
              <a:t>by </a:t>
            </a:r>
            <a:r>
              <a:rPr sz="3600" spc="250" dirty="0">
                <a:latin typeface="Verdana"/>
                <a:cs typeface="Verdana"/>
              </a:rPr>
              <a:t>someone</a:t>
            </a:r>
            <a:r>
              <a:rPr sz="3600" spc="-114" dirty="0">
                <a:latin typeface="Verdana"/>
                <a:cs typeface="Verdana"/>
              </a:rPr>
              <a:t> </a:t>
            </a:r>
            <a:r>
              <a:rPr sz="3600" spc="185" dirty="0">
                <a:latin typeface="Verdana"/>
                <a:cs typeface="Verdana"/>
              </a:rPr>
              <a:t>experienced</a:t>
            </a:r>
            <a:r>
              <a:rPr sz="3600" spc="-114" dirty="0">
                <a:latin typeface="Verdana"/>
                <a:cs typeface="Verdana"/>
              </a:rPr>
              <a:t> </a:t>
            </a:r>
            <a:r>
              <a:rPr sz="3600" spc="140" dirty="0">
                <a:latin typeface="Verdana"/>
                <a:cs typeface="Verdana"/>
              </a:rPr>
              <a:t>in</a:t>
            </a:r>
            <a:r>
              <a:rPr sz="3600" spc="-114" dirty="0">
                <a:latin typeface="Verdana"/>
                <a:cs typeface="Verdana"/>
              </a:rPr>
              <a:t> </a:t>
            </a:r>
            <a:r>
              <a:rPr sz="3600" spc="185" dirty="0">
                <a:latin typeface="Verdana"/>
                <a:cs typeface="Verdana"/>
              </a:rPr>
              <a:t>the</a:t>
            </a:r>
            <a:r>
              <a:rPr sz="3600" spc="-110" dirty="0">
                <a:latin typeface="Verdana"/>
                <a:cs typeface="Verdana"/>
              </a:rPr>
              <a:t> </a:t>
            </a:r>
            <a:r>
              <a:rPr sz="3600" spc="105" dirty="0">
                <a:latin typeface="Verdana"/>
                <a:cs typeface="Verdana"/>
              </a:rPr>
              <a:t>organization.</a:t>
            </a:r>
            <a:endParaRPr sz="3600" dirty="0">
              <a:latin typeface="Verdana"/>
              <a:cs typeface="Verdana"/>
            </a:endParaRPr>
          </a:p>
          <a:p>
            <a:pPr marL="795655">
              <a:lnSpc>
                <a:spcPct val="100000"/>
              </a:lnSpc>
              <a:spcBef>
                <a:spcPts val="415"/>
              </a:spcBef>
              <a:tabLst>
                <a:tab pos="2001520" algn="l"/>
                <a:tab pos="4672330" algn="l"/>
                <a:tab pos="6956425" algn="l"/>
                <a:tab pos="7663815" algn="l"/>
                <a:tab pos="9216390" algn="l"/>
                <a:tab pos="10017760" algn="l"/>
                <a:tab pos="10928350" algn="l"/>
                <a:tab pos="12550140" algn="l"/>
              </a:tabLst>
            </a:pPr>
            <a:r>
              <a:rPr sz="3600" spc="125" dirty="0">
                <a:latin typeface="Verdana"/>
                <a:cs typeface="Verdana"/>
              </a:rPr>
              <a:t>The</a:t>
            </a:r>
            <a:r>
              <a:rPr sz="3600" dirty="0">
                <a:latin typeface="Verdana"/>
                <a:cs typeface="Verdana"/>
              </a:rPr>
              <a:t>	</a:t>
            </a:r>
            <a:r>
              <a:rPr sz="3600" spc="185" dirty="0">
                <a:latin typeface="Verdana"/>
                <a:cs typeface="Verdana"/>
              </a:rPr>
              <a:t>handover</a:t>
            </a:r>
            <a:r>
              <a:rPr sz="3600" dirty="0">
                <a:latin typeface="Verdana"/>
                <a:cs typeface="Verdana"/>
              </a:rPr>
              <a:t>	</a:t>
            </a:r>
            <a:r>
              <a:rPr sz="3600" spc="245" dirty="0">
                <a:latin typeface="Verdana"/>
                <a:cs typeface="Verdana"/>
              </a:rPr>
              <a:t>process</a:t>
            </a:r>
            <a:r>
              <a:rPr sz="3600" dirty="0">
                <a:latin typeface="Verdana"/>
                <a:cs typeface="Verdana"/>
              </a:rPr>
              <a:t>	</a:t>
            </a:r>
            <a:r>
              <a:rPr sz="3600" spc="140" dirty="0">
                <a:latin typeface="Verdana"/>
                <a:cs typeface="Verdana"/>
              </a:rPr>
              <a:t>is</a:t>
            </a:r>
            <a:r>
              <a:rPr sz="3600" dirty="0">
                <a:latin typeface="Verdana"/>
                <a:cs typeface="Verdana"/>
              </a:rPr>
              <a:t>	</a:t>
            </a:r>
            <a:r>
              <a:rPr sz="3600" spc="60" dirty="0">
                <a:latin typeface="Verdana"/>
                <a:cs typeface="Verdana"/>
              </a:rPr>
              <a:t>likely</a:t>
            </a:r>
            <a:r>
              <a:rPr sz="3600" dirty="0">
                <a:latin typeface="Verdana"/>
                <a:cs typeface="Verdana"/>
              </a:rPr>
              <a:t>	</a:t>
            </a:r>
            <a:r>
              <a:rPr sz="3600" spc="130" dirty="0">
                <a:latin typeface="Verdana"/>
                <a:cs typeface="Verdana"/>
              </a:rPr>
              <a:t>to</a:t>
            </a:r>
            <a:r>
              <a:rPr sz="3600" dirty="0">
                <a:latin typeface="Verdana"/>
                <a:cs typeface="Verdana"/>
              </a:rPr>
              <a:t>	</a:t>
            </a:r>
            <a:r>
              <a:rPr sz="3600" spc="170" dirty="0">
                <a:latin typeface="Verdana"/>
                <a:cs typeface="Verdana"/>
              </a:rPr>
              <a:t>be</a:t>
            </a:r>
            <a:r>
              <a:rPr sz="3600" dirty="0">
                <a:latin typeface="Verdana"/>
                <a:cs typeface="Verdana"/>
              </a:rPr>
              <a:t>	</a:t>
            </a:r>
            <a:r>
              <a:rPr sz="3600" spc="225" dirty="0">
                <a:latin typeface="Verdana"/>
                <a:cs typeface="Verdana"/>
              </a:rPr>
              <a:t>more</a:t>
            </a:r>
            <a:r>
              <a:rPr sz="3600" dirty="0">
                <a:latin typeface="Verdana"/>
                <a:cs typeface="Verdana"/>
              </a:rPr>
              <a:t>	</a:t>
            </a:r>
            <a:r>
              <a:rPr sz="3600" spc="190" dirty="0">
                <a:latin typeface="Verdana"/>
                <a:cs typeface="Verdana"/>
              </a:rPr>
              <a:t>straightforward</a:t>
            </a:r>
            <a:endParaRPr sz="3600" dirty="0">
              <a:latin typeface="Verdana"/>
              <a:cs typeface="Verdana"/>
            </a:endParaRPr>
          </a:p>
          <a:p>
            <a:pPr marL="795655">
              <a:lnSpc>
                <a:spcPct val="100000"/>
              </a:lnSpc>
              <a:spcBef>
                <a:spcPts val="710"/>
              </a:spcBef>
            </a:pPr>
            <a:r>
              <a:rPr sz="3600" spc="220" dirty="0">
                <a:latin typeface="Verdana"/>
                <a:cs typeface="Verdana"/>
              </a:rPr>
              <a:t>than</a:t>
            </a:r>
            <a:r>
              <a:rPr sz="3600" spc="-125" dirty="0">
                <a:latin typeface="Verdana"/>
                <a:cs typeface="Verdana"/>
              </a:rPr>
              <a:t> </a:t>
            </a:r>
            <a:r>
              <a:rPr sz="3600" spc="70" dirty="0">
                <a:latin typeface="Verdana"/>
                <a:cs typeface="Verdana"/>
              </a:rPr>
              <a:t>it</a:t>
            </a:r>
            <a:r>
              <a:rPr sz="3600" spc="-125" dirty="0">
                <a:latin typeface="Verdana"/>
                <a:cs typeface="Verdana"/>
              </a:rPr>
              <a:t> </a:t>
            </a:r>
            <a:r>
              <a:rPr sz="3600" spc="215" dirty="0">
                <a:latin typeface="Verdana"/>
                <a:cs typeface="Verdana"/>
              </a:rPr>
              <a:t>would</a:t>
            </a:r>
            <a:r>
              <a:rPr sz="3600" spc="-120" dirty="0">
                <a:latin typeface="Verdana"/>
                <a:cs typeface="Verdana"/>
              </a:rPr>
              <a:t> </a:t>
            </a:r>
            <a:r>
              <a:rPr sz="3600" spc="195" dirty="0">
                <a:latin typeface="Verdana"/>
                <a:cs typeface="Verdana"/>
              </a:rPr>
              <a:t>be</a:t>
            </a:r>
            <a:r>
              <a:rPr sz="3600" spc="-125" dirty="0">
                <a:latin typeface="Verdana"/>
                <a:cs typeface="Verdana"/>
              </a:rPr>
              <a:t> </a:t>
            </a:r>
            <a:r>
              <a:rPr sz="3600" spc="140" dirty="0">
                <a:latin typeface="Verdana"/>
                <a:cs typeface="Verdana"/>
              </a:rPr>
              <a:t>in</a:t>
            </a:r>
            <a:r>
              <a:rPr sz="3600" spc="-125" dirty="0">
                <a:latin typeface="Verdana"/>
                <a:cs typeface="Verdana"/>
              </a:rPr>
              <a:t> </a:t>
            </a:r>
            <a:r>
              <a:rPr sz="3600" spc="235" dirty="0">
                <a:latin typeface="Verdana"/>
                <a:cs typeface="Verdana"/>
              </a:rPr>
              <a:t>a</a:t>
            </a:r>
            <a:r>
              <a:rPr sz="3600" spc="-120" dirty="0">
                <a:latin typeface="Verdana"/>
                <a:cs typeface="Verdana"/>
              </a:rPr>
              <a:t> </a:t>
            </a:r>
            <a:r>
              <a:rPr sz="3600" spc="180" dirty="0">
                <a:latin typeface="Verdana"/>
                <a:cs typeface="Verdana"/>
              </a:rPr>
              <a:t>sale</a:t>
            </a:r>
            <a:r>
              <a:rPr sz="3600" spc="-125" dirty="0">
                <a:latin typeface="Verdana"/>
                <a:cs typeface="Verdana"/>
              </a:rPr>
              <a:t> </a:t>
            </a:r>
            <a:r>
              <a:rPr sz="3600" spc="155" dirty="0">
                <a:latin typeface="Verdana"/>
                <a:cs typeface="Verdana"/>
              </a:rPr>
              <a:t>to</a:t>
            </a:r>
            <a:r>
              <a:rPr sz="3600" spc="-125" dirty="0">
                <a:latin typeface="Verdana"/>
                <a:cs typeface="Verdana"/>
              </a:rPr>
              <a:t> </a:t>
            </a:r>
            <a:r>
              <a:rPr sz="3600" spc="235" dirty="0">
                <a:latin typeface="Verdana"/>
                <a:cs typeface="Verdana"/>
              </a:rPr>
              <a:t>a</a:t>
            </a:r>
            <a:r>
              <a:rPr sz="3600" spc="-120" dirty="0">
                <a:latin typeface="Verdana"/>
                <a:cs typeface="Verdana"/>
              </a:rPr>
              <a:t> </a:t>
            </a:r>
            <a:r>
              <a:rPr sz="3600" spc="160" dirty="0">
                <a:latin typeface="Verdana"/>
                <a:cs typeface="Verdana"/>
              </a:rPr>
              <a:t>third</a:t>
            </a:r>
            <a:r>
              <a:rPr sz="3600" spc="-125" dirty="0">
                <a:latin typeface="Verdana"/>
                <a:cs typeface="Verdana"/>
              </a:rPr>
              <a:t> </a:t>
            </a:r>
            <a:r>
              <a:rPr sz="3600" spc="150" dirty="0">
                <a:latin typeface="Verdana"/>
                <a:cs typeface="Verdana"/>
              </a:rPr>
              <a:t>party</a:t>
            </a:r>
            <a:endParaRPr sz="3600" dirty="0">
              <a:latin typeface="Verdana"/>
              <a:cs typeface="Verdana"/>
            </a:endParaRPr>
          </a:p>
          <a:p>
            <a:pPr>
              <a:lnSpc>
                <a:spcPct val="100000"/>
              </a:lnSpc>
              <a:spcBef>
                <a:spcPts val="20"/>
              </a:spcBef>
            </a:pPr>
            <a:endParaRPr sz="3600" dirty="0">
              <a:latin typeface="Verdana"/>
              <a:cs typeface="Verdana"/>
            </a:endParaRPr>
          </a:p>
          <a:p>
            <a:pPr marL="12700">
              <a:lnSpc>
                <a:spcPct val="100000"/>
              </a:lnSpc>
            </a:pPr>
            <a:r>
              <a:rPr sz="3600" spc="-10" dirty="0">
                <a:solidFill>
                  <a:srgbClr val="FF5038"/>
                </a:solidFill>
                <a:latin typeface="Verdana"/>
                <a:cs typeface="Verdana"/>
              </a:rPr>
              <a:t>Cons</a:t>
            </a:r>
            <a:r>
              <a:rPr sz="3600" spc="-10" dirty="0">
                <a:latin typeface="Verdana"/>
                <a:cs typeface="Verdana"/>
              </a:rPr>
              <a:t>:</a:t>
            </a:r>
            <a:endParaRPr sz="3600" dirty="0">
              <a:latin typeface="Verdana"/>
              <a:cs typeface="Verdana"/>
            </a:endParaRPr>
          </a:p>
          <a:p>
            <a:pPr marL="795655" marR="5715">
              <a:lnSpc>
                <a:spcPts val="5030"/>
              </a:lnSpc>
              <a:spcBef>
                <a:spcPts val="285"/>
              </a:spcBef>
            </a:pPr>
            <a:r>
              <a:rPr sz="3600" spc="160" dirty="0">
                <a:latin typeface="Verdana"/>
                <a:cs typeface="Verdana"/>
              </a:rPr>
              <a:t>There</a:t>
            </a:r>
            <a:r>
              <a:rPr sz="3600" spc="-45" dirty="0">
                <a:latin typeface="Verdana"/>
                <a:cs typeface="Verdana"/>
              </a:rPr>
              <a:t> </a:t>
            </a:r>
            <a:r>
              <a:rPr sz="3600" spc="245" dirty="0">
                <a:latin typeface="Verdana"/>
                <a:cs typeface="Verdana"/>
              </a:rPr>
              <a:t>may</a:t>
            </a:r>
            <a:r>
              <a:rPr sz="3600" spc="-45" dirty="0">
                <a:latin typeface="Verdana"/>
                <a:cs typeface="Verdana"/>
              </a:rPr>
              <a:t> </a:t>
            </a:r>
            <a:r>
              <a:rPr sz="3600" spc="195" dirty="0">
                <a:latin typeface="Verdana"/>
                <a:cs typeface="Verdana"/>
              </a:rPr>
              <a:t>not</a:t>
            </a:r>
            <a:r>
              <a:rPr sz="3600" spc="-45" dirty="0">
                <a:latin typeface="Verdana"/>
                <a:cs typeface="Verdana"/>
              </a:rPr>
              <a:t> </a:t>
            </a:r>
            <a:r>
              <a:rPr sz="3600" spc="195" dirty="0">
                <a:latin typeface="Verdana"/>
                <a:cs typeface="Verdana"/>
              </a:rPr>
              <a:t>be</a:t>
            </a:r>
            <a:r>
              <a:rPr sz="3600" spc="-40" dirty="0">
                <a:latin typeface="Verdana"/>
                <a:cs typeface="Verdana"/>
              </a:rPr>
              <a:t> </a:t>
            </a:r>
            <a:r>
              <a:rPr sz="3600" spc="235" dirty="0">
                <a:latin typeface="Verdana"/>
                <a:cs typeface="Verdana"/>
              </a:rPr>
              <a:t>a</a:t>
            </a:r>
            <a:r>
              <a:rPr sz="3600" spc="-45" dirty="0">
                <a:latin typeface="Verdana"/>
                <a:cs typeface="Verdana"/>
              </a:rPr>
              <a:t> </a:t>
            </a:r>
            <a:r>
              <a:rPr sz="3600" spc="250" dirty="0">
                <a:latin typeface="Verdana"/>
                <a:cs typeface="Verdana"/>
              </a:rPr>
              <a:t>manager</a:t>
            </a:r>
            <a:r>
              <a:rPr sz="3600" spc="-45" dirty="0">
                <a:latin typeface="Verdana"/>
                <a:cs typeface="Verdana"/>
              </a:rPr>
              <a:t> </a:t>
            </a:r>
            <a:r>
              <a:rPr sz="3600" spc="185" dirty="0">
                <a:latin typeface="Verdana"/>
                <a:cs typeface="Verdana"/>
              </a:rPr>
              <a:t>or</a:t>
            </a:r>
            <a:r>
              <a:rPr sz="3600" spc="-45" dirty="0">
                <a:latin typeface="Verdana"/>
                <a:cs typeface="Verdana"/>
              </a:rPr>
              <a:t> </a:t>
            </a:r>
            <a:r>
              <a:rPr sz="3600" spc="175" dirty="0">
                <a:latin typeface="Verdana"/>
                <a:cs typeface="Verdana"/>
              </a:rPr>
              <a:t>employee</a:t>
            </a:r>
            <a:r>
              <a:rPr sz="3600" spc="-45" dirty="0">
                <a:latin typeface="Verdana"/>
                <a:cs typeface="Verdana"/>
              </a:rPr>
              <a:t> </a:t>
            </a:r>
            <a:r>
              <a:rPr sz="3600" spc="280" dirty="0">
                <a:latin typeface="Verdana"/>
                <a:cs typeface="Verdana"/>
              </a:rPr>
              <a:t>who</a:t>
            </a:r>
            <a:r>
              <a:rPr sz="3600" spc="-40" dirty="0">
                <a:latin typeface="Verdana"/>
                <a:cs typeface="Verdana"/>
              </a:rPr>
              <a:t> </a:t>
            </a:r>
            <a:r>
              <a:rPr sz="3600" spc="165" dirty="0">
                <a:latin typeface="Verdana"/>
                <a:cs typeface="Verdana"/>
              </a:rPr>
              <a:t>is</a:t>
            </a:r>
            <a:r>
              <a:rPr sz="3600" spc="-45" dirty="0">
                <a:latin typeface="Verdana"/>
                <a:cs typeface="Verdana"/>
              </a:rPr>
              <a:t> </a:t>
            </a:r>
            <a:r>
              <a:rPr sz="3600" spc="170" dirty="0">
                <a:latin typeface="Verdana"/>
                <a:cs typeface="Verdana"/>
              </a:rPr>
              <a:t>interested</a:t>
            </a:r>
            <a:r>
              <a:rPr sz="3600" spc="-45" dirty="0">
                <a:latin typeface="Verdana"/>
                <a:cs typeface="Verdana"/>
              </a:rPr>
              <a:t> </a:t>
            </a:r>
            <a:r>
              <a:rPr sz="3600" spc="160" dirty="0">
                <a:latin typeface="Verdana"/>
                <a:cs typeface="Verdana"/>
              </a:rPr>
              <a:t>or </a:t>
            </a:r>
            <a:r>
              <a:rPr sz="3600" spc="170" dirty="0">
                <a:latin typeface="Verdana"/>
                <a:cs typeface="Verdana"/>
              </a:rPr>
              <a:t>ready</a:t>
            </a:r>
            <a:r>
              <a:rPr sz="3600" spc="-125" dirty="0">
                <a:latin typeface="Verdana"/>
                <a:cs typeface="Verdana"/>
              </a:rPr>
              <a:t> </a:t>
            </a:r>
            <a:r>
              <a:rPr sz="3600" spc="155" dirty="0">
                <a:latin typeface="Verdana"/>
                <a:cs typeface="Verdana"/>
              </a:rPr>
              <a:t>to</a:t>
            </a:r>
            <a:r>
              <a:rPr sz="3600" spc="-120" dirty="0">
                <a:latin typeface="Verdana"/>
                <a:cs typeface="Verdana"/>
              </a:rPr>
              <a:t> </a:t>
            </a:r>
            <a:r>
              <a:rPr sz="3600" spc="204" dirty="0">
                <a:latin typeface="Verdana"/>
                <a:cs typeface="Verdana"/>
              </a:rPr>
              <a:t>step</a:t>
            </a:r>
            <a:r>
              <a:rPr sz="3600" spc="-120" dirty="0">
                <a:latin typeface="Verdana"/>
                <a:cs typeface="Verdana"/>
              </a:rPr>
              <a:t> </a:t>
            </a:r>
            <a:r>
              <a:rPr sz="3600" spc="-25" dirty="0">
                <a:latin typeface="Verdana"/>
                <a:cs typeface="Verdana"/>
              </a:rPr>
              <a:t>in.</a:t>
            </a:r>
            <a:endParaRPr sz="3600" dirty="0">
              <a:latin typeface="Verdana"/>
              <a:cs typeface="Verdana"/>
            </a:endParaRPr>
          </a:p>
          <a:p>
            <a:pPr marL="795655">
              <a:lnSpc>
                <a:spcPct val="100000"/>
              </a:lnSpc>
              <a:spcBef>
                <a:spcPts val="420"/>
              </a:spcBef>
              <a:tabLst>
                <a:tab pos="3736340" algn="l"/>
                <a:tab pos="6170930" algn="l"/>
                <a:tab pos="6920230" algn="l"/>
                <a:tab pos="10587990" algn="l"/>
                <a:tab pos="12250420" algn="l"/>
                <a:tab pos="13750925" algn="l"/>
                <a:tab pos="14351000" algn="l"/>
              </a:tabLst>
            </a:pPr>
            <a:r>
              <a:rPr sz="3600" spc="145" dirty="0">
                <a:latin typeface="Verdana"/>
                <a:cs typeface="Verdana"/>
              </a:rPr>
              <a:t>Significant</a:t>
            </a:r>
            <a:r>
              <a:rPr sz="3600" dirty="0">
                <a:latin typeface="Verdana"/>
                <a:cs typeface="Verdana"/>
              </a:rPr>
              <a:t>	</a:t>
            </a:r>
            <a:r>
              <a:rPr sz="3600" spc="254" dirty="0">
                <a:latin typeface="Verdana"/>
                <a:cs typeface="Verdana"/>
              </a:rPr>
              <a:t>changes</a:t>
            </a:r>
            <a:r>
              <a:rPr sz="3600" dirty="0">
                <a:latin typeface="Verdana"/>
                <a:cs typeface="Verdana"/>
              </a:rPr>
              <a:t>	</a:t>
            </a:r>
            <a:r>
              <a:rPr sz="3600" spc="114" dirty="0">
                <a:latin typeface="Verdana"/>
                <a:cs typeface="Verdana"/>
              </a:rPr>
              <a:t>in</a:t>
            </a:r>
            <a:r>
              <a:rPr sz="3600" dirty="0">
                <a:latin typeface="Verdana"/>
                <a:cs typeface="Verdana"/>
              </a:rPr>
              <a:t>	</a:t>
            </a:r>
            <a:r>
              <a:rPr sz="3600" spc="245" dirty="0">
                <a:latin typeface="Verdana"/>
                <a:cs typeface="Verdana"/>
              </a:rPr>
              <a:t>management</a:t>
            </a:r>
            <a:r>
              <a:rPr sz="3600" dirty="0">
                <a:latin typeface="Verdana"/>
                <a:cs typeface="Verdana"/>
              </a:rPr>
              <a:t>	</a:t>
            </a:r>
            <a:r>
              <a:rPr sz="3600" spc="210" dirty="0">
                <a:latin typeface="Verdana"/>
                <a:cs typeface="Verdana"/>
              </a:rPr>
              <a:t>could</a:t>
            </a:r>
            <a:r>
              <a:rPr sz="3600" dirty="0">
                <a:latin typeface="Verdana"/>
                <a:cs typeface="Verdana"/>
              </a:rPr>
              <a:t>	</a:t>
            </a:r>
            <a:r>
              <a:rPr sz="3600" spc="160" dirty="0">
                <a:latin typeface="Verdana"/>
                <a:cs typeface="Verdana"/>
              </a:rPr>
              <a:t>have</a:t>
            </a:r>
            <a:r>
              <a:rPr sz="3600" dirty="0">
                <a:latin typeface="Verdana"/>
                <a:cs typeface="Verdana"/>
              </a:rPr>
              <a:t>	</a:t>
            </a:r>
            <a:r>
              <a:rPr sz="3600" spc="185" dirty="0">
                <a:latin typeface="Verdana"/>
                <a:cs typeface="Verdana"/>
              </a:rPr>
              <a:t>a</a:t>
            </a:r>
            <a:r>
              <a:rPr sz="3600" dirty="0">
                <a:latin typeface="Verdana"/>
                <a:cs typeface="Verdana"/>
              </a:rPr>
              <a:t>	</a:t>
            </a:r>
            <a:r>
              <a:rPr sz="3600" spc="145" dirty="0">
                <a:latin typeface="Verdana"/>
                <a:cs typeface="Verdana"/>
              </a:rPr>
              <a:t>negative</a:t>
            </a:r>
            <a:endParaRPr sz="3600" dirty="0">
              <a:latin typeface="Verdana"/>
              <a:cs typeface="Verdana"/>
            </a:endParaRPr>
          </a:p>
          <a:p>
            <a:pPr marL="795655">
              <a:lnSpc>
                <a:spcPct val="100000"/>
              </a:lnSpc>
              <a:spcBef>
                <a:spcPts val="705"/>
              </a:spcBef>
            </a:pPr>
            <a:r>
              <a:rPr sz="3600" spc="265" dirty="0">
                <a:latin typeface="Verdana"/>
                <a:cs typeface="Verdana"/>
              </a:rPr>
              <a:t>flow-</a:t>
            </a:r>
            <a:r>
              <a:rPr sz="3600" spc="229" dirty="0">
                <a:latin typeface="Verdana"/>
                <a:cs typeface="Verdana"/>
              </a:rPr>
              <a:t>on</a:t>
            </a:r>
            <a:r>
              <a:rPr sz="3600" spc="-125" dirty="0">
                <a:latin typeface="Verdana"/>
                <a:cs typeface="Verdana"/>
              </a:rPr>
              <a:t> </a:t>
            </a:r>
            <a:r>
              <a:rPr sz="3600" spc="204" dirty="0">
                <a:latin typeface="Verdana"/>
                <a:cs typeface="Verdana"/>
              </a:rPr>
              <a:t>effect</a:t>
            </a:r>
            <a:r>
              <a:rPr sz="3600" spc="-120" dirty="0">
                <a:latin typeface="Verdana"/>
                <a:cs typeface="Verdana"/>
              </a:rPr>
              <a:t> </a:t>
            </a:r>
            <a:r>
              <a:rPr sz="3600" spc="229" dirty="0">
                <a:latin typeface="Verdana"/>
                <a:cs typeface="Verdana"/>
              </a:rPr>
              <a:t>on</a:t>
            </a:r>
            <a:r>
              <a:rPr sz="3600" spc="-120" dirty="0">
                <a:latin typeface="Verdana"/>
                <a:cs typeface="Verdana"/>
              </a:rPr>
              <a:t> </a:t>
            </a:r>
            <a:r>
              <a:rPr sz="3600" spc="185" dirty="0">
                <a:latin typeface="Verdana"/>
                <a:cs typeface="Verdana"/>
              </a:rPr>
              <a:t>the</a:t>
            </a:r>
            <a:r>
              <a:rPr sz="3600" spc="-120" dirty="0">
                <a:latin typeface="Verdana"/>
                <a:cs typeface="Verdana"/>
              </a:rPr>
              <a:t> </a:t>
            </a:r>
            <a:r>
              <a:rPr sz="3600" spc="140" dirty="0">
                <a:latin typeface="Verdana"/>
                <a:cs typeface="Verdana"/>
              </a:rPr>
              <a:t>business.</a:t>
            </a:r>
            <a:endParaRPr sz="3600" dirty="0">
              <a:latin typeface="Verdana"/>
              <a:cs typeface="Verdana"/>
            </a:endParaRPr>
          </a:p>
          <a:p>
            <a:pPr marL="12700">
              <a:lnSpc>
                <a:spcPct val="100000"/>
              </a:lnSpc>
              <a:spcBef>
                <a:spcPts val="705"/>
              </a:spcBef>
            </a:pPr>
            <a:r>
              <a:rPr sz="3600" spc="-520" dirty="0">
                <a:latin typeface="Verdana"/>
                <a:cs typeface="Verdana"/>
              </a:rPr>
              <a:t>.</a:t>
            </a:r>
            <a:endParaRPr sz="3600" dirty="0">
              <a:latin typeface="Verdana"/>
              <a:cs typeface="Verdana"/>
            </a:endParaRPr>
          </a:p>
          <a:p>
            <a:pPr>
              <a:lnSpc>
                <a:spcPct val="100000"/>
              </a:lnSpc>
              <a:spcBef>
                <a:spcPts val="25"/>
              </a:spcBef>
            </a:pPr>
            <a:endParaRPr sz="4700" dirty="0">
              <a:latin typeface="Verdana"/>
              <a:cs typeface="Verdana"/>
            </a:endParaRPr>
          </a:p>
          <a:p>
            <a:pPr marL="12700">
              <a:lnSpc>
                <a:spcPct val="100000"/>
              </a:lnSpc>
            </a:pPr>
            <a:r>
              <a:rPr sz="3600" spc="-520" dirty="0">
                <a:latin typeface="Verdana"/>
                <a:cs typeface="Verdana"/>
              </a:rPr>
              <a:t>.</a:t>
            </a:r>
            <a:endParaRPr sz="36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0355"/>
            <a:ext cx="18275935" cy="3166110"/>
          </a:xfrm>
          <a:custGeom>
            <a:avLst/>
            <a:gdLst/>
            <a:ahLst/>
            <a:cxnLst/>
            <a:rect l="l" t="t" r="r" b="b"/>
            <a:pathLst>
              <a:path w="18275935" h="3166110">
                <a:moveTo>
                  <a:pt x="0" y="0"/>
                </a:moveTo>
                <a:lnTo>
                  <a:pt x="18275497" y="0"/>
                </a:lnTo>
                <a:lnTo>
                  <a:pt x="18275497" y="3165953"/>
                </a:lnTo>
                <a:lnTo>
                  <a:pt x="0" y="3165953"/>
                </a:lnTo>
                <a:lnTo>
                  <a:pt x="0" y="0"/>
                </a:lnTo>
                <a:close/>
              </a:path>
            </a:pathLst>
          </a:custGeom>
          <a:solidFill>
            <a:srgbClr val="FF99FF"/>
          </a:solidFill>
        </p:spPr>
        <p:txBody>
          <a:bodyPr wrap="square" lIns="0" tIns="0" rIns="0" bIns="0" rtlCol="0"/>
          <a:lstStyle/>
          <a:p>
            <a:endParaRPr/>
          </a:p>
        </p:txBody>
      </p:sp>
      <p:sp>
        <p:nvSpPr>
          <p:cNvPr id="3" name="object 3"/>
          <p:cNvSpPr txBox="1"/>
          <p:nvPr/>
        </p:nvSpPr>
        <p:spPr>
          <a:xfrm>
            <a:off x="152400" y="3590624"/>
            <a:ext cx="17353915" cy="5101589"/>
          </a:xfrm>
          <a:prstGeom prst="rect">
            <a:avLst/>
          </a:prstGeom>
        </p:spPr>
        <p:txBody>
          <a:bodyPr vert="horz" wrap="square" lIns="0" tIns="12700" rIns="0" bIns="0" rtlCol="0">
            <a:spAutoFit/>
          </a:bodyPr>
          <a:lstStyle/>
          <a:p>
            <a:pPr marL="12065" marR="5080" algn="l">
              <a:lnSpc>
                <a:spcPct val="115599"/>
              </a:lnSpc>
              <a:spcBef>
                <a:spcPts val="100"/>
              </a:spcBef>
            </a:pPr>
            <a:r>
              <a:rPr lang="en-US" sz="3600" b="0" i="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An IPO is a method of making a privately owned business public. It involves selling shares of stock to the public, who then become stockholders in the company. When done right, IPOs can be highly profitable for business owners and investors. Note that IPOs are expensive to organize, can be time-consuming, and are subject to stringent government’s regulations.</a:t>
            </a:r>
            <a:endParaRPr lang="en-US" sz="3600" dirty="0">
              <a:latin typeface="Verdana" panose="020B0604030504040204" pitchFamily="34" charset="0"/>
              <a:ea typeface="Verdana" panose="020B0604030504040204" pitchFamily="34" charset="0"/>
              <a:cs typeface="Verdana" panose="020B0604030504040204" pitchFamily="34" charset="0"/>
            </a:endParaRPr>
          </a:p>
          <a:p>
            <a:pPr marL="12065" marR="5080" algn="l">
              <a:lnSpc>
                <a:spcPct val="115599"/>
              </a:lnSpc>
              <a:spcBef>
                <a:spcPts val="100"/>
              </a:spcBef>
            </a:pPr>
            <a:r>
              <a:rPr sz="3600" spc="185" dirty="0">
                <a:latin typeface="Verdana" panose="020B0604030504040204" pitchFamily="34" charset="0"/>
                <a:ea typeface="Verdana" panose="020B0604030504040204" pitchFamily="34" charset="0"/>
                <a:cs typeface="Verdana" panose="020B0604030504040204" pitchFamily="34" charset="0"/>
              </a:rPr>
              <a:t>High</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155" dirty="0">
                <a:latin typeface="Verdana" panose="020B0604030504040204" pitchFamily="34" charset="0"/>
                <a:ea typeface="Verdana" panose="020B0604030504040204" pitchFamily="34" charset="0"/>
                <a:cs typeface="Verdana" panose="020B0604030504040204" pitchFamily="34" charset="0"/>
              </a:rPr>
              <a:t>regulatory </a:t>
            </a:r>
            <a:r>
              <a:rPr sz="3600" spc="285" dirty="0">
                <a:latin typeface="Verdana" panose="020B0604030504040204" pitchFamily="34" charset="0"/>
                <a:ea typeface="Verdana" panose="020B0604030504040204" pitchFamily="34" charset="0"/>
                <a:cs typeface="Verdana" panose="020B0604030504040204" pitchFamily="34" charset="0"/>
              </a:rPr>
              <a:t>costs</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250" dirty="0">
                <a:latin typeface="Verdana" panose="020B0604030504040204" pitchFamily="34" charset="0"/>
                <a:ea typeface="Verdana" panose="020B0604030504040204" pitchFamily="34" charset="0"/>
                <a:cs typeface="Verdana" panose="020B0604030504040204" pitchFamily="34" charset="0"/>
              </a:rPr>
              <a:t>and</a:t>
            </a:r>
            <a:r>
              <a:rPr sz="3600" spc="-140" dirty="0">
                <a:latin typeface="Verdana" panose="020B0604030504040204" pitchFamily="34" charset="0"/>
                <a:ea typeface="Verdana" panose="020B0604030504040204" pitchFamily="34" charset="0"/>
                <a:cs typeface="Verdana" panose="020B0604030504040204" pitchFamily="34" charset="0"/>
              </a:rPr>
              <a:t> </a:t>
            </a:r>
            <a:r>
              <a:rPr sz="3600" spc="225" dirty="0">
                <a:latin typeface="Verdana" panose="020B0604030504040204" pitchFamily="34" charset="0"/>
                <a:ea typeface="Verdana" panose="020B0604030504040204" pitchFamily="34" charset="0"/>
                <a:cs typeface="Verdana" panose="020B0604030504040204" pitchFamily="34" charset="0"/>
              </a:rPr>
              <a:t>added</a:t>
            </a:r>
            <a:r>
              <a:rPr sz="3600" spc="-140" dirty="0">
                <a:latin typeface="Verdana" panose="020B0604030504040204" pitchFamily="34" charset="0"/>
                <a:ea typeface="Verdana" panose="020B0604030504040204" pitchFamily="34" charset="0"/>
                <a:cs typeface="Verdana" panose="020B0604030504040204" pitchFamily="34" charset="0"/>
              </a:rPr>
              <a:t> </a:t>
            </a:r>
            <a:r>
              <a:rPr sz="3600" spc="229" dirty="0">
                <a:latin typeface="Verdana" panose="020B0604030504040204" pitchFamily="34" charset="0"/>
                <a:ea typeface="Verdana" panose="020B0604030504040204" pitchFamily="34" charset="0"/>
                <a:cs typeface="Verdana" panose="020B0604030504040204" pitchFamily="34" charset="0"/>
              </a:rPr>
              <a:t>pressure</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250" dirty="0">
                <a:latin typeface="Verdana" panose="020B0604030504040204" pitchFamily="34" charset="0"/>
                <a:ea typeface="Verdana" panose="020B0604030504040204" pitchFamily="34" charset="0"/>
                <a:cs typeface="Verdana" panose="020B0604030504040204" pitchFamily="34" charset="0"/>
              </a:rPr>
              <a:t>and</a:t>
            </a:r>
            <a:r>
              <a:rPr sz="3600" spc="-140" dirty="0">
                <a:latin typeface="Verdana" panose="020B0604030504040204" pitchFamily="34" charset="0"/>
                <a:ea typeface="Verdana" panose="020B0604030504040204" pitchFamily="34" charset="0"/>
                <a:cs typeface="Verdana" panose="020B0604030504040204" pitchFamily="34" charset="0"/>
              </a:rPr>
              <a:t> </a:t>
            </a:r>
            <a:r>
              <a:rPr sz="3600" spc="210" dirty="0">
                <a:latin typeface="Verdana" panose="020B0604030504040204" pitchFamily="34" charset="0"/>
                <a:ea typeface="Verdana" panose="020B0604030504040204" pitchFamily="34" charset="0"/>
                <a:cs typeface="Verdana" panose="020B0604030504040204" pitchFamily="34" charset="0"/>
              </a:rPr>
              <a:t>scrutiny</a:t>
            </a:r>
            <a:r>
              <a:rPr sz="3600" spc="-140" dirty="0">
                <a:latin typeface="Verdana" panose="020B0604030504040204" pitchFamily="34" charset="0"/>
                <a:ea typeface="Verdana" panose="020B0604030504040204" pitchFamily="34" charset="0"/>
                <a:cs typeface="Verdana" panose="020B0604030504040204" pitchFamily="34" charset="0"/>
              </a:rPr>
              <a:t> </a:t>
            </a:r>
            <a:r>
              <a:rPr sz="3600" spc="260" dirty="0">
                <a:latin typeface="Verdana" panose="020B0604030504040204" pitchFamily="34" charset="0"/>
                <a:ea typeface="Verdana" panose="020B0604030504040204" pitchFamily="34" charset="0"/>
                <a:cs typeface="Verdana" panose="020B0604030504040204" pitchFamily="34" charset="0"/>
              </a:rPr>
              <a:t>from</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215" dirty="0">
                <a:latin typeface="Verdana" panose="020B0604030504040204" pitchFamily="34" charset="0"/>
                <a:ea typeface="Verdana" panose="020B0604030504040204" pitchFamily="34" charset="0"/>
                <a:cs typeface="Verdana" panose="020B0604030504040204" pitchFamily="34" charset="0"/>
              </a:rPr>
              <a:t>shareholders</a:t>
            </a:r>
            <a:r>
              <a:rPr sz="3600" spc="-140" dirty="0">
                <a:latin typeface="Verdana" panose="020B0604030504040204" pitchFamily="34" charset="0"/>
                <a:ea typeface="Verdana" panose="020B0604030504040204" pitchFamily="34" charset="0"/>
                <a:cs typeface="Verdana" panose="020B0604030504040204" pitchFamily="34" charset="0"/>
              </a:rPr>
              <a:t> </a:t>
            </a:r>
            <a:r>
              <a:rPr sz="3600" spc="165" dirty="0">
                <a:latin typeface="Verdana" panose="020B0604030504040204" pitchFamily="34" charset="0"/>
                <a:ea typeface="Verdana" panose="020B0604030504040204" pitchFamily="34" charset="0"/>
                <a:cs typeface="Verdana" panose="020B0604030504040204" pitchFamily="34" charset="0"/>
              </a:rPr>
              <a:t>are </a:t>
            </a:r>
            <a:r>
              <a:rPr sz="3600" spc="190" dirty="0">
                <a:latin typeface="Verdana" panose="020B0604030504040204" pitchFamily="34" charset="0"/>
                <a:ea typeface="Verdana" panose="020B0604030504040204" pitchFamily="34" charset="0"/>
                <a:cs typeface="Verdana" panose="020B0604030504040204" pitchFamily="34" charset="0"/>
              </a:rPr>
              <a:t>often</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240" dirty="0">
                <a:latin typeface="Verdana" panose="020B0604030504040204" pitchFamily="34" charset="0"/>
                <a:ea typeface="Verdana" panose="020B0604030504040204" pitchFamily="34" charset="0"/>
                <a:cs typeface="Verdana" panose="020B0604030504040204" pitchFamily="34" charset="0"/>
              </a:rPr>
              <a:t>enough</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165" dirty="0">
                <a:latin typeface="Verdana" panose="020B0604030504040204" pitchFamily="34" charset="0"/>
                <a:ea typeface="Verdana" panose="020B0604030504040204" pitchFamily="34" charset="0"/>
                <a:cs typeface="Verdana" panose="020B0604030504040204" pitchFamily="34" charset="0"/>
              </a:rPr>
              <a:t>to</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254" dirty="0">
                <a:latin typeface="Verdana" panose="020B0604030504040204" pitchFamily="34" charset="0"/>
                <a:ea typeface="Verdana" panose="020B0604030504040204" pitchFamily="34" charset="0"/>
                <a:cs typeface="Verdana" panose="020B0604030504040204" pitchFamily="34" charset="0"/>
              </a:rPr>
              <a:t>make</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250" dirty="0">
                <a:latin typeface="Verdana" panose="020B0604030504040204" pitchFamily="34" charset="0"/>
                <a:ea typeface="Verdana" panose="020B0604030504040204" pitchFamily="34" charset="0"/>
                <a:cs typeface="Verdana" panose="020B0604030504040204" pitchFamily="34" charset="0"/>
              </a:rPr>
              <a:t>many</a:t>
            </a:r>
            <a:r>
              <a:rPr sz="3600" spc="-140" dirty="0">
                <a:latin typeface="Verdana" panose="020B0604030504040204" pitchFamily="34" charset="0"/>
                <a:ea typeface="Verdana" panose="020B0604030504040204" pitchFamily="34" charset="0"/>
                <a:cs typeface="Verdana" panose="020B0604030504040204" pitchFamily="34" charset="0"/>
              </a:rPr>
              <a:t> </a:t>
            </a:r>
            <a:r>
              <a:rPr sz="3600" spc="190" dirty="0">
                <a:latin typeface="Verdana" panose="020B0604030504040204" pitchFamily="34" charset="0"/>
                <a:ea typeface="Verdana" panose="020B0604030504040204" pitchFamily="34" charset="0"/>
                <a:cs typeface="Verdana" panose="020B0604030504040204" pitchFamily="34" charset="0"/>
              </a:rPr>
              <a:t>opt</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165" dirty="0">
                <a:latin typeface="Verdana" panose="020B0604030504040204" pitchFamily="34" charset="0"/>
                <a:ea typeface="Verdana" panose="020B0604030504040204" pitchFamily="34" charset="0"/>
                <a:cs typeface="Verdana" panose="020B0604030504040204" pitchFamily="34" charset="0"/>
              </a:rPr>
              <a:t>to</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180" dirty="0">
                <a:latin typeface="Verdana" panose="020B0604030504040204" pitchFamily="34" charset="0"/>
                <a:ea typeface="Verdana" panose="020B0604030504040204" pitchFamily="34" charset="0"/>
                <a:cs typeface="Verdana" panose="020B0604030504040204" pitchFamily="34" charset="0"/>
              </a:rPr>
              <a:t>stay</a:t>
            </a:r>
            <a:r>
              <a:rPr sz="3600" spc="-145" dirty="0">
                <a:latin typeface="Verdana" panose="020B0604030504040204" pitchFamily="34" charset="0"/>
                <a:ea typeface="Verdana" panose="020B0604030504040204" pitchFamily="34" charset="0"/>
                <a:cs typeface="Verdana" panose="020B0604030504040204" pitchFamily="34" charset="0"/>
              </a:rPr>
              <a:t> </a:t>
            </a:r>
            <a:r>
              <a:rPr sz="3600" spc="40" dirty="0">
                <a:latin typeface="Verdana" panose="020B0604030504040204" pitchFamily="34" charset="0"/>
                <a:ea typeface="Verdana" panose="020B0604030504040204" pitchFamily="34" charset="0"/>
                <a:cs typeface="Verdana" panose="020B0604030504040204" pitchFamily="34" charset="0"/>
              </a:rPr>
              <a:t>private.</a:t>
            </a:r>
            <a:endParaRPr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object 4"/>
          <p:cNvSpPr txBox="1">
            <a:spLocks noGrp="1"/>
          </p:cNvSpPr>
          <p:nvPr>
            <p:ph type="title"/>
          </p:nvPr>
        </p:nvSpPr>
        <p:spPr>
          <a:xfrm>
            <a:off x="1417547" y="1898064"/>
            <a:ext cx="10615930" cy="853440"/>
          </a:xfrm>
          <a:prstGeom prst="rect">
            <a:avLst/>
          </a:prstGeom>
        </p:spPr>
        <p:txBody>
          <a:bodyPr vert="horz" wrap="square" lIns="0" tIns="16510" rIns="0" bIns="0" rtlCol="0">
            <a:spAutoFit/>
          </a:bodyPr>
          <a:lstStyle/>
          <a:p>
            <a:pPr marL="12700">
              <a:lnSpc>
                <a:spcPct val="100000"/>
              </a:lnSpc>
              <a:spcBef>
                <a:spcPts val="130"/>
              </a:spcBef>
            </a:pPr>
            <a:r>
              <a:rPr sz="5400" spc="-295" dirty="0"/>
              <a:t>6.</a:t>
            </a:r>
            <a:r>
              <a:rPr sz="5400" spc="-180" dirty="0"/>
              <a:t> </a:t>
            </a:r>
            <a:r>
              <a:rPr sz="5400" spc="55" dirty="0"/>
              <a:t>Initial</a:t>
            </a:r>
            <a:r>
              <a:rPr sz="5400" spc="-180" dirty="0"/>
              <a:t> </a:t>
            </a:r>
            <a:r>
              <a:rPr sz="5400" spc="325" dirty="0"/>
              <a:t>Public</a:t>
            </a:r>
            <a:r>
              <a:rPr sz="5400" spc="-180" dirty="0"/>
              <a:t> </a:t>
            </a:r>
            <a:r>
              <a:rPr sz="5400" spc="220" dirty="0"/>
              <a:t>Offering</a:t>
            </a:r>
            <a:r>
              <a:rPr sz="5400" spc="-175" dirty="0"/>
              <a:t> </a:t>
            </a:r>
            <a:r>
              <a:rPr sz="5400" spc="-45" dirty="0"/>
              <a:t>(IPO)</a:t>
            </a:r>
            <a:endParaRPr sz="5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73" y="51004"/>
            <a:ext cx="18294588" cy="9588296"/>
          </a:xfrm>
          <a:prstGeom prst="rect">
            <a:avLst/>
          </a:prstGeom>
        </p:spPr>
      </p:pic>
      <p:sp>
        <p:nvSpPr>
          <p:cNvPr id="3" name="object 3"/>
          <p:cNvSpPr txBox="1"/>
          <p:nvPr/>
        </p:nvSpPr>
        <p:spPr>
          <a:xfrm>
            <a:off x="887386" y="1722759"/>
            <a:ext cx="16511269" cy="6244786"/>
          </a:xfrm>
          <a:prstGeom prst="rect">
            <a:avLst/>
          </a:prstGeom>
        </p:spPr>
        <p:txBody>
          <a:bodyPr vert="horz" wrap="square" lIns="0" tIns="101600" rIns="0" bIns="0" rtlCol="0">
            <a:spAutoFit/>
          </a:bodyPr>
          <a:lstStyle/>
          <a:p>
            <a:pPr marL="12700">
              <a:lnSpc>
                <a:spcPct val="100000"/>
              </a:lnSpc>
              <a:spcBef>
                <a:spcPts val="800"/>
              </a:spcBef>
            </a:pPr>
            <a:r>
              <a:rPr sz="3600" spc="-10" dirty="0">
                <a:solidFill>
                  <a:srgbClr val="FF5038"/>
                </a:solidFill>
                <a:latin typeface="Verdana"/>
                <a:cs typeface="Verdana"/>
              </a:rPr>
              <a:t>Pros:</a:t>
            </a:r>
            <a:endParaRPr sz="3600" dirty="0">
              <a:latin typeface="Verdana"/>
              <a:cs typeface="Verdana"/>
            </a:endParaRPr>
          </a:p>
          <a:p>
            <a:pPr marL="795655" marR="5080">
              <a:lnSpc>
                <a:spcPts val="5030"/>
              </a:lnSpc>
              <a:spcBef>
                <a:spcPts val="284"/>
              </a:spcBef>
              <a:tabLst>
                <a:tab pos="1945639" algn="l"/>
                <a:tab pos="4389120" algn="l"/>
                <a:tab pos="5133975" algn="l"/>
                <a:tab pos="6522084" algn="l"/>
                <a:tab pos="7069455" algn="l"/>
                <a:tab pos="10102215" algn="l"/>
                <a:tab pos="11797030" algn="l"/>
                <a:tab pos="13362940" algn="l"/>
                <a:tab pos="14189710" algn="l"/>
                <a:tab pos="15587344" algn="l"/>
              </a:tabLst>
            </a:pPr>
            <a:r>
              <a:rPr sz="3600" spc="125" dirty="0">
                <a:latin typeface="Verdana"/>
                <a:cs typeface="Verdana"/>
              </a:rPr>
              <a:t>The</a:t>
            </a:r>
            <a:r>
              <a:rPr sz="3600" dirty="0">
                <a:latin typeface="Verdana"/>
                <a:cs typeface="Verdana"/>
              </a:rPr>
              <a:t>	</a:t>
            </a:r>
            <a:r>
              <a:rPr sz="3600" spc="140" dirty="0">
                <a:latin typeface="Verdana"/>
                <a:cs typeface="Verdana"/>
              </a:rPr>
              <a:t>potential</a:t>
            </a:r>
            <a:r>
              <a:rPr sz="3600" dirty="0">
                <a:latin typeface="Verdana"/>
                <a:cs typeface="Verdana"/>
              </a:rPr>
              <a:t>	</a:t>
            </a:r>
            <a:r>
              <a:rPr sz="3600" spc="130" dirty="0">
                <a:latin typeface="Verdana"/>
                <a:cs typeface="Verdana"/>
              </a:rPr>
              <a:t>to</a:t>
            </a:r>
            <a:r>
              <a:rPr sz="3600" dirty="0">
                <a:latin typeface="Verdana"/>
                <a:cs typeface="Verdana"/>
              </a:rPr>
              <a:t>	</a:t>
            </a:r>
            <a:r>
              <a:rPr sz="3600" spc="190" dirty="0">
                <a:latin typeface="Verdana"/>
                <a:cs typeface="Verdana"/>
              </a:rPr>
              <a:t>earn</a:t>
            </a:r>
            <a:r>
              <a:rPr sz="3600" dirty="0">
                <a:latin typeface="Verdana"/>
                <a:cs typeface="Verdana"/>
              </a:rPr>
              <a:t>	</a:t>
            </a:r>
            <a:r>
              <a:rPr sz="3600" spc="185" dirty="0">
                <a:latin typeface="Verdana"/>
                <a:cs typeface="Verdana"/>
              </a:rPr>
              <a:t>a</a:t>
            </a:r>
            <a:r>
              <a:rPr sz="3600" dirty="0">
                <a:latin typeface="Verdana"/>
                <a:cs typeface="Verdana"/>
              </a:rPr>
              <a:t>	</a:t>
            </a:r>
            <a:r>
              <a:rPr sz="3600" spc="180" dirty="0">
                <a:latin typeface="Verdana"/>
                <a:cs typeface="Verdana"/>
              </a:rPr>
              <a:t>substantial</a:t>
            </a:r>
            <a:r>
              <a:rPr sz="3600" dirty="0">
                <a:latin typeface="Verdana"/>
                <a:cs typeface="Verdana"/>
              </a:rPr>
              <a:t>	</a:t>
            </a:r>
            <a:r>
              <a:rPr sz="3600" spc="45" dirty="0">
                <a:latin typeface="Verdana"/>
                <a:cs typeface="Verdana"/>
              </a:rPr>
              <a:t>profit,</a:t>
            </a:r>
            <a:r>
              <a:rPr sz="3600" dirty="0">
                <a:latin typeface="Verdana"/>
                <a:cs typeface="Verdana"/>
              </a:rPr>
              <a:t>	</a:t>
            </a:r>
            <a:r>
              <a:rPr sz="3600" spc="225" dirty="0">
                <a:latin typeface="Verdana"/>
                <a:cs typeface="Verdana"/>
              </a:rPr>
              <a:t>more</a:t>
            </a:r>
            <a:r>
              <a:rPr sz="3600" dirty="0">
                <a:latin typeface="Verdana"/>
                <a:cs typeface="Verdana"/>
              </a:rPr>
              <a:t>	</a:t>
            </a:r>
            <a:r>
              <a:rPr sz="3600" spc="229" dirty="0">
                <a:latin typeface="Verdana"/>
                <a:cs typeface="Verdana"/>
              </a:rPr>
              <a:t>so</a:t>
            </a:r>
            <a:r>
              <a:rPr sz="3600" dirty="0">
                <a:latin typeface="Verdana"/>
                <a:cs typeface="Verdana"/>
              </a:rPr>
              <a:t>	</a:t>
            </a:r>
            <a:r>
              <a:rPr sz="3600" spc="200" dirty="0">
                <a:latin typeface="Verdana"/>
                <a:cs typeface="Verdana"/>
              </a:rPr>
              <a:t>than</a:t>
            </a:r>
            <a:r>
              <a:rPr sz="3600" dirty="0">
                <a:latin typeface="Verdana"/>
                <a:cs typeface="Verdana"/>
              </a:rPr>
              <a:t>	</a:t>
            </a:r>
            <a:r>
              <a:rPr sz="3600" spc="160" dirty="0">
                <a:latin typeface="Verdana"/>
                <a:cs typeface="Verdana"/>
              </a:rPr>
              <a:t>any </a:t>
            </a:r>
            <a:r>
              <a:rPr sz="3600" spc="185" dirty="0">
                <a:latin typeface="Verdana"/>
                <a:cs typeface="Verdana"/>
              </a:rPr>
              <a:t>other</a:t>
            </a:r>
            <a:r>
              <a:rPr sz="3600" spc="-125" dirty="0">
                <a:latin typeface="Verdana"/>
                <a:cs typeface="Verdana"/>
              </a:rPr>
              <a:t> </a:t>
            </a:r>
            <a:r>
              <a:rPr sz="3600" spc="100" dirty="0">
                <a:latin typeface="Verdana"/>
                <a:cs typeface="Verdana"/>
              </a:rPr>
              <a:t>exit</a:t>
            </a:r>
            <a:r>
              <a:rPr sz="3600" spc="-120" dirty="0">
                <a:latin typeface="Verdana"/>
                <a:cs typeface="Verdana"/>
              </a:rPr>
              <a:t> </a:t>
            </a:r>
            <a:r>
              <a:rPr sz="3600" spc="85" dirty="0">
                <a:latin typeface="Verdana"/>
                <a:cs typeface="Verdana"/>
              </a:rPr>
              <a:t>strategy.</a:t>
            </a:r>
            <a:endParaRPr sz="3600" dirty="0">
              <a:latin typeface="Verdana"/>
              <a:cs typeface="Verdana"/>
            </a:endParaRPr>
          </a:p>
          <a:p>
            <a:pPr>
              <a:lnSpc>
                <a:spcPct val="100000"/>
              </a:lnSpc>
              <a:spcBef>
                <a:spcPts val="20"/>
              </a:spcBef>
            </a:pPr>
            <a:endParaRPr sz="3600" dirty="0">
              <a:latin typeface="Verdana"/>
              <a:cs typeface="Verdana"/>
            </a:endParaRPr>
          </a:p>
          <a:p>
            <a:pPr marL="12700">
              <a:lnSpc>
                <a:spcPct val="100000"/>
              </a:lnSpc>
            </a:pPr>
            <a:r>
              <a:rPr sz="3600" spc="-10" dirty="0">
                <a:solidFill>
                  <a:srgbClr val="FF5038"/>
                </a:solidFill>
                <a:latin typeface="Verdana"/>
                <a:cs typeface="Verdana"/>
              </a:rPr>
              <a:t>Cons</a:t>
            </a:r>
            <a:r>
              <a:rPr sz="3600" spc="-10" dirty="0">
                <a:latin typeface="Verdana"/>
                <a:cs typeface="Verdana"/>
              </a:rPr>
              <a:t>:</a:t>
            </a:r>
            <a:endParaRPr sz="3600" dirty="0">
              <a:latin typeface="Verdana"/>
              <a:cs typeface="Verdana"/>
            </a:endParaRPr>
          </a:p>
          <a:p>
            <a:pPr marL="795655" marR="6985" algn="just">
              <a:lnSpc>
                <a:spcPts val="5030"/>
              </a:lnSpc>
              <a:spcBef>
                <a:spcPts val="280"/>
              </a:spcBef>
            </a:pPr>
            <a:r>
              <a:rPr sz="3600" spc="180" dirty="0">
                <a:latin typeface="Verdana"/>
                <a:cs typeface="Verdana"/>
              </a:rPr>
              <a:t>Expect</a:t>
            </a:r>
            <a:r>
              <a:rPr sz="3600" spc="445" dirty="0">
                <a:latin typeface="Verdana"/>
                <a:cs typeface="Verdana"/>
              </a:rPr>
              <a:t>  </a:t>
            </a:r>
            <a:r>
              <a:rPr sz="3600" spc="185" dirty="0">
                <a:latin typeface="Verdana"/>
                <a:cs typeface="Verdana"/>
              </a:rPr>
              <a:t>intense</a:t>
            </a:r>
            <a:r>
              <a:rPr sz="3600" spc="445" dirty="0">
                <a:latin typeface="Verdana"/>
                <a:cs typeface="Verdana"/>
              </a:rPr>
              <a:t>  </a:t>
            </a:r>
            <a:r>
              <a:rPr sz="3600" spc="240" dirty="0">
                <a:latin typeface="Verdana"/>
                <a:cs typeface="Verdana"/>
              </a:rPr>
              <a:t>and</a:t>
            </a:r>
            <a:r>
              <a:rPr sz="3600" spc="445" dirty="0">
                <a:latin typeface="Verdana"/>
                <a:cs typeface="Verdana"/>
              </a:rPr>
              <a:t>  </a:t>
            </a:r>
            <a:r>
              <a:rPr sz="3600" spc="195" dirty="0">
                <a:latin typeface="Verdana"/>
                <a:cs typeface="Verdana"/>
              </a:rPr>
              <a:t>ongoing</a:t>
            </a:r>
            <a:r>
              <a:rPr sz="3600" spc="445" dirty="0">
                <a:latin typeface="Verdana"/>
                <a:cs typeface="Verdana"/>
              </a:rPr>
              <a:t>  </a:t>
            </a:r>
            <a:r>
              <a:rPr sz="3600" spc="200" dirty="0">
                <a:latin typeface="Verdana"/>
                <a:cs typeface="Verdana"/>
              </a:rPr>
              <a:t>scrutiny</a:t>
            </a:r>
            <a:r>
              <a:rPr sz="3600" spc="450" dirty="0">
                <a:latin typeface="Verdana"/>
                <a:cs typeface="Verdana"/>
              </a:rPr>
              <a:t>  </a:t>
            </a:r>
            <a:r>
              <a:rPr sz="3600" spc="250" dirty="0">
                <a:latin typeface="Verdana"/>
                <a:cs typeface="Verdana"/>
              </a:rPr>
              <a:t>from</a:t>
            </a:r>
            <a:r>
              <a:rPr sz="3600" spc="445" dirty="0">
                <a:latin typeface="Verdana"/>
                <a:cs typeface="Verdana"/>
              </a:rPr>
              <a:t>  </a:t>
            </a:r>
            <a:r>
              <a:rPr sz="3600" spc="145" dirty="0">
                <a:latin typeface="Verdana"/>
                <a:cs typeface="Verdana"/>
              </a:rPr>
              <a:t>stockholders, </a:t>
            </a:r>
            <a:r>
              <a:rPr sz="3600" spc="160" dirty="0">
                <a:latin typeface="Verdana"/>
                <a:cs typeface="Verdana"/>
              </a:rPr>
              <a:t>regulatory</a:t>
            </a:r>
            <a:r>
              <a:rPr sz="3600" spc="-114" dirty="0">
                <a:latin typeface="Verdana"/>
                <a:cs typeface="Verdana"/>
              </a:rPr>
              <a:t> </a:t>
            </a:r>
            <a:r>
              <a:rPr sz="3600" spc="185" dirty="0">
                <a:latin typeface="Verdana"/>
                <a:cs typeface="Verdana"/>
              </a:rPr>
              <a:t>bodies</a:t>
            </a:r>
            <a:r>
              <a:rPr sz="3600" spc="-110" dirty="0">
                <a:latin typeface="Verdana"/>
                <a:cs typeface="Verdana"/>
              </a:rPr>
              <a:t> </a:t>
            </a:r>
            <a:r>
              <a:rPr sz="3600" spc="240" dirty="0">
                <a:latin typeface="Verdana"/>
                <a:cs typeface="Verdana"/>
              </a:rPr>
              <a:t>and</a:t>
            </a:r>
            <a:r>
              <a:rPr sz="3600" spc="-114" dirty="0">
                <a:latin typeface="Verdana"/>
                <a:cs typeface="Verdana"/>
              </a:rPr>
              <a:t> </a:t>
            </a:r>
            <a:r>
              <a:rPr sz="3600" spc="185" dirty="0">
                <a:latin typeface="Verdana"/>
                <a:cs typeface="Verdana"/>
              </a:rPr>
              <a:t>the</a:t>
            </a:r>
            <a:r>
              <a:rPr sz="3600" spc="-110" dirty="0">
                <a:latin typeface="Verdana"/>
                <a:cs typeface="Verdana"/>
              </a:rPr>
              <a:t> </a:t>
            </a:r>
            <a:r>
              <a:rPr sz="3600" spc="75" dirty="0">
                <a:latin typeface="Verdana"/>
                <a:cs typeface="Verdana"/>
              </a:rPr>
              <a:t>public.</a:t>
            </a:r>
            <a:endParaRPr sz="3600" dirty="0">
              <a:latin typeface="Verdana"/>
              <a:cs typeface="Verdana"/>
            </a:endParaRPr>
          </a:p>
          <a:p>
            <a:pPr marL="795655" algn="just">
              <a:lnSpc>
                <a:spcPct val="100000"/>
              </a:lnSpc>
              <a:spcBef>
                <a:spcPts val="420"/>
              </a:spcBef>
            </a:pPr>
            <a:r>
              <a:rPr sz="3600" spc="150" dirty="0">
                <a:latin typeface="Verdana"/>
                <a:cs typeface="Verdana"/>
              </a:rPr>
              <a:t>Additional</a:t>
            </a:r>
            <a:r>
              <a:rPr sz="3600" spc="-80" dirty="0">
                <a:latin typeface="Verdana"/>
                <a:cs typeface="Verdana"/>
              </a:rPr>
              <a:t> </a:t>
            </a:r>
            <a:r>
              <a:rPr sz="3600" spc="210" dirty="0">
                <a:latin typeface="Verdana"/>
                <a:cs typeface="Verdana"/>
              </a:rPr>
              <a:t>requirements</a:t>
            </a:r>
            <a:r>
              <a:rPr sz="3600" spc="-80" dirty="0">
                <a:latin typeface="Verdana"/>
                <a:cs typeface="Verdana"/>
              </a:rPr>
              <a:t> </a:t>
            </a:r>
            <a:r>
              <a:rPr sz="3600" spc="190" dirty="0">
                <a:latin typeface="Verdana"/>
                <a:cs typeface="Verdana"/>
              </a:rPr>
              <a:t>of</a:t>
            </a:r>
            <a:r>
              <a:rPr sz="3600" spc="-75" dirty="0">
                <a:latin typeface="Verdana"/>
                <a:cs typeface="Verdana"/>
              </a:rPr>
              <a:t> </a:t>
            </a:r>
            <a:r>
              <a:rPr sz="3600" spc="250" dirty="0">
                <a:latin typeface="Verdana"/>
                <a:cs typeface="Verdana"/>
              </a:rPr>
              <a:t>an</a:t>
            </a:r>
            <a:r>
              <a:rPr sz="3600" spc="-80" dirty="0">
                <a:latin typeface="Verdana"/>
                <a:cs typeface="Verdana"/>
              </a:rPr>
              <a:t> </a:t>
            </a:r>
            <a:r>
              <a:rPr sz="3600" dirty="0">
                <a:latin typeface="Verdana"/>
                <a:cs typeface="Verdana"/>
              </a:rPr>
              <a:t>IPO</a:t>
            </a:r>
            <a:r>
              <a:rPr sz="3600" spc="-75" dirty="0">
                <a:latin typeface="Verdana"/>
                <a:cs typeface="Verdana"/>
              </a:rPr>
              <a:t> </a:t>
            </a:r>
            <a:r>
              <a:rPr sz="3600" spc="195" dirty="0">
                <a:latin typeface="Verdana"/>
                <a:cs typeface="Verdana"/>
              </a:rPr>
              <a:t>include</a:t>
            </a:r>
            <a:r>
              <a:rPr sz="3600" spc="-80" dirty="0">
                <a:latin typeface="Verdana"/>
                <a:cs typeface="Verdana"/>
              </a:rPr>
              <a:t> </a:t>
            </a:r>
            <a:r>
              <a:rPr sz="3600" spc="215" dirty="0">
                <a:latin typeface="Verdana"/>
                <a:cs typeface="Verdana"/>
              </a:rPr>
              <a:t>mandatory</a:t>
            </a:r>
            <a:r>
              <a:rPr sz="3600" spc="-75" dirty="0">
                <a:latin typeface="Verdana"/>
                <a:cs typeface="Verdana"/>
              </a:rPr>
              <a:t> </a:t>
            </a:r>
            <a:r>
              <a:rPr sz="3600" spc="210" dirty="0">
                <a:latin typeface="Verdana"/>
                <a:cs typeface="Verdana"/>
              </a:rPr>
              <a:t>progress</a:t>
            </a:r>
            <a:endParaRPr sz="3600" dirty="0">
              <a:latin typeface="Verdana"/>
              <a:cs typeface="Verdana"/>
            </a:endParaRPr>
          </a:p>
          <a:p>
            <a:pPr marL="795655" algn="just">
              <a:lnSpc>
                <a:spcPct val="100000"/>
              </a:lnSpc>
              <a:spcBef>
                <a:spcPts val="710"/>
              </a:spcBef>
            </a:pPr>
            <a:r>
              <a:rPr sz="3600" spc="240" dirty="0">
                <a:latin typeface="Verdana"/>
                <a:cs typeface="Verdana"/>
              </a:rPr>
              <a:t>and</a:t>
            </a:r>
            <a:r>
              <a:rPr sz="3600" spc="-125" dirty="0">
                <a:latin typeface="Verdana"/>
                <a:cs typeface="Verdana"/>
              </a:rPr>
              <a:t> </a:t>
            </a:r>
            <a:r>
              <a:rPr sz="3600" spc="240" dirty="0">
                <a:latin typeface="Verdana"/>
                <a:cs typeface="Verdana"/>
              </a:rPr>
              <a:t>performance</a:t>
            </a:r>
            <a:r>
              <a:rPr sz="3600" spc="-120" dirty="0">
                <a:latin typeface="Verdana"/>
                <a:cs typeface="Verdana"/>
              </a:rPr>
              <a:t> </a:t>
            </a:r>
            <a:r>
              <a:rPr sz="3600" spc="90" dirty="0">
                <a:latin typeface="Verdana"/>
                <a:cs typeface="Verdana"/>
              </a:rPr>
              <a:t>reporting.</a:t>
            </a:r>
            <a:endParaRPr sz="3600" dirty="0">
              <a:latin typeface="Verdana"/>
              <a:cs typeface="Verdana"/>
            </a:endParaRPr>
          </a:p>
          <a:p>
            <a:pPr marL="795655" marR="5080" algn="just">
              <a:lnSpc>
                <a:spcPts val="5030"/>
              </a:lnSpc>
              <a:spcBef>
                <a:spcPts val="95"/>
              </a:spcBef>
            </a:pPr>
            <a:r>
              <a:rPr sz="3600" dirty="0">
                <a:latin typeface="Verdana"/>
                <a:cs typeface="Verdana"/>
              </a:rPr>
              <a:t>IPO</a:t>
            </a:r>
            <a:r>
              <a:rPr sz="3600" spc="420" dirty="0">
                <a:latin typeface="Verdana"/>
                <a:cs typeface="Verdana"/>
              </a:rPr>
              <a:t> </a:t>
            </a:r>
            <a:r>
              <a:rPr sz="3600" spc="215" dirty="0">
                <a:latin typeface="Verdana"/>
                <a:cs typeface="Verdana"/>
                <a:hlinkClick r:id="rId3"/>
              </a:rPr>
              <a:t>due</a:t>
            </a:r>
            <a:r>
              <a:rPr sz="3600" spc="425" dirty="0">
                <a:latin typeface="Verdana"/>
                <a:cs typeface="Verdana"/>
                <a:hlinkClick r:id="rId3"/>
              </a:rPr>
              <a:t> </a:t>
            </a:r>
            <a:r>
              <a:rPr sz="3600" spc="165" dirty="0">
                <a:latin typeface="Verdana"/>
                <a:cs typeface="Verdana"/>
                <a:hlinkClick r:id="rId3"/>
              </a:rPr>
              <a:t>diligence</a:t>
            </a:r>
            <a:r>
              <a:rPr sz="3600" spc="425" dirty="0">
                <a:latin typeface="Verdana"/>
                <a:cs typeface="Verdana"/>
              </a:rPr>
              <a:t> </a:t>
            </a:r>
            <a:r>
              <a:rPr sz="3600" spc="165" dirty="0">
                <a:latin typeface="Verdana"/>
                <a:cs typeface="Verdana"/>
              </a:rPr>
              <a:t>is</a:t>
            </a:r>
            <a:r>
              <a:rPr sz="3600" spc="425" dirty="0">
                <a:latin typeface="Verdana"/>
                <a:cs typeface="Verdana"/>
              </a:rPr>
              <a:t> </a:t>
            </a:r>
            <a:r>
              <a:rPr sz="3600" spc="90" dirty="0">
                <a:latin typeface="Verdana"/>
                <a:cs typeface="Verdana"/>
              </a:rPr>
              <a:t>difficult,</a:t>
            </a:r>
            <a:r>
              <a:rPr sz="3600" spc="425" dirty="0">
                <a:latin typeface="Verdana"/>
                <a:cs typeface="Verdana"/>
              </a:rPr>
              <a:t> </a:t>
            </a:r>
            <a:r>
              <a:rPr sz="3600" spc="185" dirty="0">
                <a:latin typeface="Verdana"/>
                <a:cs typeface="Verdana"/>
              </a:rPr>
              <a:t>costly</a:t>
            </a:r>
            <a:r>
              <a:rPr sz="3600" spc="425" dirty="0">
                <a:latin typeface="Verdana"/>
                <a:cs typeface="Verdana"/>
              </a:rPr>
              <a:t> </a:t>
            </a:r>
            <a:r>
              <a:rPr sz="3600" spc="240" dirty="0">
                <a:latin typeface="Verdana"/>
                <a:cs typeface="Verdana"/>
              </a:rPr>
              <a:t>and</a:t>
            </a:r>
            <a:r>
              <a:rPr sz="3600" spc="420" dirty="0">
                <a:latin typeface="Verdana"/>
                <a:cs typeface="Verdana"/>
              </a:rPr>
              <a:t> </a:t>
            </a:r>
            <a:r>
              <a:rPr sz="3600" spc="235" dirty="0">
                <a:latin typeface="Verdana"/>
                <a:cs typeface="Verdana"/>
              </a:rPr>
              <a:t>labour-</a:t>
            </a:r>
            <a:r>
              <a:rPr sz="3600" spc="85" dirty="0">
                <a:latin typeface="Verdana"/>
                <a:cs typeface="Verdana"/>
              </a:rPr>
              <a:t>intensive.</a:t>
            </a:r>
            <a:r>
              <a:rPr sz="3600" spc="425" dirty="0">
                <a:latin typeface="Verdana"/>
                <a:cs typeface="Verdana"/>
              </a:rPr>
              <a:t> </a:t>
            </a:r>
            <a:endParaRPr sz="3600" dirty="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1" y="-7480"/>
            <a:ext cx="5733583" cy="2160925"/>
          </a:xfrm>
          <a:prstGeom prst="rect">
            <a:avLst/>
          </a:prstGeom>
        </p:spPr>
      </p:pic>
      <p:sp>
        <p:nvSpPr>
          <p:cNvPr id="3" name="object 3"/>
          <p:cNvSpPr txBox="1">
            <a:spLocks noGrp="1"/>
          </p:cNvSpPr>
          <p:nvPr>
            <p:ph type="title"/>
          </p:nvPr>
        </p:nvSpPr>
        <p:spPr>
          <a:prstGeom prst="rect">
            <a:avLst/>
          </a:prstGeom>
        </p:spPr>
        <p:txBody>
          <a:bodyPr vert="horz" wrap="square" lIns="0" tIns="560511" rIns="0" bIns="0" rtlCol="0">
            <a:spAutoFit/>
          </a:bodyPr>
          <a:lstStyle/>
          <a:p>
            <a:pPr marL="2797810">
              <a:lnSpc>
                <a:spcPct val="100000"/>
              </a:lnSpc>
              <a:spcBef>
                <a:spcPts val="100"/>
              </a:spcBef>
            </a:pPr>
            <a:r>
              <a:rPr spc="-765" dirty="0"/>
              <a:t>7.</a:t>
            </a:r>
            <a:r>
              <a:rPr spc="-580" dirty="0"/>
              <a:t> </a:t>
            </a:r>
            <a:r>
              <a:rPr spc="175" dirty="0"/>
              <a:t>Liquidation</a:t>
            </a:r>
          </a:p>
        </p:txBody>
      </p:sp>
      <p:pic>
        <p:nvPicPr>
          <p:cNvPr id="4" name="object 4"/>
          <p:cNvPicPr/>
          <p:nvPr/>
        </p:nvPicPr>
        <p:blipFill>
          <a:blip r:embed="rId4" cstate="print"/>
          <a:stretch>
            <a:fillRect/>
          </a:stretch>
        </p:blipFill>
        <p:spPr>
          <a:xfrm>
            <a:off x="12367121" y="7251531"/>
            <a:ext cx="5932325" cy="3035468"/>
          </a:xfrm>
          <a:prstGeom prst="rect">
            <a:avLst/>
          </a:prstGeom>
        </p:spPr>
      </p:pic>
      <p:pic>
        <p:nvPicPr>
          <p:cNvPr id="5" name="object 5"/>
          <p:cNvPicPr/>
          <p:nvPr/>
        </p:nvPicPr>
        <p:blipFill>
          <a:blip r:embed="rId5" cstate="print"/>
          <a:stretch>
            <a:fillRect/>
          </a:stretch>
        </p:blipFill>
        <p:spPr>
          <a:xfrm>
            <a:off x="2024437" y="3527108"/>
            <a:ext cx="3496237" cy="149859"/>
          </a:xfrm>
          <a:prstGeom prst="rect">
            <a:avLst/>
          </a:prstGeom>
        </p:spPr>
      </p:pic>
      <p:pic>
        <p:nvPicPr>
          <p:cNvPr id="6" name="object 6"/>
          <p:cNvPicPr/>
          <p:nvPr/>
        </p:nvPicPr>
        <p:blipFill>
          <a:blip r:embed="rId6" cstate="print"/>
          <a:stretch>
            <a:fillRect/>
          </a:stretch>
        </p:blipFill>
        <p:spPr>
          <a:xfrm>
            <a:off x="9497678" y="1589235"/>
            <a:ext cx="915122" cy="37972"/>
          </a:xfrm>
          <a:prstGeom prst="rect">
            <a:avLst/>
          </a:prstGeom>
        </p:spPr>
      </p:pic>
      <p:sp>
        <p:nvSpPr>
          <p:cNvPr id="7" name="object 7"/>
          <p:cNvSpPr txBox="1"/>
          <p:nvPr/>
        </p:nvSpPr>
        <p:spPr>
          <a:xfrm>
            <a:off x="222877" y="2394050"/>
            <a:ext cx="17842246" cy="5149295"/>
          </a:xfrm>
          <a:prstGeom prst="rect">
            <a:avLst/>
          </a:prstGeom>
        </p:spPr>
        <p:txBody>
          <a:bodyPr vert="horz" wrap="square" lIns="0" tIns="11430" rIns="0" bIns="0" rtlCol="0">
            <a:spAutoFit/>
          </a:bodyPr>
          <a:lstStyle/>
          <a:p>
            <a:pPr marL="12700" marR="5080" algn="l">
              <a:lnSpc>
                <a:spcPct val="116500"/>
              </a:lnSpc>
              <a:spcBef>
                <a:spcPts val="90"/>
              </a:spcBef>
            </a:pPr>
            <a:r>
              <a:rPr lang="en-US" sz="36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Liquidation involves closing the business and selling all its assets, which is one of the most common exit strategies, especially for small businesses and sole proprietorships looking to move on to better opportunities. As long as the business runs well and is attractive to buyers, liquidation can be one of the simplest and fastest exit strategies. However, the return on investment can be low for business owners as they can only make money from the sale of the business assets or inventory. If the business has creditors, money from a liquidation is used to pay off its debts.</a:t>
            </a:r>
            <a:endParaRP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73" y="-6874"/>
            <a:ext cx="18294588" cy="9588296"/>
          </a:xfrm>
          <a:prstGeom prst="rect">
            <a:avLst/>
          </a:prstGeom>
        </p:spPr>
      </p:pic>
      <p:sp>
        <p:nvSpPr>
          <p:cNvPr id="3" name="object 3"/>
          <p:cNvSpPr txBox="1"/>
          <p:nvPr/>
        </p:nvSpPr>
        <p:spPr>
          <a:xfrm>
            <a:off x="759887" y="922155"/>
            <a:ext cx="16508730" cy="8261236"/>
          </a:xfrm>
          <a:prstGeom prst="rect">
            <a:avLst/>
          </a:prstGeom>
        </p:spPr>
        <p:txBody>
          <a:bodyPr vert="horz" wrap="square" lIns="0" tIns="101600" rIns="0" bIns="0" rtlCol="0">
            <a:spAutoFit/>
          </a:bodyPr>
          <a:lstStyle/>
          <a:p>
            <a:pPr marL="12700">
              <a:lnSpc>
                <a:spcPct val="100000"/>
              </a:lnSpc>
              <a:spcBef>
                <a:spcPts val="800"/>
              </a:spcBef>
            </a:pPr>
            <a:r>
              <a:rPr sz="3600" spc="-10" dirty="0">
                <a:solidFill>
                  <a:srgbClr val="FF5038"/>
                </a:solidFill>
                <a:latin typeface="Verdana"/>
                <a:cs typeface="Verdana"/>
              </a:rPr>
              <a:t>Pros:</a:t>
            </a:r>
            <a:endParaRPr sz="3600" dirty="0">
              <a:latin typeface="Verdana"/>
              <a:cs typeface="Verdana"/>
            </a:endParaRPr>
          </a:p>
          <a:p>
            <a:pPr marL="795655" marR="5080">
              <a:lnSpc>
                <a:spcPts val="5030"/>
              </a:lnSpc>
              <a:spcBef>
                <a:spcPts val="284"/>
              </a:spcBef>
            </a:pPr>
            <a:r>
              <a:rPr sz="3600" dirty="0">
                <a:latin typeface="Verdana"/>
                <a:cs typeface="Verdana"/>
              </a:rPr>
              <a:t>If</a:t>
            </a:r>
            <a:r>
              <a:rPr sz="3600" spc="165" dirty="0">
                <a:latin typeface="Verdana"/>
                <a:cs typeface="Verdana"/>
              </a:rPr>
              <a:t> </a:t>
            </a:r>
            <a:r>
              <a:rPr sz="3600" spc="170" dirty="0">
                <a:latin typeface="Verdana"/>
                <a:cs typeface="Verdana"/>
              </a:rPr>
              <a:t>it’s</a:t>
            </a:r>
            <a:r>
              <a:rPr sz="3600" spc="165" dirty="0">
                <a:latin typeface="Verdana"/>
                <a:cs typeface="Verdana"/>
              </a:rPr>
              <a:t> </a:t>
            </a:r>
            <a:r>
              <a:rPr sz="3600" spc="235" dirty="0">
                <a:latin typeface="Verdana"/>
                <a:cs typeface="Verdana"/>
              </a:rPr>
              <a:t>a</a:t>
            </a:r>
            <a:r>
              <a:rPr sz="3600" spc="170" dirty="0">
                <a:latin typeface="Verdana"/>
                <a:cs typeface="Verdana"/>
              </a:rPr>
              <a:t> </a:t>
            </a:r>
            <a:r>
              <a:rPr sz="3600" spc="204" dirty="0">
                <a:latin typeface="Verdana"/>
                <a:cs typeface="Verdana"/>
              </a:rPr>
              <a:t>firm</a:t>
            </a:r>
            <a:r>
              <a:rPr sz="3600" spc="165" dirty="0">
                <a:latin typeface="Verdana"/>
                <a:cs typeface="Verdana"/>
              </a:rPr>
              <a:t> </a:t>
            </a:r>
            <a:r>
              <a:rPr sz="3600" spc="215" dirty="0">
                <a:latin typeface="Verdana"/>
                <a:cs typeface="Verdana"/>
              </a:rPr>
              <a:t>end</a:t>
            </a:r>
            <a:r>
              <a:rPr sz="3600" spc="170" dirty="0">
                <a:latin typeface="Verdana"/>
                <a:cs typeface="Verdana"/>
              </a:rPr>
              <a:t> </a:t>
            </a:r>
            <a:r>
              <a:rPr sz="3600" spc="180" dirty="0">
                <a:latin typeface="Verdana"/>
                <a:cs typeface="Verdana"/>
              </a:rPr>
              <a:t>you’re</a:t>
            </a:r>
            <a:r>
              <a:rPr sz="3600" spc="165" dirty="0">
                <a:latin typeface="Verdana"/>
                <a:cs typeface="Verdana"/>
              </a:rPr>
              <a:t> </a:t>
            </a:r>
            <a:r>
              <a:rPr sz="3600" spc="95" dirty="0">
                <a:latin typeface="Verdana"/>
                <a:cs typeface="Verdana"/>
              </a:rPr>
              <a:t>seeking,</a:t>
            </a:r>
            <a:r>
              <a:rPr sz="3600" spc="170" dirty="0">
                <a:latin typeface="Verdana"/>
                <a:cs typeface="Verdana"/>
              </a:rPr>
              <a:t> </a:t>
            </a:r>
            <a:r>
              <a:rPr sz="3600" spc="180" dirty="0">
                <a:latin typeface="Verdana"/>
                <a:cs typeface="Verdana"/>
              </a:rPr>
              <a:t>this</a:t>
            </a:r>
            <a:r>
              <a:rPr sz="3600" spc="165" dirty="0">
                <a:latin typeface="Verdana"/>
                <a:cs typeface="Verdana"/>
              </a:rPr>
              <a:t> is</a:t>
            </a:r>
            <a:r>
              <a:rPr sz="3600" spc="170" dirty="0">
                <a:latin typeface="Verdana"/>
                <a:cs typeface="Verdana"/>
              </a:rPr>
              <a:t> </a:t>
            </a:r>
            <a:r>
              <a:rPr sz="3600" dirty="0">
                <a:latin typeface="Verdana"/>
                <a:cs typeface="Verdana"/>
              </a:rPr>
              <a:t>it.</a:t>
            </a:r>
            <a:r>
              <a:rPr sz="3600" spc="165" dirty="0">
                <a:latin typeface="Verdana"/>
                <a:cs typeface="Verdana"/>
              </a:rPr>
              <a:t> </a:t>
            </a:r>
            <a:r>
              <a:rPr sz="3600" spc="150" dirty="0">
                <a:latin typeface="Verdana"/>
                <a:cs typeface="Verdana"/>
              </a:rPr>
              <a:t>The</a:t>
            </a:r>
            <a:r>
              <a:rPr sz="3600" spc="170" dirty="0">
                <a:latin typeface="Verdana"/>
                <a:cs typeface="Verdana"/>
              </a:rPr>
              <a:t> </a:t>
            </a:r>
            <a:r>
              <a:rPr sz="3600" spc="235" dirty="0">
                <a:latin typeface="Verdana"/>
                <a:cs typeface="Verdana"/>
              </a:rPr>
              <a:t>business</a:t>
            </a:r>
            <a:r>
              <a:rPr sz="3600" spc="165" dirty="0">
                <a:latin typeface="Verdana"/>
                <a:cs typeface="Verdana"/>
              </a:rPr>
              <a:t> is </a:t>
            </a:r>
            <a:r>
              <a:rPr sz="3600" spc="120" dirty="0">
                <a:latin typeface="Verdana"/>
                <a:cs typeface="Verdana"/>
              </a:rPr>
              <a:t>well </a:t>
            </a:r>
            <a:r>
              <a:rPr sz="3600" spc="240" dirty="0">
                <a:latin typeface="Verdana"/>
                <a:cs typeface="Verdana"/>
              </a:rPr>
              <a:t>and</a:t>
            </a:r>
            <a:r>
              <a:rPr sz="3600" spc="-120" dirty="0">
                <a:latin typeface="Verdana"/>
                <a:cs typeface="Verdana"/>
              </a:rPr>
              <a:t> </a:t>
            </a:r>
            <a:r>
              <a:rPr sz="3600" spc="125" dirty="0">
                <a:latin typeface="Verdana"/>
                <a:cs typeface="Verdana"/>
              </a:rPr>
              <a:t>truly</a:t>
            </a:r>
            <a:r>
              <a:rPr sz="3600" spc="-114" dirty="0">
                <a:latin typeface="Verdana"/>
                <a:cs typeface="Verdana"/>
              </a:rPr>
              <a:t> </a:t>
            </a:r>
            <a:r>
              <a:rPr sz="3600" spc="210" dirty="0">
                <a:latin typeface="Verdana"/>
                <a:cs typeface="Verdana"/>
              </a:rPr>
              <a:t>gone</a:t>
            </a:r>
            <a:r>
              <a:rPr sz="3600" spc="-114" dirty="0">
                <a:latin typeface="Verdana"/>
                <a:cs typeface="Verdana"/>
              </a:rPr>
              <a:t> </a:t>
            </a:r>
            <a:r>
              <a:rPr sz="3600" spc="175" dirty="0">
                <a:latin typeface="Verdana"/>
                <a:cs typeface="Verdana"/>
              </a:rPr>
              <a:t>after</a:t>
            </a:r>
            <a:r>
              <a:rPr sz="3600" spc="-114" dirty="0">
                <a:latin typeface="Verdana"/>
                <a:cs typeface="Verdana"/>
              </a:rPr>
              <a:t> </a:t>
            </a:r>
            <a:r>
              <a:rPr sz="3600" spc="75" dirty="0">
                <a:latin typeface="Verdana"/>
                <a:cs typeface="Verdana"/>
              </a:rPr>
              <a:t>liquidation.</a:t>
            </a:r>
            <a:endParaRPr sz="3600" dirty="0">
              <a:latin typeface="Verdana"/>
              <a:cs typeface="Verdana"/>
            </a:endParaRPr>
          </a:p>
          <a:p>
            <a:pPr marL="795655">
              <a:lnSpc>
                <a:spcPct val="100000"/>
              </a:lnSpc>
              <a:spcBef>
                <a:spcPts val="415"/>
              </a:spcBef>
            </a:pPr>
            <a:r>
              <a:rPr sz="3600" spc="150" dirty="0">
                <a:latin typeface="Verdana"/>
                <a:cs typeface="Verdana"/>
              </a:rPr>
              <a:t>This</a:t>
            </a:r>
            <a:r>
              <a:rPr sz="3600" spc="245" dirty="0">
                <a:latin typeface="Verdana"/>
                <a:cs typeface="Verdana"/>
              </a:rPr>
              <a:t> </a:t>
            </a:r>
            <a:r>
              <a:rPr sz="3600" spc="235" dirty="0">
                <a:latin typeface="Verdana"/>
                <a:cs typeface="Verdana"/>
              </a:rPr>
              <a:t>method</a:t>
            </a:r>
            <a:r>
              <a:rPr sz="3600" spc="245" dirty="0">
                <a:latin typeface="Verdana"/>
                <a:cs typeface="Verdana"/>
              </a:rPr>
              <a:t> </a:t>
            </a:r>
            <a:r>
              <a:rPr sz="3600" spc="300" dirty="0">
                <a:latin typeface="Verdana"/>
                <a:cs typeface="Verdana"/>
              </a:rPr>
              <a:t>can</a:t>
            </a:r>
            <a:r>
              <a:rPr sz="3600" spc="250" dirty="0">
                <a:latin typeface="Verdana"/>
                <a:cs typeface="Verdana"/>
              </a:rPr>
              <a:t> </a:t>
            </a:r>
            <a:r>
              <a:rPr sz="3600" spc="195" dirty="0">
                <a:latin typeface="Verdana"/>
                <a:cs typeface="Verdana"/>
              </a:rPr>
              <a:t>be</a:t>
            </a:r>
            <a:r>
              <a:rPr sz="3600" spc="245" dirty="0">
                <a:latin typeface="Verdana"/>
                <a:cs typeface="Verdana"/>
              </a:rPr>
              <a:t> </a:t>
            </a:r>
            <a:r>
              <a:rPr sz="3600" spc="190" dirty="0">
                <a:latin typeface="Verdana"/>
                <a:cs typeface="Verdana"/>
              </a:rPr>
              <a:t>simpler</a:t>
            </a:r>
            <a:r>
              <a:rPr sz="3600" spc="250" dirty="0">
                <a:latin typeface="Verdana"/>
                <a:cs typeface="Verdana"/>
              </a:rPr>
              <a:t> </a:t>
            </a:r>
            <a:r>
              <a:rPr sz="3600" spc="240" dirty="0">
                <a:latin typeface="Verdana"/>
                <a:cs typeface="Verdana"/>
              </a:rPr>
              <a:t>and</a:t>
            </a:r>
            <a:r>
              <a:rPr sz="3600" spc="245" dirty="0">
                <a:latin typeface="Verdana"/>
                <a:cs typeface="Verdana"/>
              </a:rPr>
              <a:t> </a:t>
            </a:r>
            <a:r>
              <a:rPr sz="3600" spc="200" dirty="0">
                <a:latin typeface="Verdana"/>
                <a:cs typeface="Verdana"/>
              </a:rPr>
              <a:t>faster</a:t>
            </a:r>
            <a:r>
              <a:rPr sz="3600" spc="250" dirty="0">
                <a:latin typeface="Verdana"/>
                <a:cs typeface="Verdana"/>
              </a:rPr>
              <a:t> </a:t>
            </a:r>
            <a:r>
              <a:rPr sz="3600" spc="155" dirty="0">
                <a:latin typeface="Verdana"/>
                <a:cs typeface="Verdana"/>
              </a:rPr>
              <a:t>to</a:t>
            </a:r>
            <a:r>
              <a:rPr sz="3600" spc="245" dirty="0">
                <a:latin typeface="Verdana"/>
                <a:cs typeface="Verdana"/>
              </a:rPr>
              <a:t> </a:t>
            </a:r>
            <a:r>
              <a:rPr sz="3600" spc="200" dirty="0">
                <a:latin typeface="Verdana"/>
                <a:cs typeface="Verdana"/>
              </a:rPr>
              <a:t>execute</a:t>
            </a:r>
            <a:r>
              <a:rPr sz="3600" spc="250" dirty="0">
                <a:latin typeface="Verdana"/>
                <a:cs typeface="Verdana"/>
              </a:rPr>
              <a:t> </a:t>
            </a:r>
            <a:r>
              <a:rPr sz="3600" spc="220" dirty="0">
                <a:latin typeface="Verdana"/>
                <a:cs typeface="Verdana"/>
              </a:rPr>
              <a:t>than</a:t>
            </a:r>
            <a:r>
              <a:rPr sz="3600" spc="245" dirty="0">
                <a:latin typeface="Verdana"/>
                <a:cs typeface="Verdana"/>
              </a:rPr>
              <a:t> </a:t>
            </a:r>
            <a:r>
              <a:rPr sz="3600" spc="165" dirty="0">
                <a:latin typeface="Verdana"/>
                <a:cs typeface="Verdana"/>
              </a:rPr>
              <a:t>other</a:t>
            </a:r>
            <a:endParaRPr sz="3600" dirty="0">
              <a:latin typeface="Verdana"/>
              <a:cs typeface="Verdana"/>
            </a:endParaRPr>
          </a:p>
          <a:p>
            <a:pPr marL="795655">
              <a:lnSpc>
                <a:spcPct val="100000"/>
              </a:lnSpc>
              <a:spcBef>
                <a:spcPts val="710"/>
              </a:spcBef>
            </a:pPr>
            <a:r>
              <a:rPr sz="3600" spc="150" dirty="0">
                <a:latin typeface="Verdana"/>
                <a:cs typeface="Verdana"/>
              </a:rPr>
              <a:t>methods,</a:t>
            </a:r>
            <a:r>
              <a:rPr sz="3600" spc="-130" dirty="0">
                <a:latin typeface="Verdana"/>
                <a:cs typeface="Verdana"/>
              </a:rPr>
              <a:t> </a:t>
            </a:r>
            <a:r>
              <a:rPr sz="3600" spc="315" dirty="0">
                <a:latin typeface="Verdana"/>
                <a:cs typeface="Verdana"/>
              </a:rPr>
              <a:t>such</a:t>
            </a:r>
            <a:r>
              <a:rPr sz="3600" spc="-125" dirty="0">
                <a:latin typeface="Verdana"/>
                <a:cs typeface="Verdana"/>
              </a:rPr>
              <a:t> </a:t>
            </a:r>
            <a:r>
              <a:rPr sz="3600" spc="275" dirty="0">
                <a:latin typeface="Verdana"/>
                <a:cs typeface="Verdana"/>
              </a:rPr>
              <a:t>as</a:t>
            </a:r>
            <a:r>
              <a:rPr sz="3600" spc="-125" dirty="0">
                <a:latin typeface="Verdana"/>
                <a:cs typeface="Verdana"/>
              </a:rPr>
              <a:t> </a:t>
            </a:r>
            <a:r>
              <a:rPr sz="3600" spc="114" dirty="0">
                <a:latin typeface="Verdana"/>
                <a:cs typeface="Verdana"/>
              </a:rPr>
              <a:t>acquisition.</a:t>
            </a:r>
            <a:endParaRPr sz="3600" dirty="0">
              <a:latin typeface="Verdana"/>
              <a:cs typeface="Verdana"/>
            </a:endParaRPr>
          </a:p>
          <a:p>
            <a:pPr>
              <a:lnSpc>
                <a:spcPct val="100000"/>
              </a:lnSpc>
              <a:spcBef>
                <a:spcPts val="5"/>
              </a:spcBef>
            </a:pPr>
            <a:endParaRPr sz="3600" dirty="0">
              <a:latin typeface="Verdana"/>
              <a:cs typeface="Verdana"/>
            </a:endParaRPr>
          </a:p>
          <a:p>
            <a:pPr marL="12700">
              <a:lnSpc>
                <a:spcPct val="100000"/>
              </a:lnSpc>
            </a:pPr>
            <a:r>
              <a:rPr sz="3600" spc="-10" dirty="0">
                <a:solidFill>
                  <a:srgbClr val="FF5038"/>
                </a:solidFill>
                <a:latin typeface="Verdana"/>
                <a:cs typeface="Verdana"/>
              </a:rPr>
              <a:t>Cons</a:t>
            </a:r>
            <a:r>
              <a:rPr sz="3600" spc="-10" dirty="0">
                <a:latin typeface="Verdana"/>
                <a:cs typeface="Verdana"/>
              </a:rPr>
              <a:t>:</a:t>
            </a:r>
            <a:endParaRPr sz="3600" dirty="0">
              <a:latin typeface="Verdana"/>
              <a:cs typeface="Verdana"/>
            </a:endParaRPr>
          </a:p>
          <a:p>
            <a:pPr marL="795655">
              <a:lnSpc>
                <a:spcPct val="100000"/>
              </a:lnSpc>
              <a:spcBef>
                <a:spcPts val="705"/>
              </a:spcBef>
            </a:pPr>
            <a:r>
              <a:rPr sz="3600" spc="155" dirty="0">
                <a:latin typeface="Verdana"/>
                <a:cs typeface="Verdana"/>
              </a:rPr>
              <a:t>Liquidation</a:t>
            </a:r>
            <a:r>
              <a:rPr sz="3600" spc="-120" dirty="0">
                <a:latin typeface="Verdana"/>
                <a:cs typeface="Verdana"/>
              </a:rPr>
              <a:t> </a:t>
            </a:r>
            <a:r>
              <a:rPr sz="3600" spc="165" dirty="0">
                <a:latin typeface="Verdana"/>
                <a:cs typeface="Verdana"/>
              </a:rPr>
              <a:t>is</a:t>
            </a:r>
            <a:r>
              <a:rPr sz="3600" spc="-114" dirty="0">
                <a:latin typeface="Verdana"/>
                <a:cs typeface="Verdana"/>
              </a:rPr>
              <a:t> </a:t>
            </a:r>
            <a:r>
              <a:rPr sz="3600" spc="195" dirty="0">
                <a:latin typeface="Verdana"/>
                <a:cs typeface="Verdana"/>
              </a:rPr>
              <a:t>not</a:t>
            </a:r>
            <a:r>
              <a:rPr sz="3600" spc="-114" dirty="0">
                <a:latin typeface="Verdana"/>
                <a:cs typeface="Verdana"/>
              </a:rPr>
              <a:t> </a:t>
            </a:r>
            <a:r>
              <a:rPr sz="3600" spc="70" dirty="0">
                <a:latin typeface="Verdana"/>
                <a:cs typeface="Verdana"/>
              </a:rPr>
              <a:t>likely</a:t>
            </a:r>
            <a:r>
              <a:rPr sz="3600" spc="-114" dirty="0">
                <a:latin typeface="Verdana"/>
                <a:cs typeface="Verdana"/>
              </a:rPr>
              <a:t> </a:t>
            </a:r>
            <a:r>
              <a:rPr sz="3600" spc="155" dirty="0">
                <a:latin typeface="Verdana"/>
                <a:cs typeface="Verdana"/>
              </a:rPr>
              <a:t>to</a:t>
            </a:r>
            <a:r>
              <a:rPr sz="3600" spc="-114" dirty="0">
                <a:latin typeface="Verdana"/>
                <a:cs typeface="Verdana"/>
              </a:rPr>
              <a:t> </a:t>
            </a:r>
            <a:r>
              <a:rPr sz="3600" spc="195" dirty="0">
                <a:latin typeface="Verdana"/>
                <a:cs typeface="Verdana"/>
              </a:rPr>
              <a:t>be</a:t>
            </a:r>
            <a:r>
              <a:rPr sz="3600" spc="-114" dirty="0">
                <a:latin typeface="Verdana"/>
                <a:cs typeface="Verdana"/>
              </a:rPr>
              <a:t> </a:t>
            </a:r>
            <a:r>
              <a:rPr sz="3600" spc="235" dirty="0">
                <a:latin typeface="Verdana"/>
                <a:cs typeface="Verdana"/>
              </a:rPr>
              <a:t>a</a:t>
            </a:r>
            <a:r>
              <a:rPr sz="3600" spc="-114" dirty="0">
                <a:latin typeface="Verdana"/>
                <a:cs typeface="Verdana"/>
              </a:rPr>
              <a:t> </a:t>
            </a:r>
            <a:r>
              <a:rPr sz="3600" spc="265" dirty="0">
                <a:latin typeface="Verdana"/>
                <a:cs typeface="Verdana"/>
              </a:rPr>
              <a:t>high-</a:t>
            </a:r>
            <a:r>
              <a:rPr sz="3600" spc="145" dirty="0">
                <a:latin typeface="Verdana"/>
                <a:cs typeface="Verdana"/>
              </a:rPr>
              <a:t>value</a:t>
            </a:r>
            <a:r>
              <a:rPr sz="3600" spc="-114" dirty="0">
                <a:latin typeface="Verdana"/>
                <a:cs typeface="Verdana"/>
              </a:rPr>
              <a:t> </a:t>
            </a:r>
            <a:r>
              <a:rPr sz="3600" spc="-10" dirty="0">
                <a:latin typeface="Verdana"/>
                <a:cs typeface="Verdana"/>
              </a:rPr>
              <a:t>exit.</a:t>
            </a:r>
            <a:endParaRPr sz="3600" dirty="0">
              <a:latin typeface="Verdana"/>
              <a:cs typeface="Verdana"/>
            </a:endParaRPr>
          </a:p>
          <a:p>
            <a:pPr marL="795655" marR="5080">
              <a:lnSpc>
                <a:spcPts val="5030"/>
              </a:lnSpc>
              <a:spcBef>
                <a:spcPts val="285"/>
              </a:spcBef>
              <a:tabLst>
                <a:tab pos="2105660" algn="l"/>
                <a:tab pos="3830954" algn="l"/>
                <a:tab pos="4799965" algn="l"/>
                <a:tab pos="7356475" algn="l"/>
                <a:tab pos="8615680" algn="l"/>
                <a:tab pos="11123295" algn="l"/>
                <a:tab pos="12391390" algn="l"/>
                <a:tab pos="13696315" algn="l"/>
              </a:tabLst>
            </a:pPr>
            <a:r>
              <a:rPr sz="3600" spc="229" dirty="0">
                <a:latin typeface="Verdana"/>
                <a:cs typeface="Verdana"/>
              </a:rPr>
              <a:t>You</a:t>
            </a:r>
            <a:r>
              <a:rPr sz="3600" dirty="0">
                <a:latin typeface="Verdana"/>
                <a:cs typeface="Verdana"/>
              </a:rPr>
              <a:t>	</a:t>
            </a:r>
            <a:r>
              <a:rPr sz="3600" spc="210" dirty="0">
                <a:latin typeface="Verdana"/>
                <a:cs typeface="Verdana"/>
              </a:rPr>
              <a:t>could</a:t>
            </a:r>
            <a:r>
              <a:rPr sz="3600" dirty="0">
                <a:latin typeface="Verdana"/>
                <a:cs typeface="Verdana"/>
              </a:rPr>
              <a:t>	</a:t>
            </a:r>
            <a:r>
              <a:rPr sz="3600" spc="170" dirty="0">
                <a:latin typeface="Verdana"/>
                <a:cs typeface="Verdana"/>
              </a:rPr>
              <a:t>be</a:t>
            </a:r>
            <a:r>
              <a:rPr sz="3600" dirty="0">
                <a:latin typeface="Verdana"/>
                <a:cs typeface="Verdana"/>
              </a:rPr>
              <a:t>	</a:t>
            </a:r>
            <a:r>
              <a:rPr sz="3600" spc="170" dirty="0">
                <a:latin typeface="Verdana"/>
                <a:cs typeface="Verdana"/>
              </a:rPr>
              <a:t>breaking</a:t>
            </a:r>
            <a:r>
              <a:rPr sz="3600" dirty="0">
                <a:latin typeface="Verdana"/>
                <a:cs typeface="Verdana"/>
              </a:rPr>
              <a:t>	</a:t>
            </a:r>
            <a:r>
              <a:rPr sz="3600" spc="135" dirty="0">
                <a:latin typeface="Verdana"/>
                <a:cs typeface="Verdana"/>
              </a:rPr>
              <a:t>ties</a:t>
            </a:r>
            <a:r>
              <a:rPr sz="3600" dirty="0">
                <a:latin typeface="Verdana"/>
                <a:cs typeface="Verdana"/>
              </a:rPr>
              <a:t>	</a:t>
            </a:r>
            <a:r>
              <a:rPr sz="3600" spc="200" dirty="0">
                <a:latin typeface="Verdana"/>
                <a:cs typeface="Verdana"/>
              </a:rPr>
              <a:t>between</a:t>
            </a:r>
            <a:r>
              <a:rPr sz="3600" dirty="0">
                <a:latin typeface="Verdana"/>
                <a:cs typeface="Verdana"/>
              </a:rPr>
              <a:t>	</a:t>
            </a:r>
            <a:r>
              <a:rPr sz="3600" spc="145" dirty="0">
                <a:latin typeface="Verdana"/>
                <a:cs typeface="Verdana"/>
              </a:rPr>
              <a:t>you</a:t>
            </a:r>
            <a:r>
              <a:rPr sz="3600" dirty="0">
                <a:latin typeface="Verdana"/>
                <a:cs typeface="Verdana"/>
              </a:rPr>
              <a:t>	</a:t>
            </a:r>
            <a:r>
              <a:rPr sz="3600" spc="215" dirty="0">
                <a:latin typeface="Verdana"/>
                <a:cs typeface="Verdana"/>
              </a:rPr>
              <a:t>and</a:t>
            </a:r>
            <a:r>
              <a:rPr sz="3600" dirty="0">
                <a:latin typeface="Verdana"/>
                <a:cs typeface="Verdana"/>
              </a:rPr>
              <a:t>	</a:t>
            </a:r>
            <a:r>
              <a:rPr sz="3600" spc="110" dirty="0">
                <a:latin typeface="Verdana"/>
                <a:cs typeface="Verdana"/>
              </a:rPr>
              <a:t>employees, </a:t>
            </a:r>
            <a:r>
              <a:rPr sz="3600" spc="210" dirty="0">
                <a:latin typeface="Verdana"/>
                <a:cs typeface="Verdana"/>
              </a:rPr>
              <a:t>partners</a:t>
            </a:r>
            <a:r>
              <a:rPr sz="3600" spc="-125" dirty="0">
                <a:latin typeface="Verdana"/>
                <a:cs typeface="Verdana"/>
              </a:rPr>
              <a:t> </a:t>
            </a:r>
            <a:r>
              <a:rPr sz="3600" spc="240" dirty="0">
                <a:latin typeface="Verdana"/>
                <a:cs typeface="Verdana"/>
              </a:rPr>
              <a:t>and</a:t>
            </a:r>
            <a:r>
              <a:rPr sz="3600" spc="-125" dirty="0">
                <a:latin typeface="Verdana"/>
                <a:cs typeface="Verdana"/>
              </a:rPr>
              <a:t> </a:t>
            </a:r>
            <a:r>
              <a:rPr sz="3600" spc="175" dirty="0">
                <a:latin typeface="Verdana"/>
                <a:cs typeface="Verdana"/>
              </a:rPr>
              <a:t>customers.</a:t>
            </a:r>
            <a:endParaRPr sz="3600" dirty="0">
              <a:latin typeface="Verdana"/>
              <a:cs typeface="Verdana"/>
            </a:endParaRPr>
          </a:p>
          <a:p>
            <a:pPr>
              <a:lnSpc>
                <a:spcPct val="100000"/>
              </a:lnSpc>
            </a:pPr>
            <a:endParaRPr sz="3600" dirty="0">
              <a:latin typeface="Verdana"/>
              <a:cs typeface="Verdana"/>
            </a:endParaRPr>
          </a:p>
          <a:p>
            <a:pPr>
              <a:lnSpc>
                <a:spcPct val="100000"/>
              </a:lnSpc>
              <a:spcBef>
                <a:spcPts val="20"/>
              </a:spcBef>
            </a:pPr>
            <a:endParaRPr sz="3600" dirty="0">
              <a:latin typeface="Verdana"/>
              <a:cs typeface="Verdana"/>
            </a:endParaRPr>
          </a:p>
          <a:p>
            <a:pPr marL="12700">
              <a:lnSpc>
                <a:spcPct val="100000"/>
              </a:lnSpc>
            </a:pPr>
            <a:r>
              <a:rPr sz="3600" spc="-520" dirty="0">
                <a:latin typeface="Verdana"/>
                <a:cs typeface="Verdana"/>
              </a:rPr>
              <a:t>.</a:t>
            </a:r>
            <a:endParaRPr sz="3600" dirty="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525" dirty="0"/>
              <a:t>8.</a:t>
            </a:r>
            <a:r>
              <a:rPr spc="-580" dirty="0"/>
              <a:t> </a:t>
            </a:r>
            <a:r>
              <a:rPr spc="270" dirty="0"/>
              <a:t>Bankruptcy</a:t>
            </a:r>
          </a:p>
        </p:txBody>
      </p:sp>
      <p:pic>
        <p:nvPicPr>
          <p:cNvPr id="3" name="object 3"/>
          <p:cNvPicPr/>
          <p:nvPr/>
        </p:nvPicPr>
        <p:blipFill>
          <a:blip r:embed="rId2" cstate="print"/>
          <a:stretch>
            <a:fillRect/>
          </a:stretch>
        </p:blipFill>
        <p:spPr>
          <a:xfrm>
            <a:off x="12367121" y="7251529"/>
            <a:ext cx="5932325" cy="3035470"/>
          </a:xfrm>
          <a:prstGeom prst="rect">
            <a:avLst/>
          </a:prstGeom>
        </p:spPr>
      </p:pic>
      <p:pic>
        <p:nvPicPr>
          <p:cNvPr id="4" name="object 4"/>
          <p:cNvPicPr/>
          <p:nvPr/>
        </p:nvPicPr>
        <p:blipFill>
          <a:blip r:embed="rId3" cstate="print"/>
          <a:stretch>
            <a:fillRect/>
          </a:stretch>
        </p:blipFill>
        <p:spPr>
          <a:xfrm>
            <a:off x="2024437" y="3527107"/>
            <a:ext cx="3496237" cy="149859"/>
          </a:xfrm>
          <a:prstGeom prst="rect">
            <a:avLst/>
          </a:prstGeom>
        </p:spPr>
      </p:pic>
      <p:pic>
        <p:nvPicPr>
          <p:cNvPr id="5" name="object 5"/>
          <p:cNvPicPr/>
          <p:nvPr/>
        </p:nvPicPr>
        <p:blipFill>
          <a:blip r:embed="rId4" cstate="print"/>
          <a:stretch>
            <a:fillRect/>
          </a:stretch>
        </p:blipFill>
        <p:spPr>
          <a:xfrm>
            <a:off x="9497678" y="1589235"/>
            <a:ext cx="915122" cy="37972"/>
          </a:xfrm>
          <a:prstGeom prst="rect">
            <a:avLst/>
          </a:prstGeom>
        </p:spPr>
      </p:pic>
      <p:sp>
        <p:nvSpPr>
          <p:cNvPr id="6" name="object 6"/>
          <p:cNvSpPr txBox="1"/>
          <p:nvPr/>
        </p:nvSpPr>
        <p:spPr>
          <a:xfrm>
            <a:off x="503644" y="4173570"/>
            <a:ext cx="17680940" cy="3186129"/>
          </a:xfrm>
          <a:prstGeom prst="rect">
            <a:avLst/>
          </a:prstGeom>
        </p:spPr>
        <p:txBody>
          <a:bodyPr vert="horz" wrap="square" lIns="0" tIns="11430" rIns="0" bIns="0" rtlCol="0">
            <a:spAutoFit/>
          </a:bodyPr>
          <a:lstStyle/>
          <a:p>
            <a:pPr marL="12700" marR="5080" algn="l">
              <a:lnSpc>
                <a:spcPct val="117000"/>
              </a:lnSpc>
              <a:spcBef>
                <a:spcPts val="90"/>
              </a:spcBef>
            </a:pPr>
            <a:r>
              <a:rPr lang="en-US" sz="36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 bankruptcy is an exit strategy of last resort. When businesses file for bankruptcy, authorities seize the company's assets, but it gets debt relief. Declaring bankruptcy doesn't guarantee that creditors will forgive all the company's debts. However, it’s quick, requires minimal paperwork and allows the business to rebuild its credit.</a:t>
            </a:r>
            <a:endParaRP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75935" cy="2845435"/>
            <a:chOff x="0" y="0"/>
            <a:chExt cx="18275935" cy="2845435"/>
          </a:xfrm>
        </p:grpSpPr>
        <p:sp>
          <p:nvSpPr>
            <p:cNvPr id="3" name="object 3"/>
            <p:cNvSpPr/>
            <p:nvPr/>
          </p:nvSpPr>
          <p:spPr>
            <a:xfrm>
              <a:off x="0" y="0"/>
              <a:ext cx="18275935" cy="2845435"/>
            </a:xfrm>
            <a:custGeom>
              <a:avLst/>
              <a:gdLst/>
              <a:ahLst/>
              <a:cxnLst/>
              <a:rect l="l" t="t" r="r" b="b"/>
              <a:pathLst>
                <a:path w="18275935" h="2845435">
                  <a:moveTo>
                    <a:pt x="18275497" y="2844998"/>
                  </a:moveTo>
                  <a:lnTo>
                    <a:pt x="0" y="2844998"/>
                  </a:lnTo>
                  <a:lnTo>
                    <a:pt x="0" y="0"/>
                  </a:lnTo>
                  <a:lnTo>
                    <a:pt x="18275497" y="0"/>
                  </a:lnTo>
                  <a:lnTo>
                    <a:pt x="18275497" y="2844998"/>
                  </a:lnTo>
                  <a:close/>
                </a:path>
              </a:pathLst>
            </a:custGeom>
            <a:solidFill>
              <a:srgbClr val="FF5038"/>
            </a:solidFill>
          </p:spPr>
          <p:txBody>
            <a:bodyPr wrap="square" lIns="0" tIns="0" rIns="0" bIns="0" rtlCol="0"/>
            <a:lstStyle/>
            <a:p>
              <a:endParaRPr/>
            </a:p>
          </p:txBody>
        </p:sp>
        <p:pic>
          <p:nvPicPr>
            <p:cNvPr id="4" name="object 4"/>
            <p:cNvPicPr/>
            <p:nvPr/>
          </p:nvPicPr>
          <p:blipFill>
            <a:blip r:embed="rId2" cstate="print"/>
            <a:stretch>
              <a:fillRect/>
            </a:stretch>
          </p:blipFill>
          <p:spPr>
            <a:xfrm>
              <a:off x="72" y="66"/>
              <a:ext cx="8178620" cy="2770285"/>
            </a:xfrm>
            <a:prstGeom prst="rect">
              <a:avLst/>
            </a:prstGeom>
          </p:spPr>
        </p:pic>
      </p:grpSp>
      <p:sp>
        <p:nvSpPr>
          <p:cNvPr id="5" name="object 5"/>
          <p:cNvSpPr txBox="1">
            <a:spLocks noGrp="1"/>
          </p:cNvSpPr>
          <p:nvPr>
            <p:ph type="title"/>
          </p:nvPr>
        </p:nvSpPr>
        <p:spPr>
          <a:xfrm>
            <a:off x="671278" y="923121"/>
            <a:ext cx="9334500" cy="878840"/>
          </a:xfrm>
          <a:prstGeom prst="rect">
            <a:avLst/>
          </a:prstGeom>
        </p:spPr>
        <p:txBody>
          <a:bodyPr vert="horz" wrap="square" lIns="0" tIns="12700" rIns="0" bIns="0" rtlCol="0">
            <a:spAutoFit/>
          </a:bodyPr>
          <a:lstStyle/>
          <a:p>
            <a:pPr marL="12700">
              <a:lnSpc>
                <a:spcPct val="100000"/>
              </a:lnSpc>
              <a:spcBef>
                <a:spcPts val="100"/>
              </a:spcBef>
            </a:pPr>
            <a:r>
              <a:rPr sz="5600" spc="220" dirty="0"/>
              <a:t>What</a:t>
            </a:r>
            <a:r>
              <a:rPr sz="5600" spc="-415" dirty="0"/>
              <a:t> </a:t>
            </a:r>
            <a:r>
              <a:rPr sz="5600" spc="-150" dirty="0"/>
              <a:t>Is</a:t>
            </a:r>
            <a:r>
              <a:rPr sz="5600" spc="-409" dirty="0"/>
              <a:t> </a:t>
            </a:r>
            <a:r>
              <a:rPr sz="5600" spc="305" dirty="0"/>
              <a:t>an</a:t>
            </a:r>
            <a:r>
              <a:rPr sz="5600" spc="-415" dirty="0"/>
              <a:t> </a:t>
            </a:r>
            <a:r>
              <a:rPr sz="5600" dirty="0"/>
              <a:t>Exit</a:t>
            </a:r>
            <a:r>
              <a:rPr sz="5600" spc="-409" dirty="0"/>
              <a:t> </a:t>
            </a:r>
            <a:r>
              <a:rPr sz="5600" spc="85" dirty="0"/>
              <a:t>Strategy?</a:t>
            </a:r>
            <a:endParaRPr sz="5600"/>
          </a:p>
        </p:txBody>
      </p:sp>
      <p:sp>
        <p:nvSpPr>
          <p:cNvPr id="6" name="object 6">
            <a:hlinkClick r:id="rId3"/>
          </p:cNvPr>
          <p:cNvSpPr/>
          <p:nvPr/>
        </p:nvSpPr>
        <p:spPr>
          <a:xfrm>
            <a:off x="3311473" y="4974154"/>
            <a:ext cx="1613535" cy="48895"/>
          </a:xfrm>
          <a:custGeom>
            <a:avLst/>
            <a:gdLst/>
            <a:ahLst/>
            <a:cxnLst/>
            <a:rect l="l" t="t" r="r" b="b"/>
            <a:pathLst>
              <a:path w="1613535" h="48895">
                <a:moveTo>
                  <a:pt x="1612921" y="48634"/>
                </a:moveTo>
                <a:lnTo>
                  <a:pt x="0" y="48634"/>
                </a:lnTo>
                <a:lnTo>
                  <a:pt x="0" y="0"/>
                </a:lnTo>
                <a:lnTo>
                  <a:pt x="1612921" y="0"/>
                </a:lnTo>
                <a:lnTo>
                  <a:pt x="1612921" y="48634"/>
                </a:lnTo>
                <a:close/>
              </a:path>
            </a:pathLst>
          </a:custGeom>
          <a:solidFill>
            <a:srgbClr val="000000"/>
          </a:solidFill>
        </p:spPr>
        <p:txBody>
          <a:bodyPr wrap="square" lIns="0" tIns="0" rIns="0" bIns="0" rtlCol="0"/>
          <a:lstStyle/>
          <a:p>
            <a:endParaRPr/>
          </a:p>
        </p:txBody>
      </p:sp>
      <p:sp>
        <p:nvSpPr>
          <p:cNvPr id="7" name="object 7"/>
          <p:cNvSpPr txBox="1"/>
          <p:nvPr/>
        </p:nvSpPr>
        <p:spPr>
          <a:xfrm>
            <a:off x="306910" y="3535468"/>
            <a:ext cx="17206595" cy="6766559"/>
          </a:xfrm>
          <a:prstGeom prst="rect">
            <a:avLst/>
          </a:prstGeom>
        </p:spPr>
        <p:txBody>
          <a:bodyPr vert="horz" wrap="square" lIns="0" tIns="12065" rIns="0" bIns="0" rtlCol="0">
            <a:spAutoFit/>
          </a:bodyPr>
          <a:lstStyle/>
          <a:p>
            <a:pPr marL="12700" marR="521334">
              <a:lnSpc>
                <a:spcPct val="124400"/>
              </a:lnSpc>
              <a:spcBef>
                <a:spcPts val="95"/>
              </a:spcBef>
            </a:pPr>
            <a:r>
              <a:rPr sz="3950" spc="245" dirty="0">
                <a:latin typeface="Verdana"/>
                <a:cs typeface="Verdana"/>
              </a:rPr>
              <a:t>An</a:t>
            </a:r>
            <a:r>
              <a:rPr sz="3950" spc="-290" dirty="0">
                <a:latin typeface="Verdana"/>
                <a:cs typeface="Verdana"/>
              </a:rPr>
              <a:t> </a:t>
            </a:r>
            <a:r>
              <a:rPr sz="3950" spc="55" dirty="0">
                <a:latin typeface="Verdana"/>
                <a:cs typeface="Verdana"/>
              </a:rPr>
              <a:t>exit</a:t>
            </a:r>
            <a:r>
              <a:rPr sz="3950" spc="-290" dirty="0">
                <a:latin typeface="Verdana"/>
                <a:cs typeface="Verdana"/>
              </a:rPr>
              <a:t> </a:t>
            </a:r>
            <a:r>
              <a:rPr sz="3950" spc="125" dirty="0">
                <a:latin typeface="Verdana"/>
                <a:cs typeface="Verdana"/>
              </a:rPr>
              <a:t>strategy</a:t>
            </a:r>
            <a:r>
              <a:rPr sz="3950" spc="-290" dirty="0">
                <a:latin typeface="Verdana"/>
                <a:cs typeface="Verdana"/>
              </a:rPr>
              <a:t> </a:t>
            </a:r>
            <a:r>
              <a:rPr sz="3950" spc="145" dirty="0">
                <a:latin typeface="Verdana"/>
                <a:cs typeface="Verdana"/>
              </a:rPr>
              <a:t>is</a:t>
            </a:r>
            <a:r>
              <a:rPr sz="3950" spc="-290" dirty="0">
                <a:latin typeface="Verdana"/>
                <a:cs typeface="Verdana"/>
              </a:rPr>
              <a:t> </a:t>
            </a:r>
            <a:r>
              <a:rPr sz="3950" spc="260" dirty="0">
                <a:latin typeface="Verdana"/>
                <a:cs typeface="Verdana"/>
              </a:rPr>
              <a:t>a</a:t>
            </a:r>
            <a:r>
              <a:rPr sz="3950" spc="-290" dirty="0">
                <a:latin typeface="Verdana"/>
                <a:cs typeface="Verdana"/>
              </a:rPr>
              <a:t> </a:t>
            </a:r>
            <a:r>
              <a:rPr sz="3950" spc="170" dirty="0">
                <a:latin typeface="Verdana"/>
                <a:cs typeface="Verdana"/>
              </a:rPr>
              <a:t>contingency</a:t>
            </a:r>
            <a:r>
              <a:rPr sz="3950" spc="-290" dirty="0">
                <a:latin typeface="Verdana"/>
                <a:cs typeface="Verdana"/>
              </a:rPr>
              <a:t> </a:t>
            </a:r>
            <a:r>
              <a:rPr sz="3950" spc="145" dirty="0">
                <a:latin typeface="Verdana"/>
                <a:cs typeface="Verdana"/>
              </a:rPr>
              <a:t>plan</a:t>
            </a:r>
            <a:r>
              <a:rPr sz="3950" spc="-290" dirty="0">
                <a:latin typeface="Verdana"/>
                <a:cs typeface="Verdana"/>
              </a:rPr>
              <a:t> </a:t>
            </a:r>
            <a:r>
              <a:rPr sz="3950" spc="155" dirty="0">
                <a:latin typeface="Verdana"/>
                <a:cs typeface="Verdana"/>
              </a:rPr>
              <a:t>executed</a:t>
            </a:r>
            <a:r>
              <a:rPr sz="3950" spc="-290" dirty="0">
                <a:latin typeface="Verdana"/>
                <a:cs typeface="Verdana"/>
              </a:rPr>
              <a:t> </a:t>
            </a:r>
            <a:r>
              <a:rPr sz="3950" spc="114" dirty="0">
                <a:latin typeface="Verdana"/>
                <a:cs typeface="Verdana"/>
              </a:rPr>
              <a:t>by</a:t>
            </a:r>
            <a:r>
              <a:rPr sz="3950" spc="-290" dirty="0">
                <a:latin typeface="Verdana"/>
                <a:cs typeface="Verdana"/>
              </a:rPr>
              <a:t> </a:t>
            </a:r>
            <a:r>
              <a:rPr sz="3950" spc="240" dirty="0">
                <a:latin typeface="Verdana"/>
                <a:cs typeface="Verdana"/>
              </a:rPr>
              <a:t>an</a:t>
            </a:r>
            <a:r>
              <a:rPr sz="3950" spc="-290" dirty="0">
                <a:latin typeface="Verdana"/>
                <a:cs typeface="Verdana"/>
              </a:rPr>
              <a:t> </a:t>
            </a:r>
            <a:r>
              <a:rPr sz="3950" spc="-10" dirty="0">
                <a:latin typeface="Verdana"/>
                <a:cs typeface="Verdana"/>
              </a:rPr>
              <a:t>investor, </a:t>
            </a:r>
            <a:r>
              <a:rPr sz="3950" u="heavy" spc="125" dirty="0">
                <a:uFill>
                  <a:solidFill>
                    <a:srgbClr val="000000"/>
                  </a:solidFill>
                </a:uFill>
                <a:latin typeface="Verdana"/>
                <a:cs typeface="Verdana"/>
                <a:hlinkClick r:id="rId3"/>
              </a:rPr>
              <a:t>venture</a:t>
            </a:r>
            <a:r>
              <a:rPr sz="3950" u="heavy" spc="-235" dirty="0">
                <a:uFill>
                  <a:solidFill>
                    <a:srgbClr val="000000"/>
                  </a:solidFill>
                </a:uFill>
                <a:latin typeface="Verdana"/>
                <a:cs typeface="Verdana"/>
                <a:hlinkClick r:id="rId3"/>
              </a:rPr>
              <a:t> </a:t>
            </a:r>
            <a:r>
              <a:rPr sz="3950" u="heavy" dirty="0">
                <a:uFill>
                  <a:solidFill>
                    <a:srgbClr val="000000"/>
                  </a:solidFill>
                </a:uFill>
                <a:latin typeface="Verdana"/>
                <a:cs typeface="Verdana"/>
                <a:hlinkClick r:id="rId3"/>
              </a:rPr>
              <a:t>ca</a:t>
            </a:r>
            <a:r>
              <a:rPr sz="3950" dirty="0">
                <a:latin typeface="Verdana"/>
                <a:cs typeface="Verdana"/>
                <a:hlinkClick r:id="rId3"/>
              </a:rPr>
              <a:t>pitalist</a:t>
            </a:r>
            <a:r>
              <a:rPr sz="3950" dirty="0">
                <a:latin typeface="Verdana"/>
                <a:cs typeface="Verdana"/>
              </a:rPr>
              <a:t>,</a:t>
            </a:r>
            <a:r>
              <a:rPr sz="3950" spc="-229" dirty="0">
                <a:latin typeface="Verdana"/>
                <a:cs typeface="Verdana"/>
              </a:rPr>
              <a:t> </a:t>
            </a:r>
            <a:r>
              <a:rPr sz="3950" spc="165" dirty="0">
                <a:latin typeface="Verdana"/>
                <a:cs typeface="Verdana"/>
              </a:rPr>
              <a:t>or</a:t>
            </a:r>
            <a:r>
              <a:rPr sz="3950" spc="-229" dirty="0">
                <a:latin typeface="Verdana"/>
                <a:cs typeface="Verdana"/>
              </a:rPr>
              <a:t> </a:t>
            </a:r>
            <a:r>
              <a:rPr sz="3950" spc="190" dirty="0">
                <a:latin typeface="Verdana"/>
                <a:cs typeface="Verdana"/>
              </a:rPr>
              <a:t>business</a:t>
            </a:r>
            <a:r>
              <a:rPr sz="3950" spc="-235" dirty="0">
                <a:latin typeface="Verdana"/>
                <a:cs typeface="Verdana"/>
              </a:rPr>
              <a:t> </a:t>
            </a:r>
            <a:r>
              <a:rPr sz="3950" spc="200" dirty="0">
                <a:latin typeface="Verdana"/>
                <a:cs typeface="Verdana"/>
              </a:rPr>
              <a:t>owner</a:t>
            </a:r>
            <a:r>
              <a:rPr sz="3950" spc="-229" dirty="0">
                <a:latin typeface="Verdana"/>
                <a:cs typeface="Verdana"/>
              </a:rPr>
              <a:t> </a:t>
            </a:r>
            <a:r>
              <a:rPr sz="3950" spc="135" dirty="0">
                <a:latin typeface="Verdana"/>
                <a:cs typeface="Verdana"/>
              </a:rPr>
              <a:t>to</a:t>
            </a:r>
            <a:r>
              <a:rPr sz="3950" spc="-229" dirty="0">
                <a:latin typeface="Verdana"/>
                <a:cs typeface="Verdana"/>
              </a:rPr>
              <a:t> </a:t>
            </a:r>
            <a:r>
              <a:rPr sz="3950" u="heavy" spc="85" dirty="0">
                <a:uFill>
                  <a:solidFill>
                    <a:srgbClr val="000000"/>
                  </a:solidFill>
                </a:uFill>
                <a:latin typeface="Verdana"/>
                <a:cs typeface="Verdana"/>
                <a:hlinkClick r:id="rId4"/>
              </a:rPr>
              <a:t>liquidate</a:t>
            </a:r>
            <a:r>
              <a:rPr sz="3950" spc="-229" dirty="0">
                <a:latin typeface="Verdana"/>
                <a:cs typeface="Verdana"/>
              </a:rPr>
              <a:t> </a:t>
            </a:r>
            <a:r>
              <a:rPr sz="3950" spc="260" dirty="0">
                <a:latin typeface="Verdana"/>
                <a:cs typeface="Verdana"/>
              </a:rPr>
              <a:t>a</a:t>
            </a:r>
            <a:r>
              <a:rPr sz="3950" spc="-235" dirty="0">
                <a:latin typeface="Verdana"/>
                <a:cs typeface="Verdana"/>
              </a:rPr>
              <a:t> </a:t>
            </a:r>
            <a:r>
              <a:rPr sz="3950" spc="114" dirty="0">
                <a:latin typeface="Verdana"/>
                <a:cs typeface="Verdana"/>
              </a:rPr>
              <a:t>position</a:t>
            </a:r>
            <a:r>
              <a:rPr sz="3950" spc="-229" dirty="0">
                <a:latin typeface="Verdana"/>
                <a:cs typeface="Verdana"/>
              </a:rPr>
              <a:t> </a:t>
            </a:r>
            <a:r>
              <a:rPr sz="3950" spc="120" dirty="0">
                <a:latin typeface="Verdana"/>
                <a:cs typeface="Verdana"/>
              </a:rPr>
              <a:t>in</a:t>
            </a:r>
            <a:r>
              <a:rPr sz="3950" spc="-229" dirty="0">
                <a:latin typeface="Verdana"/>
                <a:cs typeface="Verdana"/>
              </a:rPr>
              <a:t> </a:t>
            </a:r>
            <a:r>
              <a:rPr sz="3950" spc="210" dirty="0">
                <a:latin typeface="Verdana"/>
                <a:cs typeface="Verdana"/>
              </a:rPr>
              <a:t>a </a:t>
            </a:r>
            <a:r>
              <a:rPr sz="3950" spc="130" dirty="0">
                <a:latin typeface="Verdana"/>
                <a:cs typeface="Verdana"/>
              </a:rPr>
              <a:t>financial</a:t>
            </a:r>
            <a:r>
              <a:rPr sz="3950" spc="-285" dirty="0">
                <a:latin typeface="Verdana"/>
                <a:cs typeface="Verdana"/>
              </a:rPr>
              <a:t> </a:t>
            </a:r>
            <a:r>
              <a:rPr sz="3950" spc="190" dirty="0">
                <a:latin typeface="Verdana"/>
                <a:cs typeface="Verdana"/>
              </a:rPr>
              <a:t>asset</a:t>
            </a:r>
            <a:r>
              <a:rPr sz="3950" spc="-280" dirty="0">
                <a:latin typeface="Verdana"/>
                <a:cs typeface="Verdana"/>
              </a:rPr>
              <a:t> </a:t>
            </a:r>
            <a:r>
              <a:rPr sz="3950" spc="165" dirty="0">
                <a:latin typeface="Verdana"/>
                <a:cs typeface="Verdana"/>
              </a:rPr>
              <a:t>or</a:t>
            </a:r>
            <a:r>
              <a:rPr sz="3950" spc="-285" dirty="0">
                <a:latin typeface="Verdana"/>
                <a:cs typeface="Verdana"/>
              </a:rPr>
              <a:t> </a:t>
            </a:r>
            <a:r>
              <a:rPr sz="3950" spc="160" dirty="0">
                <a:latin typeface="Verdana"/>
                <a:cs typeface="Verdana"/>
              </a:rPr>
              <a:t>dispose</a:t>
            </a:r>
            <a:r>
              <a:rPr sz="3950" spc="-280" dirty="0">
                <a:latin typeface="Verdana"/>
                <a:cs typeface="Verdana"/>
              </a:rPr>
              <a:t> </a:t>
            </a:r>
            <a:r>
              <a:rPr sz="3950" spc="170" dirty="0">
                <a:latin typeface="Verdana"/>
                <a:cs typeface="Verdana"/>
              </a:rPr>
              <a:t>of</a:t>
            </a:r>
            <a:r>
              <a:rPr sz="3950" spc="-280" dirty="0">
                <a:latin typeface="Verdana"/>
                <a:cs typeface="Verdana"/>
              </a:rPr>
              <a:t> </a:t>
            </a:r>
            <a:r>
              <a:rPr sz="3950" u="heavy" spc="105" dirty="0">
                <a:uFill>
                  <a:solidFill>
                    <a:srgbClr val="000000"/>
                  </a:solidFill>
                </a:uFill>
                <a:latin typeface="Verdana"/>
                <a:cs typeface="Verdana"/>
                <a:hlinkClick r:id="rId5"/>
              </a:rPr>
              <a:t>tan</a:t>
            </a:r>
            <a:r>
              <a:rPr sz="3950" spc="105" dirty="0">
                <a:latin typeface="Verdana"/>
                <a:cs typeface="Verdana"/>
                <a:hlinkClick r:id="rId5"/>
              </a:rPr>
              <a:t>g</a:t>
            </a:r>
            <a:r>
              <a:rPr sz="3950" u="heavy" spc="105" dirty="0">
                <a:uFill>
                  <a:solidFill>
                    <a:srgbClr val="000000"/>
                  </a:solidFill>
                </a:uFill>
                <a:latin typeface="Verdana"/>
                <a:cs typeface="Verdana"/>
                <a:hlinkClick r:id="rId5"/>
              </a:rPr>
              <a:t>ible</a:t>
            </a:r>
            <a:r>
              <a:rPr sz="3950" u="heavy" spc="-285" dirty="0">
                <a:uFill>
                  <a:solidFill>
                    <a:srgbClr val="000000"/>
                  </a:solidFill>
                </a:uFill>
                <a:latin typeface="Verdana"/>
                <a:cs typeface="Verdana"/>
                <a:hlinkClick r:id="rId5"/>
              </a:rPr>
              <a:t> </a:t>
            </a:r>
            <a:r>
              <a:rPr sz="3950" u="heavy" spc="190" dirty="0">
                <a:uFill>
                  <a:solidFill>
                    <a:srgbClr val="000000"/>
                  </a:solidFill>
                </a:uFill>
                <a:latin typeface="Verdana"/>
                <a:cs typeface="Verdana"/>
                <a:hlinkClick r:id="rId5"/>
              </a:rPr>
              <a:t>business</a:t>
            </a:r>
            <a:r>
              <a:rPr sz="3950" u="heavy" spc="-280" dirty="0">
                <a:uFill>
                  <a:solidFill>
                    <a:srgbClr val="000000"/>
                  </a:solidFill>
                </a:uFill>
                <a:latin typeface="Verdana"/>
                <a:cs typeface="Verdana"/>
                <a:hlinkClick r:id="rId5"/>
              </a:rPr>
              <a:t> </a:t>
            </a:r>
            <a:r>
              <a:rPr sz="3950" u="heavy" spc="204" dirty="0">
                <a:uFill>
                  <a:solidFill>
                    <a:srgbClr val="000000"/>
                  </a:solidFill>
                </a:uFill>
                <a:latin typeface="Verdana"/>
                <a:cs typeface="Verdana"/>
                <a:hlinkClick r:id="rId5"/>
              </a:rPr>
              <a:t>assets</a:t>
            </a:r>
            <a:r>
              <a:rPr sz="3950" spc="-280" dirty="0">
                <a:latin typeface="Verdana"/>
                <a:cs typeface="Verdana"/>
              </a:rPr>
              <a:t> </a:t>
            </a:r>
            <a:r>
              <a:rPr sz="3950" spc="204" dirty="0">
                <a:latin typeface="Verdana"/>
                <a:cs typeface="Verdana"/>
              </a:rPr>
              <a:t>once </a:t>
            </a:r>
            <a:r>
              <a:rPr sz="3950" spc="145" dirty="0">
                <a:latin typeface="Verdana"/>
                <a:cs typeface="Verdana"/>
              </a:rPr>
              <a:t>predetermined</a:t>
            </a:r>
            <a:r>
              <a:rPr sz="3950" spc="-295" dirty="0">
                <a:latin typeface="Verdana"/>
                <a:cs typeface="Verdana"/>
              </a:rPr>
              <a:t> </a:t>
            </a:r>
            <a:r>
              <a:rPr sz="3950" spc="114" dirty="0">
                <a:latin typeface="Verdana"/>
                <a:cs typeface="Verdana"/>
              </a:rPr>
              <a:t>criteria</a:t>
            </a:r>
            <a:r>
              <a:rPr sz="3950" spc="-290" dirty="0">
                <a:latin typeface="Verdana"/>
                <a:cs typeface="Verdana"/>
              </a:rPr>
              <a:t> </a:t>
            </a:r>
            <a:r>
              <a:rPr sz="3950" spc="140" dirty="0">
                <a:latin typeface="Verdana"/>
                <a:cs typeface="Verdana"/>
              </a:rPr>
              <a:t>have</a:t>
            </a:r>
            <a:r>
              <a:rPr sz="3950" spc="-295" dirty="0">
                <a:latin typeface="Verdana"/>
                <a:cs typeface="Verdana"/>
              </a:rPr>
              <a:t> </a:t>
            </a:r>
            <a:r>
              <a:rPr sz="3950" spc="170" dirty="0">
                <a:latin typeface="Verdana"/>
                <a:cs typeface="Verdana"/>
              </a:rPr>
              <a:t>been</a:t>
            </a:r>
            <a:r>
              <a:rPr sz="3950" spc="-290" dirty="0">
                <a:latin typeface="Verdana"/>
                <a:cs typeface="Verdana"/>
              </a:rPr>
              <a:t> </a:t>
            </a:r>
            <a:r>
              <a:rPr sz="3950" spc="220" dirty="0">
                <a:latin typeface="Verdana"/>
                <a:cs typeface="Verdana"/>
              </a:rPr>
              <a:t>met</a:t>
            </a:r>
            <a:r>
              <a:rPr sz="3950" spc="-290" dirty="0">
                <a:latin typeface="Verdana"/>
                <a:cs typeface="Verdana"/>
              </a:rPr>
              <a:t> </a:t>
            </a:r>
            <a:r>
              <a:rPr sz="3950" spc="165" dirty="0">
                <a:latin typeface="Verdana"/>
                <a:cs typeface="Verdana"/>
              </a:rPr>
              <a:t>or</a:t>
            </a:r>
            <a:r>
              <a:rPr sz="3950" spc="-295" dirty="0">
                <a:latin typeface="Verdana"/>
                <a:cs typeface="Verdana"/>
              </a:rPr>
              <a:t> </a:t>
            </a:r>
            <a:r>
              <a:rPr sz="3950" spc="55" dirty="0">
                <a:latin typeface="Verdana"/>
                <a:cs typeface="Verdana"/>
              </a:rPr>
              <a:t>exceeded.</a:t>
            </a:r>
            <a:endParaRPr sz="3950">
              <a:latin typeface="Verdana"/>
              <a:cs typeface="Verdana"/>
            </a:endParaRPr>
          </a:p>
          <a:p>
            <a:pPr>
              <a:lnSpc>
                <a:spcPct val="100000"/>
              </a:lnSpc>
            </a:pPr>
            <a:endParaRPr sz="4850">
              <a:latin typeface="Verdana"/>
              <a:cs typeface="Verdana"/>
            </a:endParaRPr>
          </a:p>
          <a:p>
            <a:pPr marL="12700" marR="5080">
              <a:lnSpc>
                <a:spcPct val="124400"/>
              </a:lnSpc>
            </a:pPr>
            <a:r>
              <a:rPr sz="3950" spc="245" dirty="0">
                <a:latin typeface="Verdana"/>
                <a:cs typeface="Verdana"/>
              </a:rPr>
              <a:t>An</a:t>
            </a:r>
            <a:r>
              <a:rPr sz="3950" spc="-290" dirty="0">
                <a:latin typeface="Verdana"/>
                <a:cs typeface="Verdana"/>
              </a:rPr>
              <a:t> </a:t>
            </a:r>
            <a:r>
              <a:rPr sz="3950" spc="55" dirty="0">
                <a:latin typeface="Verdana"/>
                <a:cs typeface="Verdana"/>
              </a:rPr>
              <a:t>exit</a:t>
            </a:r>
            <a:r>
              <a:rPr sz="3950" spc="-290" dirty="0">
                <a:latin typeface="Verdana"/>
                <a:cs typeface="Verdana"/>
              </a:rPr>
              <a:t> </a:t>
            </a:r>
            <a:r>
              <a:rPr sz="3950" spc="125" dirty="0">
                <a:latin typeface="Verdana"/>
                <a:cs typeface="Verdana"/>
              </a:rPr>
              <a:t>strategy</a:t>
            </a:r>
            <a:r>
              <a:rPr sz="3950" spc="-290" dirty="0">
                <a:latin typeface="Verdana"/>
                <a:cs typeface="Verdana"/>
              </a:rPr>
              <a:t> </a:t>
            </a:r>
            <a:r>
              <a:rPr sz="3950" spc="145" dirty="0">
                <a:latin typeface="Verdana"/>
                <a:cs typeface="Verdana"/>
              </a:rPr>
              <a:t>is</a:t>
            </a:r>
            <a:r>
              <a:rPr sz="3950" spc="-290" dirty="0">
                <a:latin typeface="Verdana"/>
                <a:cs typeface="Verdana"/>
              </a:rPr>
              <a:t> </a:t>
            </a:r>
            <a:r>
              <a:rPr sz="3950" spc="260" dirty="0">
                <a:latin typeface="Verdana"/>
                <a:cs typeface="Verdana"/>
              </a:rPr>
              <a:t>a</a:t>
            </a:r>
            <a:r>
              <a:rPr sz="3950" spc="-285" dirty="0">
                <a:latin typeface="Verdana"/>
                <a:cs typeface="Verdana"/>
              </a:rPr>
              <a:t> </a:t>
            </a:r>
            <a:r>
              <a:rPr sz="3950" spc="190" dirty="0">
                <a:latin typeface="Verdana"/>
                <a:cs typeface="Verdana"/>
              </a:rPr>
              <a:t>business</a:t>
            </a:r>
            <a:r>
              <a:rPr sz="3950" spc="-290" dirty="0">
                <a:latin typeface="Verdana"/>
                <a:cs typeface="Verdana"/>
              </a:rPr>
              <a:t> </a:t>
            </a:r>
            <a:r>
              <a:rPr sz="3950" spc="204" dirty="0">
                <a:latin typeface="Verdana"/>
                <a:cs typeface="Verdana"/>
              </a:rPr>
              <a:t>owner’s</a:t>
            </a:r>
            <a:r>
              <a:rPr sz="3950" spc="-290" dirty="0">
                <a:latin typeface="Verdana"/>
                <a:cs typeface="Verdana"/>
              </a:rPr>
              <a:t> </a:t>
            </a:r>
            <a:r>
              <a:rPr sz="3950" spc="150" dirty="0">
                <a:latin typeface="Verdana"/>
                <a:cs typeface="Verdana"/>
                <a:hlinkClick r:id="rId6"/>
              </a:rPr>
              <a:t>strategic</a:t>
            </a:r>
            <a:r>
              <a:rPr sz="3950" spc="-290" dirty="0">
                <a:latin typeface="Verdana"/>
                <a:cs typeface="Verdana"/>
                <a:hlinkClick r:id="rId6"/>
              </a:rPr>
              <a:t> </a:t>
            </a:r>
            <a:r>
              <a:rPr sz="3950" spc="145" dirty="0">
                <a:latin typeface="Verdana"/>
                <a:cs typeface="Verdana"/>
                <a:hlinkClick r:id="rId6"/>
              </a:rPr>
              <a:t>plan</a:t>
            </a:r>
            <a:r>
              <a:rPr sz="3950" spc="-290" dirty="0">
                <a:latin typeface="Verdana"/>
                <a:cs typeface="Verdana"/>
              </a:rPr>
              <a:t> </a:t>
            </a:r>
            <a:r>
              <a:rPr sz="3950" spc="135" dirty="0">
                <a:latin typeface="Verdana"/>
                <a:cs typeface="Verdana"/>
              </a:rPr>
              <a:t>to</a:t>
            </a:r>
            <a:r>
              <a:rPr sz="3950" spc="-285" dirty="0">
                <a:latin typeface="Verdana"/>
                <a:cs typeface="Verdana"/>
              </a:rPr>
              <a:t> </a:t>
            </a:r>
            <a:r>
              <a:rPr sz="3950" spc="65" dirty="0">
                <a:latin typeface="Verdana"/>
                <a:cs typeface="Verdana"/>
              </a:rPr>
              <a:t>sell </a:t>
            </a:r>
            <a:r>
              <a:rPr sz="3950" spc="175" dirty="0">
                <a:latin typeface="Verdana"/>
                <a:cs typeface="Verdana"/>
              </a:rPr>
              <a:t>ownership</a:t>
            </a:r>
            <a:r>
              <a:rPr sz="3950" spc="-290" dirty="0">
                <a:latin typeface="Verdana"/>
                <a:cs typeface="Verdana"/>
              </a:rPr>
              <a:t> </a:t>
            </a:r>
            <a:r>
              <a:rPr sz="3950" spc="120" dirty="0">
                <a:latin typeface="Verdana"/>
                <a:cs typeface="Verdana"/>
              </a:rPr>
              <a:t>in</a:t>
            </a:r>
            <a:r>
              <a:rPr sz="3950" spc="-285" dirty="0">
                <a:latin typeface="Verdana"/>
                <a:cs typeface="Verdana"/>
              </a:rPr>
              <a:t> </a:t>
            </a:r>
            <a:r>
              <a:rPr sz="3950" spc="260" dirty="0">
                <a:latin typeface="Verdana"/>
                <a:cs typeface="Verdana"/>
              </a:rPr>
              <a:t>a</a:t>
            </a:r>
            <a:r>
              <a:rPr sz="3950" spc="-285" dirty="0">
                <a:latin typeface="Verdana"/>
                <a:cs typeface="Verdana"/>
              </a:rPr>
              <a:t> </a:t>
            </a:r>
            <a:r>
              <a:rPr sz="3950" spc="220" dirty="0">
                <a:latin typeface="Verdana"/>
                <a:cs typeface="Verdana"/>
              </a:rPr>
              <a:t>company</a:t>
            </a:r>
            <a:r>
              <a:rPr sz="3950" spc="-290" dirty="0">
                <a:latin typeface="Verdana"/>
                <a:cs typeface="Verdana"/>
              </a:rPr>
              <a:t> </a:t>
            </a:r>
            <a:r>
              <a:rPr sz="3950" spc="135" dirty="0">
                <a:latin typeface="Verdana"/>
                <a:cs typeface="Verdana"/>
              </a:rPr>
              <a:t>to</a:t>
            </a:r>
            <a:r>
              <a:rPr sz="3950" spc="-285" dirty="0">
                <a:latin typeface="Verdana"/>
                <a:cs typeface="Verdana"/>
              </a:rPr>
              <a:t> </a:t>
            </a:r>
            <a:r>
              <a:rPr sz="3950" spc="130" dirty="0">
                <a:latin typeface="Verdana"/>
                <a:cs typeface="Verdana"/>
              </a:rPr>
              <a:t>investors</a:t>
            </a:r>
            <a:r>
              <a:rPr sz="3950" spc="-285" dirty="0">
                <a:latin typeface="Verdana"/>
                <a:cs typeface="Verdana"/>
              </a:rPr>
              <a:t> </a:t>
            </a:r>
            <a:r>
              <a:rPr sz="3950" spc="165" dirty="0">
                <a:latin typeface="Verdana"/>
                <a:cs typeface="Verdana"/>
              </a:rPr>
              <a:t>or</a:t>
            </a:r>
            <a:r>
              <a:rPr sz="3950" spc="-290" dirty="0">
                <a:latin typeface="Verdana"/>
                <a:cs typeface="Verdana"/>
              </a:rPr>
              <a:t> </a:t>
            </a:r>
            <a:r>
              <a:rPr sz="3950" spc="160" dirty="0">
                <a:latin typeface="Verdana"/>
                <a:cs typeface="Verdana"/>
              </a:rPr>
              <a:t>another</a:t>
            </a:r>
            <a:r>
              <a:rPr sz="3950" spc="-285" dirty="0">
                <a:latin typeface="Verdana"/>
                <a:cs typeface="Verdana"/>
              </a:rPr>
              <a:t> </a:t>
            </a:r>
            <a:r>
              <a:rPr sz="3950" spc="110" dirty="0">
                <a:latin typeface="Verdana"/>
                <a:cs typeface="Verdana"/>
              </a:rPr>
              <a:t>company.</a:t>
            </a:r>
            <a:r>
              <a:rPr sz="3950" spc="-285" dirty="0">
                <a:latin typeface="Verdana"/>
                <a:cs typeface="Verdana"/>
              </a:rPr>
              <a:t> </a:t>
            </a:r>
            <a:r>
              <a:rPr sz="3950" spc="-25" dirty="0">
                <a:latin typeface="Verdana"/>
                <a:cs typeface="Verdana"/>
              </a:rPr>
              <a:t>It </a:t>
            </a:r>
            <a:r>
              <a:rPr sz="3950" spc="120" dirty="0">
                <a:latin typeface="Verdana"/>
                <a:cs typeface="Verdana"/>
              </a:rPr>
              <a:t>outlines</a:t>
            </a:r>
            <a:r>
              <a:rPr sz="3950" spc="-290" dirty="0">
                <a:latin typeface="Verdana"/>
                <a:cs typeface="Verdana"/>
              </a:rPr>
              <a:t> </a:t>
            </a:r>
            <a:r>
              <a:rPr sz="3950" spc="260" dirty="0">
                <a:latin typeface="Verdana"/>
                <a:cs typeface="Verdana"/>
              </a:rPr>
              <a:t>a</a:t>
            </a:r>
            <a:r>
              <a:rPr sz="3950" spc="-285" dirty="0">
                <a:latin typeface="Verdana"/>
                <a:cs typeface="Verdana"/>
              </a:rPr>
              <a:t> </a:t>
            </a:r>
            <a:r>
              <a:rPr sz="3950" spc="215" dirty="0">
                <a:latin typeface="Verdana"/>
                <a:cs typeface="Verdana"/>
              </a:rPr>
              <a:t>process</a:t>
            </a:r>
            <a:r>
              <a:rPr sz="3950" spc="-290" dirty="0">
                <a:latin typeface="Verdana"/>
                <a:cs typeface="Verdana"/>
              </a:rPr>
              <a:t> </a:t>
            </a:r>
            <a:r>
              <a:rPr sz="3950" spc="135" dirty="0">
                <a:latin typeface="Verdana"/>
                <a:cs typeface="Verdana"/>
              </a:rPr>
              <a:t>to</a:t>
            </a:r>
            <a:r>
              <a:rPr sz="3950" spc="-285" dirty="0">
                <a:latin typeface="Verdana"/>
                <a:cs typeface="Verdana"/>
              </a:rPr>
              <a:t> </a:t>
            </a:r>
            <a:r>
              <a:rPr sz="3950" spc="195" dirty="0">
                <a:latin typeface="Verdana"/>
                <a:cs typeface="Verdana"/>
              </a:rPr>
              <a:t>reduce</a:t>
            </a:r>
            <a:r>
              <a:rPr sz="3950" spc="-290" dirty="0">
                <a:latin typeface="Verdana"/>
                <a:cs typeface="Verdana"/>
              </a:rPr>
              <a:t> </a:t>
            </a:r>
            <a:r>
              <a:rPr sz="3950" spc="165" dirty="0">
                <a:latin typeface="Verdana"/>
                <a:cs typeface="Verdana"/>
              </a:rPr>
              <a:t>or</a:t>
            </a:r>
            <a:r>
              <a:rPr sz="3950" spc="-285" dirty="0">
                <a:latin typeface="Verdana"/>
                <a:cs typeface="Verdana"/>
              </a:rPr>
              <a:t> </a:t>
            </a:r>
            <a:r>
              <a:rPr sz="3950" spc="85" dirty="0">
                <a:latin typeface="Verdana"/>
                <a:cs typeface="Verdana"/>
              </a:rPr>
              <a:t>liquidate</a:t>
            </a:r>
            <a:r>
              <a:rPr sz="3950" spc="-290" dirty="0">
                <a:latin typeface="Verdana"/>
                <a:cs typeface="Verdana"/>
              </a:rPr>
              <a:t> </a:t>
            </a:r>
            <a:r>
              <a:rPr sz="3950" spc="175" dirty="0">
                <a:latin typeface="Verdana"/>
                <a:cs typeface="Verdana"/>
              </a:rPr>
              <a:t>ownership</a:t>
            </a:r>
            <a:r>
              <a:rPr sz="3950" spc="-285" dirty="0">
                <a:latin typeface="Verdana"/>
                <a:cs typeface="Verdana"/>
              </a:rPr>
              <a:t> </a:t>
            </a:r>
            <a:r>
              <a:rPr sz="3950" spc="120" dirty="0">
                <a:latin typeface="Verdana"/>
                <a:cs typeface="Verdana"/>
              </a:rPr>
              <a:t>in</a:t>
            </a:r>
            <a:r>
              <a:rPr sz="3950" spc="-290" dirty="0">
                <a:latin typeface="Verdana"/>
                <a:cs typeface="Verdana"/>
              </a:rPr>
              <a:t> </a:t>
            </a:r>
            <a:r>
              <a:rPr sz="3950" spc="260" dirty="0">
                <a:latin typeface="Verdana"/>
                <a:cs typeface="Verdana"/>
              </a:rPr>
              <a:t>a</a:t>
            </a:r>
            <a:r>
              <a:rPr sz="3950" spc="-285" dirty="0">
                <a:latin typeface="Verdana"/>
                <a:cs typeface="Verdana"/>
              </a:rPr>
              <a:t> </a:t>
            </a:r>
            <a:r>
              <a:rPr sz="3950" spc="180" dirty="0">
                <a:latin typeface="Verdana"/>
                <a:cs typeface="Verdana"/>
              </a:rPr>
              <a:t>business </a:t>
            </a:r>
            <a:r>
              <a:rPr sz="3950" dirty="0">
                <a:latin typeface="Verdana"/>
                <a:cs typeface="Verdana"/>
              </a:rPr>
              <a:t>and,</a:t>
            </a:r>
            <a:r>
              <a:rPr sz="3950" spc="-295" dirty="0">
                <a:latin typeface="Verdana"/>
                <a:cs typeface="Verdana"/>
              </a:rPr>
              <a:t> </a:t>
            </a:r>
            <a:r>
              <a:rPr sz="3950" spc="75" dirty="0">
                <a:latin typeface="Verdana"/>
                <a:cs typeface="Verdana"/>
              </a:rPr>
              <a:t>if</a:t>
            </a:r>
            <a:r>
              <a:rPr sz="3950" spc="-290" dirty="0">
                <a:latin typeface="Verdana"/>
                <a:cs typeface="Verdana"/>
              </a:rPr>
              <a:t> </a:t>
            </a:r>
            <a:r>
              <a:rPr sz="3950" spc="155" dirty="0">
                <a:latin typeface="Verdana"/>
                <a:cs typeface="Verdana"/>
              </a:rPr>
              <a:t>the</a:t>
            </a:r>
            <a:r>
              <a:rPr sz="3950" spc="-290" dirty="0">
                <a:latin typeface="Verdana"/>
                <a:cs typeface="Verdana"/>
              </a:rPr>
              <a:t> </a:t>
            </a:r>
            <a:r>
              <a:rPr sz="3950" spc="190" dirty="0">
                <a:latin typeface="Verdana"/>
                <a:cs typeface="Verdana"/>
              </a:rPr>
              <a:t>business</a:t>
            </a:r>
            <a:r>
              <a:rPr sz="3950" spc="-290" dirty="0">
                <a:latin typeface="Verdana"/>
                <a:cs typeface="Verdana"/>
              </a:rPr>
              <a:t> </a:t>
            </a:r>
            <a:r>
              <a:rPr sz="3950" spc="145" dirty="0">
                <a:latin typeface="Verdana"/>
                <a:cs typeface="Verdana"/>
              </a:rPr>
              <a:t>is</a:t>
            </a:r>
            <a:r>
              <a:rPr sz="3950" spc="-290" dirty="0">
                <a:latin typeface="Verdana"/>
                <a:cs typeface="Verdana"/>
              </a:rPr>
              <a:t> </a:t>
            </a:r>
            <a:r>
              <a:rPr sz="3950" spc="145" dirty="0">
                <a:latin typeface="Verdana"/>
                <a:cs typeface="Verdana"/>
              </a:rPr>
              <a:t>successful,</a:t>
            </a:r>
            <a:r>
              <a:rPr sz="3950" spc="-290" dirty="0">
                <a:latin typeface="Verdana"/>
                <a:cs typeface="Verdana"/>
              </a:rPr>
              <a:t> </a:t>
            </a:r>
            <a:r>
              <a:rPr sz="3950" spc="215" dirty="0">
                <a:latin typeface="Verdana"/>
                <a:cs typeface="Verdana"/>
              </a:rPr>
              <a:t>make</a:t>
            </a:r>
            <a:r>
              <a:rPr sz="3950" spc="-290" dirty="0">
                <a:latin typeface="Verdana"/>
                <a:cs typeface="Verdana"/>
              </a:rPr>
              <a:t> </a:t>
            </a:r>
            <a:r>
              <a:rPr sz="3950" spc="260" dirty="0">
                <a:latin typeface="Verdana"/>
                <a:cs typeface="Verdana"/>
              </a:rPr>
              <a:t>a</a:t>
            </a:r>
            <a:r>
              <a:rPr sz="3950" spc="-290" dirty="0">
                <a:latin typeface="Verdana"/>
                <a:cs typeface="Verdana"/>
              </a:rPr>
              <a:t> </a:t>
            </a:r>
            <a:r>
              <a:rPr sz="3950" spc="140" dirty="0">
                <a:latin typeface="Verdana"/>
                <a:cs typeface="Verdana"/>
              </a:rPr>
              <a:t>substantial</a:t>
            </a:r>
            <a:r>
              <a:rPr sz="3950" spc="-290" dirty="0">
                <a:latin typeface="Verdana"/>
                <a:cs typeface="Verdana"/>
              </a:rPr>
              <a:t> </a:t>
            </a:r>
            <a:r>
              <a:rPr sz="3950" spc="-10" dirty="0">
                <a:latin typeface="Verdana"/>
                <a:cs typeface="Verdana"/>
              </a:rPr>
              <a:t>profit.</a:t>
            </a:r>
            <a:endParaRPr sz="3950">
              <a:latin typeface="Verdana"/>
              <a:cs typeface="Verdana"/>
            </a:endParaRPr>
          </a:p>
        </p:txBody>
      </p:sp>
      <p:pic>
        <p:nvPicPr>
          <p:cNvPr id="8" name="object 8"/>
          <p:cNvPicPr/>
          <p:nvPr/>
        </p:nvPicPr>
        <p:blipFill>
          <a:blip r:embed="rId7" cstate="print"/>
          <a:stretch>
            <a:fillRect/>
          </a:stretch>
        </p:blipFill>
        <p:spPr>
          <a:xfrm>
            <a:off x="16272901" y="1589235"/>
            <a:ext cx="915122" cy="379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013638" y="4838270"/>
            <a:ext cx="10252710" cy="579120"/>
          </a:xfrm>
          <a:prstGeom prst="rect">
            <a:avLst/>
          </a:prstGeom>
        </p:spPr>
        <p:txBody>
          <a:bodyPr vert="horz" wrap="square" lIns="0" tIns="16510" rIns="0" bIns="0" rtlCol="0">
            <a:spAutoFit/>
          </a:bodyPr>
          <a:lstStyle/>
          <a:p>
            <a:pPr marL="12700">
              <a:lnSpc>
                <a:spcPct val="100000"/>
              </a:lnSpc>
              <a:spcBef>
                <a:spcPts val="130"/>
              </a:spcBef>
              <a:tabLst>
                <a:tab pos="965835" algn="l"/>
                <a:tab pos="3204845" algn="l"/>
                <a:tab pos="5104130" algn="l"/>
                <a:tab pos="6009640" algn="l"/>
                <a:tab pos="8009255" algn="l"/>
              </a:tabLst>
            </a:pPr>
            <a:r>
              <a:rPr sz="3600" spc="130" dirty="0">
                <a:latin typeface="Verdana"/>
                <a:cs typeface="Verdana"/>
              </a:rPr>
              <a:t>to</a:t>
            </a:r>
            <a:r>
              <a:rPr sz="3600" dirty="0">
                <a:latin typeface="Verdana"/>
                <a:cs typeface="Verdana"/>
              </a:rPr>
              <a:t>	</a:t>
            </a:r>
            <a:r>
              <a:rPr sz="3600" spc="210" dirty="0">
                <a:latin typeface="Verdana"/>
                <a:cs typeface="Verdana"/>
              </a:rPr>
              <a:t>borrow</a:t>
            </a:r>
            <a:r>
              <a:rPr sz="3600" dirty="0">
                <a:latin typeface="Verdana"/>
                <a:cs typeface="Verdana"/>
              </a:rPr>
              <a:t>	</a:t>
            </a:r>
            <a:r>
              <a:rPr sz="3600" spc="175" dirty="0">
                <a:latin typeface="Verdana"/>
                <a:cs typeface="Verdana"/>
              </a:rPr>
              <a:t>credit</a:t>
            </a:r>
            <a:r>
              <a:rPr sz="3600" dirty="0">
                <a:latin typeface="Verdana"/>
                <a:cs typeface="Verdana"/>
              </a:rPr>
              <a:t>	</a:t>
            </a:r>
            <a:r>
              <a:rPr sz="3600" spc="114" dirty="0">
                <a:latin typeface="Verdana"/>
                <a:cs typeface="Verdana"/>
              </a:rPr>
              <a:t>in</a:t>
            </a:r>
            <a:r>
              <a:rPr sz="3600" dirty="0">
                <a:latin typeface="Verdana"/>
                <a:cs typeface="Verdana"/>
              </a:rPr>
              <a:t>	</a:t>
            </a:r>
            <a:r>
              <a:rPr sz="3600" spc="185" dirty="0">
                <a:latin typeface="Verdana"/>
                <a:cs typeface="Verdana"/>
              </a:rPr>
              <a:t>future</a:t>
            </a:r>
            <a:r>
              <a:rPr sz="3600" dirty="0">
                <a:latin typeface="Verdana"/>
                <a:cs typeface="Verdana"/>
              </a:rPr>
              <a:t>	</a:t>
            </a:r>
            <a:r>
              <a:rPr sz="3600" spc="225" dirty="0">
                <a:latin typeface="Verdana"/>
                <a:cs typeface="Verdana"/>
              </a:rPr>
              <a:t>business</a:t>
            </a:r>
            <a:endParaRPr sz="3600">
              <a:latin typeface="Verdana"/>
              <a:cs typeface="Verdana"/>
            </a:endParaRPr>
          </a:p>
        </p:txBody>
      </p:sp>
      <p:sp>
        <p:nvSpPr>
          <p:cNvPr id="4" name="object 4"/>
          <p:cNvSpPr txBox="1"/>
          <p:nvPr/>
        </p:nvSpPr>
        <p:spPr>
          <a:xfrm>
            <a:off x="759887" y="922154"/>
            <a:ext cx="16512540" cy="1941195"/>
          </a:xfrm>
          <a:prstGeom prst="rect">
            <a:avLst/>
          </a:prstGeom>
        </p:spPr>
        <p:txBody>
          <a:bodyPr vert="horz" wrap="square" lIns="0" tIns="101600" rIns="0" bIns="0" rtlCol="0">
            <a:spAutoFit/>
          </a:bodyPr>
          <a:lstStyle/>
          <a:p>
            <a:pPr marL="12700">
              <a:lnSpc>
                <a:spcPct val="100000"/>
              </a:lnSpc>
              <a:spcBef>
                <a:spcPts val="800"/>
              </a:spcBef>
            </a:pPr>
            <a:r>
              <a:rPr sz="3600" spc="-10" dirty="0">
                <a:solidFill>
                  <a:srgbClr val="FF5038"/>
                </a:solidFill>
                <a:latin typeface="Verdana"/>
                <a:cs typeface="Verdana"/>
              </a:rPr>
              <a:t>Pros:</a:t>
            </a:r>
            <a:endParaRPr sz="3600" dirty="0">
              <a:latin typeface="Verdana"/>
              <a:cs typeface="Verdana"/>
            </a:endParaRPr>
          </a:p>
          <a:p>
            <a:pPr marL="795655" marR="5080">
              <a:lnSpc>
                <a:spcPts val="5030"/>
              </a:lnSpc>
              <a:spcBef>
                <a:spcPts val="100"/>
              </a:spcBef>
            </a:pPr>
            <a:r>
              <a:rPr sz="3600" spc="170" dirty="0">
                <a:latin typeface="Verdana"/>
                <a:cs typeface="Verdana"/>
              </a:rPr>
              <a:t>You’ll</a:t>
            </a:r>
            <a:r>
              <a:rPr sz="3600" spc="175" dirty="0">
                <a:latin typeface="Verdana"/>
                <a:cs typeface="Verdana"/>
              </a:rPr>
              <a:t> </a:t>
            </a:r>
            <a:r>
              <a:rPr sz="3600" spc="195" dirty="0">
                <a:latin typeface="Verdana"/>
                <a:cs typeface="Verdana"/>
              </a:rPr>
              <a:t>be</a:t>
            </a:r>
            <a:r>
              <a:rPr sz="3600" spc="180" dirty="0">
                <a:latin typeface="Verdana"/>
                <a:cs typeface="Verdana"/>
              </a:rPr>
              <a:t> </a:t>
            </a:r>
            <a:r>
              <a:rPr sz="3600" spc="220" dirty="0">
                <a:latin typeface="Verdana"/>
                <a:cs typeface="Verdana"/>
              </a:rPr>
              <a:t>unburdened</a:t>
            </a:r>
            <a:r>
              <a:rPr sz="3600" spc="180" dirty="0">
                <a:latin typeface="Verdana"/>
                <a:cs typeface="Verdana"/>
              </a:rPr>
              <a:t> </a:t>
            </a:r>
            <a:r>
              <a:rPr sz="3600" spc="190" dirty="0">
                <a:latin typeface="Verdana"/>
                <a:cs typeface="Verdana"/>
              </a:rPr>
              <a:t>of</a:t>
            </a:r>
            <a:r>
              <a:rPr sz="3600" spc="175" dirty="0">
                <a:latin typeface="Verdana"/>
                <a:cs typeface="Verdana"/>
              </a:rPr>
              <a:t> </a:t>
            </a:r>
            <a:r>
              <a:rPr sz="3600" spc="185" dirty="0">
                <a:latin typeface="Verdana"/>
                <a:cs typeface="Verdana"/>
              </a:rPr>
              <a:t>the</a:t>
            </a:r>
            <a:r>
              <a:rPr sz="3600" spc="180" dirty="0">
                <a:latin typeface="Verdana"/>
                <a:cs typeface="Verdana"/>
              </a:rPr>
              <a:t> </a:t>
            </a:r>
            <a:r>
              <a:rPr sz="3600" spc="204" dirty="0">
                <a:latin typeface="Verdana"/>
                <a:cs typeface="Verdana"/>
              </a:rPr>
              <a:t>debts</a:t>
            </a:r>
            <a:r>
              <a:rPr sz="3600" spc="180" dirty="0">
                <a:latin typeface="Verdana"/>
                <a:cs typeface="Verdana"/>
              </a:rPr>
              <a:t> </a:t>
            </a:r>
            <a:r>
              <a:rPr sz="3600" spc="240" dirty="0">
                <a:latin typeface="Verdana"/>
                <a:cs typeface="Verdana"/>
              </a:rPr>
              <a:t>and</a:t>
            </a:r>
            <a:r>
              <a:rPr sz="3600" spc="180" dirty="0">
                <a:latin typeface="Verdana"/>
                <a:cs typeface="Verdana"/>
              </a:rPr>
              <a:t> </a:t>
            </a:r>
            <a:r>
              <a:rPr sz="3600" spc="155" dirty="0">
                <a:latin typeface="Verdana"/>
                <a:cs typeface="Verdana"/>
              </a:rPr>
              <a:t>responsibilities</a:t>
            </a:r>
            <a:r>
              <a:rPr sz="3600" spc="175" dirty="0">
                <a:latin typeface="Verdana"/>
                <a:cs typeface="Verdana"/>
              </a:rPr>
              <a:t> </a:t>
            </a:r>
            <a:r>
              <a:rPr sz="3600" spc="190" dirty="0">
                <a:latin typeface="Verdana"/>
                <a:cs typeface="Verdana"/>
              </a:rPr>
              <a:t>of</a:t>
            </a:r>
            <a:r>
              <a:rPr sz="3600" spc="180" dirty="0">
                <a:latin typeface="Verdana"/>
                <a:cs typeface="Verdana"/>
              </a:rPr>
              <a:t> </a:t>
            </a:r>
            <a:r>
              <a:rPr sz="3600" spc="155" dirty="0">
                <a:latin typeface="Verdana"/>
                <a:cs typeface="Verdana"/>
              </a:rPr>
              <a:t>your </a:t>
            </a:r>
            <a:r>
              <a:rPr sz="3600" spc="225" dirty="0">
                <a:latin typeface="Verdana"/>
                <a:cs typeface="Verdana"/>
              </a:rPr>
              <a:t>business</a:t>
            </a:r>
            <a:endParaRPr sz="3600" dirty="0">
              <a:latin typeface="Verdana"/>
              <a:cs typeface="Verdana"/>
            </a:endParaRPr>
          </a:p>
        </p:txBody>
      </p:sp>
      <p:sp>
        <p:nvSpPr>
          <p:cNvPr id="5" name="object 5"/>
          <p:cNvSpPr txBox="1"/>
          <p:nvPr/>
        </p:nvSpPr>
        <p:spPr>
          <a:xfrm>
            <a:off x="759887" y="4114450"/>
            <a:ext cx="5828665" cy="1941195"/>
          </a:xfrm>
          <a:prstGeom prst="rect">
            <a:avLst/>
          </a:prstGeom>
        </p:spPr>
        <p:txBody>
          <a:bodyPr vert="horz" wrap="square" lIns="0" tIns="101600" rIns="0" bIns="0" rtlCol="0">
            <a:spAutoFit/>
          </a:bodyPr>
          <a:lstStyle/>
          <a:p>
            <a:pPr marL="12700">
              <a:lnSpc>
                <a:spcPct val="100000"/>
              </a:lnSpc>
              <a:spcBef>
                <a:spcPts val="800"/>
              </a:spcBef>
            </a:pPr>
            <a:r>
              <a:rPr sz="3600" spc="-10" dirty="0">
                <a:solidFill>
                  <a:srgbClr val="FF5038"/>
                </a:solidFill>
                <a:latin typeface="Verdana"/>
                <a:cs typeface="Verdana"/>
              </a:rPr>
              <a:t>Cons</a:t>
            </a:r>
            <a:r>
              <a:rPr sz="3600" spc="-10" dirty="0">
                <a:latin typeface="Verdana"/>
                <a:cs typeface="Verdana"/>
              </a:rPr>
              <a:t>:</a:t>
            </a:r>
            <a:endParaRPr sz="3600" dirty="0">
              <a:latin typeface="Verdana"/>
              <a:cs typeface="Verdana"/>
            </a:endParaRPr>
          </a:p>
          <a:p>
            <a:pPr marL="795655" marR="5080">
              <a:lnSpc>
                <a:spcPts val="5030"/>
              </a:lnSpc>
              <a:spcBef>
                <a:spcPts val="100"/>
              </a:spcBef>
              <a:tabLst>
                <a:tab pos="2198370" algn="l"/>
                <a:tab pos="3736975" algn="l"/>
              </a:tabLst>
            </a:pPr>
            <a:r>
              <a:rPr sz="3600" spc="229" dirty="0">
                <a:latin typeface="Verdana"/>
                <a:cs typeface="Verdana"/>
              </a:rPr>
              <a:t>You</a:t>
            </a:r>
            <a:r>
              <a:rPr sz="3600" dirty="0">
                <a:latin typeface="Verdana"/>
                <a:cs typeface="Verdana"/>
              </a:rPr>
              <a:t>	</a:t>
            </a:r>
            <a:r>
              <a:rPr sz="3600" spc="220" dirty="0">
                <a:latin typeface="Verdana"/>
                <a:cs typeface="Verdana"/>
              </a:rPr>
              <a:t>may</a:t>
            </a:r>
            <a:r>
              <a:rPr sz="3600" dirty="0">
                <a:latin typeface="Verdana"/>
                <a:cs typeface="Verdana"/>
              </a:rPr>
              <a:t>	</a:t>
            </a:r>
            <a:r>
              <a:rPr sz="3600" spc="175" dirty="0">
                <a:latin typeface="Verdana"/>
                <a:cs typeface="Verdana"/>
              </a:rPr>
              <a:t>struggle </a:t>
            </a:r>
            <a:r>
              <a:rPr sz="3600" spc="195" dirty="0">
                <a:latin typeface="Verdana"/>
                <a:cs typeface="Verdana"/>
              </a:rPr>
              <a:t>endeavours</a:t>
            </a:r>
            <a:endParaRPr sz="36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9887" y="1000759"/>
            <a:ext cx="4848860" cy="3218180"/>
          </a:xfrm>
          <a:prstGeom prst="rect">
            <a:avLst/>
          </a:prstGeom>
        </p:spPr>
        <p:txBody>
          <a:bodyPr vert="horz" wrap="square" lIns="0" tIns="74930" rIns="0" bIns="0" rtlCol="0">
            <a:spAutoFit/>
          </a:bodyPr>
          <a:lstStyle/>
          <a:p>
            <a:pPr marL="12700" marR="5080">
              <a:lnSpc>
                <a:spcPts val="8250"/>
              </a:lnSpc>
              <a:spcBef>
                <a:spcPts val="590"/>
              </a:spcBef>
            </a:pPr>
            <a:r>
              <a:rPr sz="7200" spc="225" dirty="0"/>
              <a:t>8</a:t>
            </a:r>
            <a:r>
              <a:rPr sz="7200" spc="-555" dirty="0"/>
              <a:t> </a:t>
            </a:r>
            <a:r>
              <a:rPr sz="7200" spc="215" dirty="0"/>
              <a:t>types</a:t>
            </a:r>
            <a:r>
              <a:rPr sz="7200" spc="-555" dirty="0"/>
              <a:t> </a:t>
            </a:r>
            <a:r>
              <a:rPr sz="7200" spc="275" dirty="0"/>
              <a:t>of </a:t>
            </a:r>
            <a:r>
              <a:rPr sz="7200" spc="55" dirty="0"/>
              <a:t>exit </a:t>
            </a:r>
            <a:r>
              <a:rPr sz="7200" spc="210" dirty="0"/>
              <a:t>strategies</a:t>
            </a:r>
            <a:endParaRPr sz="7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B00"/>
          </a:solidFill>
        </p:spPr>
        <p:txBody>
          <a:bodyPr wrap="square" lIns="0" tIns="0" rIns="0" bIns="0" rtlCol="0"/>
          <a:lstStyle/>
          <a:p>
            <a:endParaRPr/>
          </a:p>
        </p:txBody>
      </p:sp>
      <p:pic>
        <p:nvPicPr>
          <p:cNvPr id="3" name="object 3"/>
          <p:cNvPicPr/>
          <p:nvPr/>
        </p:nvPicPr>
        <p:blipFill>
          <a:blip r:embed="rId2" cstate="print"/>
          <a:stretch>
            <a:fillRect/>
          </a:stretch>
        </p:blipFill>
        <p:spPr>
          <a:xfrm>
            <a:off x="8725751" y="3294885"/>
            <a:ext cx="9563899" cy="3750846"/>
          </a:xfrm>
          <a:prstGeom prst="rect">
            <a:avLst/>
          </a:prstGeom>
        </p:spPr>
      </p:pic>
      <p:sp>
        <p:nvSpPr>
          <p:cNvPr id="4" name="object 4"/>
          <p:cNvSpPr txBox="1">
            <a:spLocks noGrp="1"/>
          </p:cNvSpPr>
          <p:nvPr>
            <p:ph type="title"/>
          </p:nvPr>
        </p:nvSpPr>
        <p:spPr>
          <a:xfrm>
            <a:off x="409477" y="698337"/>
            <a:ext cx="5192395" cy="3445510"/>
          </a:xfrm>
          <a:prstGeom prst="rect">
            <a:avLst/>
          </a:prstGeom>
        </p:spPr>
        <p:txBody>
          <a:bodyPr vert="horz" wrap="square" lIns="0" tIns="76835" rIns="0" bIns="0" rtlCol="0">
            <a:spAutoFit/>
          </a:bodyPr>
          <a:lstStyle/>
          <a:p>
            <a:pPr marL="12700" marR="5080">
              <a:lnSpc>
                <a:spcPts val="8840"/>
              </a:lnSpc>
              <a:spcBef>
                <a:spcPts val="605"/>
              </a:spcBef>
            </a:pPr>
            <a:r>
              <a:rPr sz="7700" spc="240" dirty="0"/>
              <a:t>8</a:t>
            </a:r>
            <a:r>
              <a:rPr sz="7700" spc="-590" dirty="0"/>
              <a:t> </a:t>
            </a:r>
            <a:r>
              <a:rPr sz="7700" spc="235" dirty="0"/>
              <a:t>types</a:t>
            </a:r>
            <a:r>
              <a:rPr sz="7700" spc="-585" dirty="0"/>
              <a:t> </a:t>
            </a:r>
            <a:r>
              <a:rPr sz="7700" spc="295" dirty="0"/>
              <a:t>of </a:t>
            </a:r>
            <a:r>
              <a:rPr sz="7700" spc="65" dirty="0"/>
              <a:t>exit </a:t>
            </a:r>
            <a:r>
              <a:rPr sz="7700" spc="229" dirty="0"/>
              <a:t>strategies</a:t>
            </a:r>
            <a:endParaRPr sz="7700"/>
          </a:p>
        </p:txBody>
      </p:sp>
      <p:sp>
        <p:nvSpPr>
          <p:cNvPr id="5" name="object 5"/>
          <p:cNvSpPr txBox="1">
            <a:spLocks noGrp="1"/>
          </p:cNvSpPr>
          <p:nvPr>
            <p:ph type="body" idx="1"/>
          </p:nvPr>
        </p:nvSpPr>
        <p:spPr>
          <a:prstGeom prst="rect">
            <a:avLst/>
          </a:prstGeom>
        </p:spPr>
        <p:txBody>
          <a:bodyPr vert="horz" wrap="square" lIns="0" tIns="12065" rIns="0" bIns="0" rtlCol="0">
            <a:spAutoFit/>
          </a:bodyPr>
          <a:lstStyle/>
          <a:p>
            <a:pPr marL="485140" marR="327660" indent="-345440">
              <a:lnSpc>
                <a:spcPct val="115500"/>
              </a:lnSpc>
              <a:spcBef>
                <a:spcPts val="95"/>
              </a:spcBef>
              <a:buAutoNum type="arabicPeriod"/>
              <a:tabLst>
                <a:tab pos="485775" algn="l"/>
              </a:tabLst>
            </a:pPr>
            <a:r>
              <a:rPr spc="215" dirty="0"/>
              <a:t>Merger</a:t>
            </a:r>
            <a:r>
              <a:rPr spc="-130" dirty="0"/>
              <a:t> </a:t>
            </a:r>
            <a:r>
              <a:rPr spc="240" dirty="0"/>
              <a:t>and</a:t>
            </a:r>
            <a:r>
              <a:rPr spc="-125" dirty="0"/>
              <a:t> </a:t>
            </a:r>
            <a:r>
              <a:rPr spc="190" dirty="0"/>
              <a:t>acquisition</a:t>
            </a:r>
            <a:r>
              <a:rPr spc="-125" dirty="0"/>
              <a:t> </a:t>
            </a:r>
            <a:r>
              <a:rPr spc="95" dirty="0"/>
              <a:t>exit</a:t>
            </a:r>
            <a:r>
              <a:rPr spc="-125" dirty="0"/>
              <a:t> </a:t>
            </a:r>
            <a:r>
              <a:rPr spc="170" dirty="0"/>
              <a:t>strategy</a:t>
            </a:r>
            <a:r>
              <a:rPr spc="-125" dirty="0"/>
              <a:t> </a:t>
            </a:r>
            <a:r>
              <a:rPr spc="85" dirty="0"/>
              <a:t>(M&amp;A </a:t>
            </a:r>
            <a:r>
              <a:rPr spc="105" dirty="0"/>
              <a:t>deals)</a:t>
            </a:r>
          </a:p>
          <a:p>
            <a:pPr marL="485140" indent="-466725">
              <a:lnSpc>
                <a:spcPct val="100000"/>
              </a:lnSpc>
              <a:spcBef>
                <a:spcPts val="700"/>
              </a:spcBef>
              <a:buAutoNum type="arabicPeriod"/>
              <a:tabLst>
                <a:tab pos="485775" algn="l"/>
              </a:tabLst>
            </a:pPr>
            <a:r>
              <a:rPr spc="95" dirty="0"/>
              <a:t>Selling</a:t>
            </a:r>
            <a:r>
              <a:rPr spc="-130" dirty="0"/>
              <a:t> </a:t>
            </a:r>
            <a:r>
              <a:rPr spc="170" dirty="0"/>
              <a:t>your</a:t>
            </a:r>
            <a:r>
              <a:rPr spc="-130" dirty="0"/>
              <a:t> </a:t>
            </a:r>
            <a:r>
              <a:rPr spc="190" dirty="0"/>
              <a:t>stake</a:t>
            </a:r>
            <a:r>
              <a:rPr spc="-130" dirty="0"/>
              <a:t> </a:t>
            </a:r>
            <a:r>
              <a:rPr spc="165" dirty="0"/>
              <a:t>to</a:t>
            </a:r>
            <a:r>
              <a:rPr spc="-130" dirty="0"/>
              <a:t> </a:t>
            </a:r>
            <a:r>
              <a:rPr spc="225" dirty="0"/>
              <a:t>a</a:t>
            </a:r>
            <a:r>
              <a:rPr spc="-125" dirty="0"/>
              <a:t> </a:t>
            </a:r>
            <a:r>
              <a:rPr spc="190" dirty="0"/>
              <a:t>partner</a:t>
            </a:r>
            <a:r>
              <a:rPr spc="-130" dirty="0"/>
              <a:t> </a:t>
            </a:r>
            <a:r>
              <a:rPr spc="185" dirty="0"/>
              <a:t>or</a:t>
            </a:r>
            <a:r>
              <a:rPr spc="-130" dirty="0"/>
              <a:t> </a:t>
            </a:r>
            <a:r>
              <a:rPr spc="150" dirty="0"/>
              <a:t>investor</a:t>
            </a:r>
          </a:p>
          <a:p>
            <a:pPr marL="485140" indent="-472440">
              <a:lnSpc>
                <a:spcPct val="100000"/>
              </a:lnSpc>
              <a:spcBef>
                <a:spcPts val="695"/>
              </a:spcBef>
              <a:buAutoNum type="arabicPeriod"/>
              <a:tabLst>
                <a:tab pos="485775" algn="l"/>
              </a:tabLst>
            </a:pPr>
            <a:r>
              <a:rPr spc="155" dirty="0"/>
              <a:t>Family</a:t>
            </a:r>
            <a:r>
              <a:rPr spc="-135" dirty="0"/>
              <a:t> </a:t>
            </a:r>
            <a:r>
              <a:rPr spc="254" dirty="0"/>
              <a:t>succession</a:t>
            </a:r>
          </a:p>
          <a:p>
            <a:pPr marL="485140" indent="-473075">
              <a:lnSpc>
                <a:spcPct val="100000"/>
              </a:lnSpc>
              <a:spcBef>
                <a:spcPts val="700"/>
              </a:spcBef>
              <a:buAutoNum type="arabicPeriod"/>
              <a:tabLst>
                <a:tab pos="485775" algn="l"/>
              </a:tabLst>
            </a:pPr>
            <a:r>
              <a:rPr spc="195" dirty="0"/>
              <a:t>Acquihires</a:t>
            </a:r>
          </a:p>
          <a:p>
            <a:pPr marL="485140" indent="-454025">
              <a:lnSpc>
                <a:spcPct val="100000"/>
              </a:lnSpc>
              <a:spcBef>
                <a:spcPts val="700"/>
              </a:spcBef>
              <a:buAutoNum type="arabicPeriod"/>
              <a:tabLst>
                <a:tab pos="485775" algn="l"/>
              </a:tabLst>
            </a:pPr>
            <a:r>
              <a:rPr spc="250" dirty="0"/>
              <a:t>Management</a:t>
            </a:r>
            <a:r>
              <a:rPr spc="-120" dirty="0"/>
              <a:t> </a:t>
            </a:r>
            <a:r>
              <a:rPr spc="240" dirty="0"/>
              <a:t>and</a:t>
            </a:r>
            <a:r>
              <a:rPr spc="-114" dirty="0"/>
              <a:t> </a:t>
            </a:r>
            <a:r>
              <a:rPr spc="170" dirty="0"/>
              <a:t>employee</a:t>
            </a:r>
            <a:r>
              <a:rPr spc="-114" dirty="0"/>
              <a:t> </a:t>
            </a:r>
            <a:r>
              <a:rPr spc="204" dirty="0"/>
              <a:t>buyouts</a:t>
            </a:r>
            <a:r>
              <a:rPr spc="-114" dirty="0"/>
              <a:t> </a:t>
            </a:r>
            <a:r>
              <a:rPr spc="-10" dirty="0"/>
              <a:t>(MBO)</a:t>
            </a:r>
          </a:p>
          <a:p>
            <a:pPr marL="43815" marR="4444365" indent="-31115">
              <a:lnSpc>
                <a:spcPct val="115500"/>
              </a:lnSpc>
              <a:buAutoNum type="arabicPeriod"/>
              <a:tabLst>
                <a:tab pos="485775" algn="l"/>
              </a:tabLst>
            </a:pPr>
            <a:r>
              <a:rPr dirty="0"/>
              <a:t>Initial</a:t>
            </a:r>
            <a:r>
              <a:rPr spc="-45" dirty="0"/>
              <a:t> </a:t>
            </a:r>
            <a:r>
              <a:rPr spc="215" dirty="0"/>
              <a:t>Public</a:t>
            </a:r>
            <a:r>
              <a:rPr spc="-40" dirty="0"/>
              <a:t> </a:t>
            </a:r>
            <a:r>
              <a:rPr spc="145" dirty="0"/>
              <a:t>Offering</a:t>
            </a:r>
            <a:r>
              <a:rPr spc="-40" dirty="0"/>
              <a:t> </a:t>
            </a:r>
            <a:r>
              <a:rPr spc="-45" dirty="0"/>
              <a:t>(IPO) </a:t>
            </a:r>
            <a:r>
              <a:rPr spc="-335" dirty="0"/>
              <a:t>7.</a:t>
            </a:r>
            <a:r>
              <a:rPr spc="-944" dirty="0"/>
              <a:t> </a:t>
            </a:r>
            <a:r>
              <a:rPr spc="150" dirty="0"/>
              <a:t>Liquidation</a:t>
            </a:r>
          </a:p>
          <a:p>
            <a:pPr marL="12700">
              <a:lnSpc>
                <a:spcPct val="100000"/>
              </a:lnSpc>
              <a:spcBef>
                <a:spcPts val="695"/>
              </a:spcBef>
            </a:pPr>
            <a:r>
              <a:rPr spc="-210" dirty="0"/>
              <a:t>8.</a:t>
            </a:r>
            <a:r>
              <a:rPr spc="-935" dirty="0"/>
              <a:t> </a:t>
            </a:r>
            <a:r>
              <a:rPr spc="200" dirty="0"/>
              <a:t>Bankruptcy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 y="-7478"/>
            <a:ext cx="5733583" cy="2160925"/>
          </a:xfrm>
          <a:prstGeom prst="rect">
            <a:avLst/>
          </a:prstGeom>
        </p:spPr>
      </p:pic>
      <p:sp>
        <p:nvSpPr>
          <p:cNvPr id="3" name="object 3"/>
          <p:cNvSpPr txBox="1">
            <a:spLocks noGrp="1"/>
          </p:cNvSpPr>
          <p:nvPr>
            <p:ph type="title"/>
          </p:nvPr>
        </p:nvSpPr>
        <p:spPr>
          <a:prstGeom prst="rect">
            <a:avLst/>
          </a:prstGeom>
        </p:spPr>
        <p:txBody>
          <a:bodyPr vert="horz" wrap="square" lIns="0" tIns="1108324" rIns="0" bIns="0" rtlCol="0">
            <a:spAutoFit/>
          </a:bodyPr>
          <a:lstStyle/>
          <a:p>
            <a:pPr marL="3053080">
              <a:lnSpc>
                <a:spcPct val="100000"/>
              </a:lnSpc>
              <a:spcBef>
                <a:spcPts val="100"/>
              </a:spcBef>
            </a:pPr>
            <a:r>
              <a:rPr spc="-1530" dirty="0"/>
              <a:t>1.</a:t>
            </a:r>
            <a:r>
              <a:rPr spc="-585" dirty="0"/>
              <a:t> </a:t>
            </a:r>
            <a:r>
              <a:rPr spc="310" dirty="0"/>
              <a:t>M&amp;A</a:t>
            </a:r>
            <a:r>
              <a:rPr spc="-580" dirty="0"/>
              <a:t> </a:t>
            </a:r>
            <a:r>
              <a:rPr spc="245" dirty="0"/>
              <a:t>deals</a:t>
            </a:r>
          </a:p>
        </p:txBody>
      </p:sp>
      <p:pic>
        <p:nvPicPr>
          <p:cNvPr id="4" name="object 4"/>
          <p:cNvPicPr/>
          <p:nvPr/>
        </p:nvPicPr>
        <p:blipFill>
          <a:blip r:embed="rId3" cstate="print"/>
          <a:stretch>
            <a:fillRect/>
          </a:stretch>
        </p:blipFill>
        <p:spPr>
          <a:xfrm>
            <a:off x="12367121" y="7251532"/>
            <a:ext cx="5932325" cy="3035467"/>
          </a:xfrm>
          <a:prstGeom prst="rect">
            <a:avLst/>
          </a:prstGeom>
        </p:spPr>
      </p:pic>
      <p:pic>
        <p:nvPicPr>
          <p:cNvPr id="5" name="object 5"/>
          <p:cNvPicPr/>
          <p:nvPr/>
        </p:nvPicPr>
        <p:blipFill>
          <a:blip r:embed="rId4" cstate="print"/>
          <a:stretch>
            <a:fillRect/>
          </a:stretch>
        </p:blipFill>
        <p:spPr>
          <a:xfrm>
            <a:off x="2024437" y="3527110"/>
            <a:ext cx="3496237" cy="149859"/>
          </a:xfrm>
          <a:prstGeom prst="rect">
            <a:avLst/>
          </a:prstGeom>
        </p:spPr>
      </p:pic>
      <p:pic>
        <p:nvPicPr>
          <p:cNvPr id="6" name="object 6"/>
          <p:cNvPicPr/>
          <p:nvPr/>
        </p:nvPicPr>
        <p:blipFill>
          <a:blip r:embed="rId5" cstate="print"/>
          <a:stretch>
            <a:fillRect/>
          </a:stretch>
        </p:blipFill>
        <p:spPr>
          <a:xfrm>
            <a:off x="9497678" y="1589238"/>
            <a:ext cx="915122" cy="37972"/>
          </a:xfrm>
          <a:prstGeom prst="rect">
            <a:avLst/>
          </a:prstGeom>
        </p:spPr>
      </p:pic>
      <p:sp>
        <p:nvSpPr>
          <p:cNvPr id="7" name="object 7"/>
          <p:cNvSpPr txBox="1"/>
          <p:nvPr/>
        </p:nvSpPr>
        <p:spPr>
          <a:xfrm>
            <a:off x="99695" y="3972617"/>
            <a:ext cx="18088610" cy="5088765"/>
          </a:xfrm>
          <a:prstGeom prst="rect">
            <a:avLst/>
          </a:prstGeom>
        </p:spPr>
        <p:txBody>
          <a:bodyPr vert="horz" wrap="square" lIns="0" tIns="12700" rIns="0" bIns="0" rtlCol="0">
            <a:spAutoFit/>
          </a:bodyPr>
          <a:lstStyle/>
          <a:p>
            <a:pPr marL="12700" marR="5080" indent="-635" algn="l">
              <a:lnSpc>
                <a:spcPct val="115799"/>
              </a:lnSpc>
              <a:spcBef>
                <a:spcPts val="100"/>
              </a:spcBef>
            </a:pPr>
            <a:r>
              <a:rPr lang="en-US" sz="36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 merger and acquisition (M&amp;A) exit strategy involves either merging with another company or selling a controlling interest in a business to a larger, more profitable investor. A company aims to work with a party interested in growing and protecting its—and the business owner's—legacy. It’s ideal for any business but especially attractive to entrepreneurs and startups. In most M&amp;As, the original owner is still involved in the business's operations. A significant advantage of this strategy is that it allows the business owner to set their own terms and control the pricing.</a:t>
            </a:r>
            <a:endParaRPr sz="3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73" y="-6875"/>
            <a:ext cx="18294588" cy="9588296"/>
          </a:xfrm>
          <a:prstGeom prst="rect">
            <a:avLst/>
          </a:prstGeom>
        </p:spPr>
      </p:pic>
      <p:sp>
        <p:nvSpPr>
          <p:cNvPr id="3" name="object 3"/>
          <p:cNvSpPr txBox="1"/>
          <p:nvPr/>
        </p:nvSpPr>
        <p:spPr>
          <a:xfrm>
            <a:off x="1016000" y="358884"/>
            <a:ext cx="15523210" cy="7023398"/>
          </a:xfrm>
          <a:prstGeom prst="rect">
            <a:avLst/>
          </a:prstGeom>
        </p:spPr>
        <p:txBody>
          <a:bodyPr vert="horz" wrap="square" lIns="0" tIns="106045" rIns="0" bIns="0" rtlCol="0">
            <a:spAutoFit/>
          </a:bodyPr>
          <a:lstStyle/>
          <a:p>
            <a:pPr marL="12700">
              <a:lnSpc>
                <a:spcPct val="100000"/>
              </a:lnSpc>
              <a:spcBef>
                <a:spcPts val="835"/>
              </a:spcBef>
            </a:pPr>
            <a:r>
              <a:rPr sz="3600" spc="-10" dirty="0">
                <a:solidFill>
                  <a:srgbClr val="FF5038"/>
                </a:solidFill>
                <a:latin typeface="Verdana"/>
                <a:cs typeface="Verdana"/>
              </a:rPr>
              <a:t>Pros:</a:t>
            </a:r>
            <a:endParaRPr sz="3600" dirty="0">
              <a:latin typeface="Verdana"/>
              <a:cs typeface="Verdana"/>
            </a:endParaRPr>
          </a:p>
          <a:p>
            <a:pPr marL="12700" marR="5080" algn="just">
              <a:lnSpc>
                <a:spcPct val="115500"/>
              </a:lnSpc>
            </a:pPr>
            <a:r>
              <a:rPr sz="3600" spc="150" dirty="0">
                <a:latin typeface="Verdana"/>
                <a:cs typeface="Verdana"/>
              </a:rPr>
              <a:t>This</a:t>
            </a:r>
            <a:r>
              <a:rPr sz="3600" spc="315" dirty="0">
                <a:latin typeface="Verdana"/>
                <a:cs typeface="Verdana"/>
              </a:rPr>
              <a:t> </a:t>
            </a:r>
            <a:r>
              <a:rPr sz="3600" spc="170" dirty="0">
                <a:latin typeface="Verdana"/>
                <a:cs typeface="Verdana"/>
              </a:rPr>
              <a:t>is</a:t>
            </a:r>
            <a:r>
              <a:rPr sz="3600" spc="325" dirty="0">
                <a:latin typeface="Verdana"/>
                <a:cs typeface="Verdana"/>
              </a:rPr>
              <a:t> </a:t>
            </a:r>
            <a:r>
              <a:rPr sz="3600" spc="215" dirty="0">
                <a:latin typeface="Verdana"/>
                <a:cs typeface="Verdana"/>
              </a:rPr>
              <a:t>one</a:t>
            </a:r>
            <a:r>
              <a:rPr sz="3600" spc="330" dirty="0">
                <a:latin typeface="Verdana"/>
                <a:cs typeface="Verdana"/>
              </a:rPr>
              <a:t> </a:t>
            </a:r>
            <a:r>
              <a:rPr sz="3600" spc="200" dirty="0">
                <a:latin typeface="Verdana"/>
                <a:cs typeface="Verdana"/>
              </a:rPr>
              <a:t>of</a:t>
            </a:r>
            <a:r>
              <a:rPr sz="3600" spc="325" dirty="0">
                <a:latin typeface="Verdana"/>
                <a:cs typeface="Verdana"/>
              </a:rPr>
              <a:t> </a:t>
            </a:r>
            <a:r>
              <a:rPr sz="3600" spc="180" dirty="0">
                <a:latin typeface="Verdana"/>
                <a:cs typeface="Verdana"/>
              </a:rPr>
              <a:t>the</a:t>
            </a:r>
            <a:r>
              <a:rPr sz="3600" spc="325" dirty="0">
                <a:latin typeface="Verdana"/>
                <a:cs typeface="Verdana"/>
              </a:rPr>
              <a:t> </a:t>
            </a:r>
            <a:r>
              <a:rPr sz="3600" spc="215" dirty="0">
                <a:latin typeface="Verdana"/>
                <a:cs typeface="Verdana"/>
              </a:rPr>
              <a:t>strongest</a:t>
            </a:r>
            <a:r>
              <a:rPr sz="3600" spc="325" dirty="0">
                <a:latin typeface="Verdana"/>
                <a:cs typeface="Verdana"/>
              </a:rPr>
              <a:t> </a:t>
            </a:r>
            <a:r>
              <a:rPr sz="3600" spc="95" dirty="0">
                <a:latin typeface="Verdana"/>
                <a:cs typeface="Verdana"/>
              </a:rPr>
              <a:t>exit</a:t>
            </a:r>
            <a:r>
              <a:rPr sz="3600" spc="325" dirty="0">
                <a:latin typeface="Verdana"/>
                <a:cs typeface="Verdana"/>
              </a:rPr>
              <a:t> </a:t>
            </a:r>
            <a:r>
              <a:rPr sz="3600" spc="185" dirty="0">
                <a:latin typeface="Verdana"/>
                <a:cs typeface="Verdana"/>
              </a:rPr>
              <a:t>strategies</a:t>
            </a:r>
            <a:r>
              <a:rPr sz="3600" spc="330" dirty="0">
                <a:latin typeface="Verdana"/>
                <a:cs typeface="Verdana"/>
              </a:rPr>
              <a:t> </a:t>
            </a:r>
            <a:r>
              <a:rPr sz="3600" spc="195" dirty="0">
                <a:latin typeface="Verdana"/>
                <a:cs typeface="Verdana"/>
              </a:rPr>
              <a:t>for</a:t>
            </a:r>
            <a:r>
              <a:rPr sz="3600" spc="325" dirty="0">
                <a:latin typeface="Verdana"/>
                <a:cs typeface="Verdana"/>
              </a:rPr>
              <a:t> </a:t>
            </a:r>
            <a:r>
              <a:rPr sz="3600" spc="229" dirty="0">
                <a:latin typeface="Verdana"/>
                <a:cs typeface="Verdana"/>
              </a:rPr>
              <a:t>business </a:t>
            </a:r>
            <a:r>
              <a:rPr sz="3600" spc="130" dirty="0">
                <a:latin typeface="Verdana"/>
                <a:cs typeface="Verdana"/>
              </a:rPr>
              <a:t>owners,</a:t>
            </a:r>
            <a:r>
              <a:rPr sz="3600" spc="645" dirty="0">
                <a:latin typeface="Verdana"/>
                <a:cs typeface="Verdana"/>
              </a:rPr>
              <a:t>  </a:t>
            </a:r>
            <a:r>
              <a:rPr sz="3600" spc="280" dirty="0">
                <a:latin typeface="Verdana"/>
                <a:cs typeface="Verdana"/>
              </a:rPr>
              <a:t>as</a:t>
            </a:r>
            <a:r>
              <a:rPr sz="3600" spc="655" dirty="0">
                <a:latin typeface="Verdana"/>
                <a:cs typeface="Verdana"/>
              </a:rPr>
              <a:t>  </a:t>
            </a:r>
            <a:r>
              <a:rPr sz="3600" spc="145" dirty="0">
                <a:latin typeface="Verdana"/>
                <a:cs typeface="Verdana"/>
              </a:rPr>
              <a:t>they</a:t>
            </a:r>
            <a:r>
              <a:rPr sz="3600" spc="655" dirty="0">
                <a:latin typeface="Verdana"/>
                <a:cs typeface="Verdana"/>
              </a:rPr>
              <a:t>  </a:t>
            </a:r>
            <a:r>
              <a:rPr sz="3600" spc="310" dirty="0">
                <a:latin typeface="Verdana"/>
                <a:cs typeface="Verdana"/>
              </a:rPr>
              <a:t>can</a:t>
            </a:r>
            <a:r>
              <a:rPr sz="3600" spc="655" dirty="0">
                <a:latin typeface="Verdana"/>
                <a:cs typeface="Verdana"/>
              </a:rPr>
              <a:t>  </a:t>
            </a:r>
            <a:r>
              <a:rPr sz="3600" spc="200" dirty="0">
                <a:latin typeface="Verdana"/>
                <a:cs typeface="Verdana"/>
              </a:rPr>
              <a:t>maintain</a:t>
            </a:r>
            <a:r>
              <a:rPr sz="3600" spc="655" dirty="0">
                <a:latin typeface="Verdana"/>
                <a:cs typeface="Verdana"/>
              </a:rPr>
              <a:t>  </a:t>
            </a:r>
            <a:r>
              <a:rPr sz="3600" spc="204" dirty="0">
                <a:latin typeface="Verdana"/>
                <a:cs typeface="Verdana"/>
              </a:rPr>
              <a:t>control</a:t>
            </a:r>
            <a:r>
              <a:rPr sz="3600" spc="655" dirty="0">
                <a:latin typeface="Verdana"/>
                <a:cs typeface="Verdana"/>
              </a:rPr>
              <a:t>  </a:t>
            </a:r>
            <a:r>
              <a:rPr sz="3600" spc="145" dirty="0">
                <a:latin typeface="Verdana"/>
                <a:cs typeface="Verdana"/>
              </a:rPr>
              <a:t>over</a:t>
            </a:r>
            <a:r>
              <a:rPr sz="3600" spc="655" dirty="0">
                <a:latin typeface="Verdana"/>
                <a:cs typeface="Verdana"/>
              </a:rPr>
              <a:t>  </a:t>
            </a:r>
            <a:r>
              <a:rPr sz="3600" spc="185" dirty="0">
                <a:latin typeface="Verdana"/>
                <a:cs typeface="Verdana"/>
              </a:rPr>
              <a:t>price </a:t>
            </a:r>
            <a:r>
              <a:rPr sz="3600" spc="180" dirty="0">
                <a:latin typeface="Verdana"/>
                <a:cs typeface="Verdana"/>
              </a:rPr>
              <a:t>negotiations</a:t>
            </a:r>
            <a:r>
              <a:rPr sz="3600" spc="405" dirty="0">
                <a:latin typeface="Verdana"/>
                <a:cs typeface="Verdana"/>
              </a:rPr>
              <a:t> </a:t>
            </a:r>
            <a:r>
              <a:rPr sz="3600" spc="245" dirty="0">
                <a:latin typeface="Verdana"/>
                <a:cs typeface="Verdana"/>
              </a:rPr>
              <a:t>and</a:t>
            </a:r>
            <a:r>
              <a:rPr sz="3600" spc="409" dirty="0">
                <a:latin typeface="Verdana"/>
                <a:cs typeface="Verdana"/>
              </a:rPr>
              <a:t> </a:t>
            </a:r>
            <a:r>
              <a:rPr sz="3600" spc="200" dirty="0">
                <a:latin typeface="Verdana"/>
                <a:cs typeface="Verdana"/>
              </a:rPr>
              <a:t>set</a:t>
            </a:r>
            <a:r>
              <a:rPr sz="3600" spc="420" dirty="0">
                <a:latin typeface="Verdana"/>
                <a:cs typeface="Verdana"/>
              </a:rPr>
              <a:t> </a:t>
            </a:r>
            <a:r>
              <a:rPr sz="3600" spc="150" dirty="0">
                <a:latin typeface="Verdana"/>
                <a:cs typeface="Verdana"/>
              </a:rPr>
              <a:t>their</a:t>
            </a:r>
            <a:r>
              <a:rPr sz="3600" spc="415" dirty="0">
                <a:latin typeface="Verdana"/>
                <a:cs typeface="Verdana"/>
              </a:rPr>
              <a:t> </a:t>
            </a:r>
            <a:r>
              <a:rPr sz="3600" spc="285" dirty="0">
                <a:latin typeface="Verdana"/>
                <a:cs typeface="Verdana"/>
              </a:rPr>
              <a:t>own</a:t>
            </a:r>
            <a:r>
              <a:rPr sz="3600" spc="415" dirty="0">
                <a:latin typeface="Verdana"/>
                <a:cs typeface="Verdana"/>
              </a:rPr>
              <a:t> </a:t>
            </a:r>
            <a:r>
              <a:rPr sz="3600" spc="105" dirty="0">
                <a:latin typeface="Verdana"/>
                <a:cs typeface="Verdana"/>
              </a:rPr>
              <a:t>terms.</a:t>
            </a:r>
            <a:r>
              <a:rPr sz="3600" spc="415" dirty="0">
                <a:latin typeface="Verdana"/>
                <a:cs typeface="Verdana"/>
              </a:rPr>
              <a:t> </a:t>
            </a:r>
            <a:r>
              <a:rPr sz="3600" dirty="0">
                <a:latin typeface="Verdana"/>
                <a:cs typeface="Verdana"/>
              </a:rPr>
              <a:t>If</a:t>
            </a:r>
            <a:r>
              <a:rPr sz="3600" spc="420" dirty="0">
                <a:latin typeface="Verdana"/>
                <a:cs typeface="Verdana"/>
              </a:rPr>
              <a:t> </a:t>
            </a:r>
            <a:r>
              <a:rPr sz="3600" spc="175" dirty="0">
                <a:latin typeface="Verdana"/>
                <a:cs typeface="Verdana"/>
              </a:rPr>
              <a:t>you</a:t>
            </a:r>
            <a:r>
              <a:rPr sz="3600" spc="409" dirty="0">
                <a:latin typeface="Verdana"/>
                <a:cs typeface="Verdana"/>
              </a:rPr>
              <a:t> </a:t>
            </a:r>
            <a:r>
              <a:rPr sz="3600" spc="190" dirty="0">
                <a:latin typeface="Verdana"/>
                <a:cs typeface="Verdana"/>
              </a:rPr>
              <a:t>are</a:t>
            </a:r>
            <a:r>
              <a:rPr sz="3600" spc="415" dirty="0">
                <a:latin typeface="Verdana"/>
                <a:cs typeface="Verdana"/>
              </a:rPr>
              <a:t> </a:t>
            </a:r>
            <a:r>
              <a:rPr sz="3600" spc="140" dirty="0">
                <a:latin typeface="Verdana"/>
                <a:cs typeface="Verdana"/>
              </a:rPr>
              <a:t>selling </a:t>
            </a:r>
            <a:r>
              <a:rPr sz="3600" spc="165" dirty="0">
                <a:latin typeface="Verdana"/>
                <a:cs typeface="Verdana"/>
              </a:rPr>
              <a:t>to</a:t>
            </a:r>
            <a:r>
              <a:rPr sz="3600" spc="685" dirty="0">
                <a:latin typeface="Verdana"/>
                <a:cs typeface="Verdana"/>
              </a:rPr>
              <a:t> </a:t>
            </a:r>
            <a:r>
              <a:rPr sz="3600" spc="235" dirty="0">
                <a:latin typeface="Verdana"/>
                <a:cs typeface="Verdana"/>
              </a:rPr>
              <a:t>a</a:t>
            </a:r>
            <a:r>
              <a:rPr sz="3600" spc="700" dirty="0">
                <a:latin typeface="Verdana"/>
                <a:cs typeface="Verdana"/>
              </a:rPr>
              <a:t> </a:t>
            </a:r>
            <a:r>
              <a:rPr sz="3600" spc="210" dirty="0">
                <a:latin typeface="Verdana"/>
                <a:cs typeface="Verdana"/>
              </a:rPr>
              <a:t>competitor</a:t>
            </a:r>
            <a:r>
              <a:rPr sz="3600" spc="695" dirty="0">
                <a:latin typeface="Verdana"/>
                <a:cs typeface="Verdana"/>
              </a:rPr>
              <a:t> </a:t>
            </a:r>
            <a:r>
              <a:rPr sz="3600" spc="195" dirty="0">
                <a:latin typeface="Verdana"/>
                <a:cs typeface="Verdana"/>
              </a:rPr>
              <a:t>or</a:t>
            </a:r>
            <a:r>
              <a:rPr sz="3600" spc="700" dirty="0">
                <a:latin typeface="Verdana"/>
                <a:cs typeface="Verdana"/>
              </a:rPr>
              <a:t> </a:t>
            </a:r>
            <a:r>
              <a:rPr sz="3600" spc="170" dirty="0">
                <a:latin typeface="Verdana"/>
                <a:cs typeface="Verdana"/>
              </a:rPr>
              <a:t>entertaining</a:t>
            </a:r>
            <a:r>
              <a:rPr sz="3600" spc="695" dirty="0">
                <a:latin typeface="Verdana"/>
                <a:cs typeface="Verdana"/>
              </a:rPr>
              <a:t> </a:t>
            </a:r>
            <a:r>
              <a:rPr sz="3600" spc="160" dirty="0">
                <a:latin typeface="Verdana"/>
                <a:cs typeface="Verdana"/>
              </a:rPr>
              <a:t>multiple</a:t>
            </a:r>
            <a:r>
              <a:rPr sz="3600" spc="700" dirty="0">
                <a:latin typeface="Verdana"/>
                <a:cs typeface="Verdana"/>
              </a:rPr>
              <a:t> </a:t>
            </a:r>
            <a:r>
              <a:rPr sz="3600" dirty="0">
                <a:latin typeface="Verdana"/>
                <a:cs typeface="Verdana"/>
              </a:rPr>
              <a:t>bids,</a:t>
            </a:r>
            <a:r>
              <a:rPr sz="3600" spc="695" dirty="0">
                <a:latin typeface="Verdana"/>
                <a:cs typeface="Verdana"/>
              </a:rPr>
              <a:t> </a:t>
            </a:r>
            <a:r>
              <a:rPr sz="3600" spc="175" dirty="0">
                <a:latin typeface="Verdana"/>
                <a:cs typeface="Verdana"/>
              </a:rPr>
              <a:t>you</a:t>
            </a:r>
            <a:r>
              <a:rPr sz="3600" spc="700" dirty="0">
                <a:latin typeface="Verdana"/>
                <a:cs typeface="Verdana"/>
              </a:rPr>
              <a:t> </a:t>
            </a:r>
            <a:r>
              <a:rPr sz="3600" spc="220" dirty="0">
                <a:latin typeface="Verdana"/>
                <a:cs typeface="Verdana"/>
              </a:rPr>
              <a:t>may </a:t>
            </a:r>
            <a:r>
              <a:rPr sz="3600" spc="200" dirty="0">
                <a:latin typeface="Verdana"/>
                <a:cs typeface="Verdana"/>
              </a:rPr>
              <a:t>be</a:t>
            </a:r>
            <a:r>
              <a:rPr sz="3600" spc="-140" dirty="0">
                <a:latin typeface="Verdana"/>
                <a:cs typeface="Verdana"/>
              </a:rPr>
              <a:t> </a:t>
            </a:r>
            <a:r>
              <a:rPr sz="3600" spc="160" dirty="0">
                <a:latin typeface="Verdana"/>
                <a:cs typeface="Verdana"/>
              </a:rPr>
              <a:t>able</a:t>
            </a:r>
            <a:r>
              <a:rPr sz="3600" spc="-140" dirty="0">
                <a:latin typeface="Verdana"/>
                <a:cs typeface="Verdana"/>
              </a:rPr>
              <a:t> </a:t>
            </a:r>
            <a:r>
              <a:rPr sz="3600" spc="165" dirty="0">
                <a:latin typeface="Verdana"/>
                <a:cs typeface="Verdana"/>
              </a:rPr>
              <a:t>to</a:t>
            </a:r>
            <a:r>
              <a:rPr sz="3600" spc="-140" dirty="0">
                <a:latin typeface="Verdana"/>
                <a:cs typeface="Verdana"/>
              </a:rPr>
              <a:t> </a:t>
            </a:r>
            <a:r>
              <a:rPr sz="3600" spc="125" dirty="0">
                <a:latin typeface="Verdana"/>
                <a:cs typeface="Verdana"/>
              </a:rPr>
              <a:t>drive</a:t>
            </a:r>
            <a:r>
              <a:rPr sz="3600" spc="-140" dirty="0">
                <a:latin typeface="Verdana"/>
                <a:cs typeface="Verdana"/>
              </a:rPr>
              <a:t> </a:t>
            </a:r>
            <a:r>
              <a:rPr sz="3600" spc="180" dirty="0">
                <a:latin typeface="Verdana"/>
                <a:cs typeface="Verdana"/>
              </a:rPr>
              <a:t>the</a:t>
            </a:r>
            <a:r>
              <a:rPr sz="3600" spc="-140" dirty="0">
                <a:latin typeface="Verdana"/>
                <a:cs typeface="Verdana"/>
              </a:rPr>
              <a:t> </a:t>
            </a:r>
            <a:r>
              <a:rPr sz="3600" spc="204" dirty="0">
                <a:latin typeface="Verdana"/>
                <a:cs typeface="Verdana"/>
              </a:rPr>
              <a:t>price</a:t>
            </a:r>
            <a:r>
              <a:rPr sz="3600" spc="-135" dirty="0">
                <a:latin typeface="Verdana"/>
                <a:cs typeface="Verdana"/>
              </a:rPr>
              <a:t> </a:t>
            </a:r>
            <a:r>
              <a:rPr sz="3600" spc="254" dirty="0">
                <a:latin typeface="Verdana"/>
                <a:cs typeface="Verdana"/>
              </a:rPr>
              <a:t>up</a:t>
            </a:r>
            <a:r>
              <a:rPr sz="3600" spc="-140" dirty="0">
                <a:latin typeface="Verdana"/>
                <a:cs typeface="Verdana"/>
              </a:rPr>
              <a:t> </a:t>
            </a:r>
            <a:r>
              <a:rPr sz="3600" spc="155" dirty="0">
                <a:latin typeface="Verdana"/>
                <a:cs typeface="Verdana"/>
              </a:rPr>
              <a:t>even</a:t>
            </a:r>
            <a:r>
              <a:rPr sz="3600" spc="-140" dirty="0">
                <a:latin typeface="Verdana"/>
                <a:cs typeface="Verdana"/>
              </a:rPr>
              <a:t> </a:t>
            </a:r>
            <a:r>
              <a:rPr sz="3600" spc="85" dirty="0">
                <a:latin typeface="Verdana"/>
                <a:cs typeface="Verdana"/>
              </a:rPr>
              <a:t>further.</a:t>
            </a:r>
            <a:endParaRPr sz="3600" dirty="0">
              <a:latin typeface="Verdana"/>
              <a:cs typeface="Verdana"/>
            </a:endParaRPr>
          </a:p>
          <a:p>
            <a:pPr marL="12700">
              <a:lnSpc>
                <a:spcPct val="100000"/>
              </a:lnSpc>
              <a:spcBef>
                <a:spcPts val="735"/>
              </a:spcBef>
            </a:pPr>
            <a:r>
              <a:rPr sz="3600" spc="-10" dirty="0">
                <a:solidFill>
                  <a:srgbClr val="FF5038"/>
                </a:solidFill>
                <a:latin typeface="Verdana"/>
                <a:cs typeface="Verdana"/>
              </a:rPr>
              <a:t>Cons</a:t>
            </a:r>
            <a:r>
              <a:rPr sz="3600" spc="-10" dirty="0">
                <a:latin typeface="Verdana"/>
                <a:cs typeface="Verdana"/>
              </a:rPr>
              <a:t>:</a:t>
            </a:r>
            <a:endParaRPr sz="3600" dirty="0">
              <a:latin typeface="Verdana"/>
              <a:cs typeface="Verdana"/>
            </a:endParaRPr>
          </a:p>
          <a:p>
            <a:pPr marL="12700" marR="5715" algn="just">
              <a:lnSpc>
                <a:spcPct val="115500"/>
              </a:lnSpc>
            </a:pPr>
            <a:r>
              <a:rPr sz="3600" spc="210" dirty="0">
                <a:latin typeface="Verdana"/>
                <a:cs typeface="Verdana"/>
              </a:rPr>
              <a:t>M&amp;A</a:t>
            </a:r>
            <a:r>
              <a:rPr sz="3600" spc="245" dirty="0">
                <a:latin typeface="Verdana"/>
                <a:cs typeface="Verdana"/>
              </a:rPr>
              <a:t> </a:t>
            </a:r>
            <a:r>
              <a:rPr sz="3600" spc="260" dirty="0">
                <a:latin typeface="Verdana"/>
                <a:cs typeface="Verdana"/>
              </a:rPr>
              <a:t>processes</a:t>
            </a:r>
            <a:r>
              <a:rPr sz="3600" spc="250" dirty="0">
                <a:latin typeface="Verdana"/>
                <a:cs typeface="Verdana"/>
              </a:rPr>
              <a:t> </a:t>
            </a:r>
            <a:r>
              <a:rPr sz="3600" spc="310" dirty="0">
                <a:latin typeface="Verdana"/>
                <a:cs typeface="Verdana"/>
              </a:rPr>
              <a:t>can</a:t>
            </a:r>
            <a:r>
              <a:rPr sz="3600" spc="250" dirty="0">
                <a:latin typeface="Verdana"/>
                <a:cs typeface="Verdana"/>
              </a:rPr>
              <a:t> </a:t>
            </a:r>
            <a:r>
              <a:rPr sz="3600" spc="200" dirty="0">
                <a:latin typeface="Verdana"/>
                <a:cs typeface="Verdana"/>
              </a:rPr>
              <a:t>be</a:t>
            </a:r>
            <a:r>
              <a:rPr sz="3600" spc="250" dirty="0">
                <a:latin typeface="Verdana"/>
                <a:cs typeface="Verdana"/>
              </a:rPr>
              <a:t> </a:t>
            </a:r>
            <a:r>
              <a:rPr sz="3600" spc="270" dirty="0">
                <a:latin typeface="Verdana"/>
                <a:cs typeface="Verdana"/>
              </a:rPr>
              <a:t>time-</a:t>
            </a:r>
            <a:r>
              <a:rPr sz="3600" spc="275" dirty="0">
                <a:latin typeface="Verdana"/>
                <a:cs typeface="Verdana"/>
              </a:rPr>
              <a:t>consuming</a:t>
            </a:r>
            <a:r>
              <a:rPr sz="3600" spc="250" dirty="0">
                <a:latin typeface="Verdana"/>
                <a:cs typeface="Verdana"/>
              </a:rPr>
              <a:t> </a:t>
            </a:r>
            <a:r>
              <a:rPr sz="3600" spc="245" dirty="0">
                <a:latin typeface="Verdana"/>
                <a:cs typeface="Verdana"/>
              </a:rPr>
              <a:t>and</a:t>
            </a:r>
            <a:r>
              <a:rPr sz="3600" spc="250" dirty="0">
                <a:latin typeface="Verdana"/>
                <a:cs typeface="Verdana"/>
              </a:rPr>
              <a:t> </a:t>
            </a:r>
            <a:r>
              <a:rPr sz="3600" spc="75" dirty="0">
                <a:latin typeface="Verdana"/>
                <a:cs typeface="Verdana"/>
              </a:rPr>
              <a:t>costly,</a:t>
            </a:r>
            <a:r>
              <a:rPr sz="3600" spc="250" dirty="0">
                <a:latin typeface="Verdana"/>
                <a:cs typeface="Verdana"/>
              </a:rPr>
              <a:t> </a:t>
            </a:r>
            <a:r>
              <a:rPr sz="3600" spc="220" dirty="0">
                <a:latin typeface="Verdana"/>
                <a:cs typeface="Verdana"/>
              </a:rPr>
              <a:t>and </a:t>
            </a:r>
            <a:r>
              <a:rPr sz="3600" spc="145" dirty="0">
                <a:latin typeface="Verdana"/>
                <a:cs typeface="Verdana"/>
              </a:rPr>
              <a:t>regularly</a:t>
            </a:r>
            <a:r>
              <a:rPr sz="3600" spc="330" dirty="0">
                <a:latin typeface="Verdana"/>
                <a:cs typeface="Verdana"/>
              </a:rPr>
              <a:t>   </a:t>
            </a:r>
            <a:r>
              <a:rPr sz="3600" dirty="0">
                <a:latin typeface="Verdana"/>
                <a:cs typeface="Verdana"/>
              </a:rPr>
              <a:t>fail.</a:t>
            </a:r>
            <a:r>
              <a:rPr sz="3600" spc="325" dirty="0">
                <a:latin typeface="Verdana"/>
                <a:cs typeface="Verdana"/>
              </a:rPr>
              <a:t>   </a:t>
            </a:r>
            <a:r>
              <a:rPr sz="3600" spc="195" dirty="0">
                <a:latin typeface="Verdana"/>
                <a:cs typeface="Verdana"/>
              </a:rPr>
              <a:t>Use</a:t>
            </a:r>
            <a:r>
              <a:rPr sz="3600" spc="330" dirty="0">
                <a:latin typeface="Verdana"/>
                <a:cs typeface="Verdana"/>
              </a:rPr>
              <a:t>   </a:t>
            </a:r>
            <a:r>
              <a:rPr sz="3600" spc="170" dirty="0">
                <a:latin typeface="Verdana"/>
                <a:cs typeface="Verdana"/>
              </a:rPr>
              <a:t>free</a:t>
            </a:r>
            <a:r>
              <a:rPr sz="3600" spc="325" dirty="0">
                <a:latin typeface="Verdana"/>
                <a:cs typeface="Verdana"/>
              </a:rPr>
              <a:t>   </a:t>
            </a:r>
            <a:r>
              <a:rPr sz="3600" spc="185" dirty="0">
                <a:latin typeface="Verdana"/>
                <a:cs typeface="Verdana"/>
              </a:rPr>
              <a:t>preparation</a:t>
            </a:r>
            <a:r>
              <a:rPr sz="3600" spc="330" dirty="0">
                <a:latin typeface="Verdana"/>
                <a:cs typeface="Verdana"/>
              </a:rPr>
              <a:t>   </a:t>
            </a:r>
            <a:r>
              <a:rPr sz="3600" spc="245" dirty="0">
                <a:latin typeface="Verdana"/>
                <a:cs typeface="Verdana"/>
              </a:rPr>
              <a:t>and</a:t>
            </a:r>
            <a:r>
              <a:rPr sz="3600" spc="325" dirty="0">
                <a:latin typeface="Verdana"/>
                <a:cs typeface="Verdana"/>
              </a:rPr>
              <a:t>   </a:t>
            </a:r>
            <a:r>
              <a:rPr sz="3600" spc="145" dirty="0">
                <a:latin typeface="Verdana"/>
                <a:cs typeface="Verdana"/>
              </a:rPr>
              <a:t>project </a:t>
            </a:r>
            <a:r>
              <a:rPr sz="3600" spc="260" dirty="0">
                <a:latin typeface="Verdana"/>
                <a:cs typeface="Verdana"/>
              </a:rPr>
              <a:t>management</a:t>
            </a:r>
            <a:r>
              <a:rPr sz="3600" spc="-50" dirty="0">
                <a:latin typeface="Verdana"/>
                <a:cs typeface="Verdana"/>
              </a:rPr>
              <a:t>  </a:t>
            </a:r>
            <a:r>
              <a:rPr sz="3600" spc="175" dirty="0">
                <a:latin typeface="Verdana"/>
                <a:cs typeface="Verdana"/>
              </a:rPr>
              <a:t>tools</a:t>
            </a:r>
            <a:r>
              <a:rPr sz="3600" spc="-50" dirty="0">
                <a:latin typeface="Verdana"/>
                <a:cs typeface="Verdana"/>
              </a:rPr>
              <a:t>  </a:t>
            </a:r>
            <a:r>
              <a:rPr sz="3600" spc="145" dirty="0">
                <a:latin typeface="Verdana"/>
                <a:cs typeface="Verdana"/>
              </a:rPr>
              <a:t>in</a:t>
            </a:r>
            <a:r>
              <a:rPr sz="3600" spc="-50" dirty="0">
                <a:latin typeface="Verdana"/>
                <a:cs typeface="Verdana"/>
              </a:rPr>
              <a:t>  </a:t>
            </a:r>
            <a:r>
              <a:rPr sz="3600" spc="240" dirty="0">
                <a:latin typeface="Verdana"/>
                <a:cs typeface="Verdana"/>
              </a:rPr>
              <a:t>Ansarada</a:t>
            </a:r>
            <a:r>
              <a:rPr sz="3600" spc="-50" dirty="0">
                <a:latin typeface="Verdana"/>
                <a:cs typeface="Verdana"/>
              </a:rPr>
              <a:t>  </a:t>
            </a:r>
            <a:r>
              <a:rPr sz="3600" dirty="0">
                <a:latin typeface="Verdana"/>
                <a:cs typeface="Verdana"/>
              </a:rPr>
              <a:t>Deals™</a:t>
            </a:r>
            <a:r>
              <a:rPr sz="3600" spc="-45" dirty="0">
                <a:latin typeface="Verdana"/>
                <a:cs typeface="Verdana"/>
              </a:rPr>
              <a:t>  </a:t>
            </a:r>
            <a:r>
              <a:rPr sz="3600" spc="165" dirty="0">
                <a:latin typeface="Verdana"/>
                <a:cs typeface="Verdana"/>
              </a:rPr>
              <a:t>to</a:t>
            </a:r>
            <a:r>
              <a:rPr sz="3600" spc="-50" dirty="0">
                <a:latin typeface="Verdana"/>
                <a:cs typeface="Verdana"/>
              </a:rPr>
              <a:t>  </a:t>
            </a:r>
            <a:r>
              <a:rPr sz="3600" spc="180" dirty="0">
                <a:latin typeface="Verdana"/>
                <a:cs typeface="Verdana"/>
              </a:rPr>
              <a:t>streamline </a:t>
            </a:r>
            <a:r>
              <a:rPr sz="3600" spc="260" dirty="0">
                <a:latin typeface="Verdana"/>
                <a:cs typeface="Verdana"/>
              </a:rPr>
              <a:t>processes</a:t>
            </a:r>
            <a:r>
              <a:rPr sz="3600" spc="-140" dirty="0">
                <a:latin typeface="Verdana"/>
                <a:cs typeface="Verdana"/>
              </a:rPr>
              <a:t> </a:t>
            </a:r>
            <a:r>
              <a:rPr sz="3600" spc="245" dirty="0">
                <a:latin typeface="Verdana"/>
                <a:cs typeface="Verdana"/>
              </a:rPr>
              <a:t>and</a:t>
            </a:r>
            <a:r>
              <a:rPr sz="3600" spc="-140" dirty="0">
                <a:latin typeface="Verdana"/>
                <a:cs typeface="Verdana"/>
              </a:rPr>
              <a:t> </a:t>
            </a:r>
            <a:r>
              <a:rPr sz="3600" spc="225" dirty="0">
                <a:latin typeface="Verdana"/>
                <a:cs typeface="Verdana"/>
              </a:rPr>
              <a:t>ensure</a:t>
            </a:r>
            <a:r>
              <a:rPr sz="3600" spc="-140" dirty="0">
                <a:latin typeface="Verdana"/>
                <a:cs typeface="Verdana"/>
              </a:rPr>
              <a:t> </a:t>
            </a:r>
            <a:r>
              <a:rPr sz="3600" spc="235" dirty="0">
                <a:latin typeface="Verdana"/>
                <a:cs typeface="Verdana"/>
              </a:rPr>
              <a:t>a</a:t>
            </a:r>
            <a:r>
              <a:rPr sz="3600" spc="-140" dirty="0">
                <a:latin typeface="Verdana"/>
                <a:cs typeface="Verdana"/>
              </a:rPr>
              <a:t> </a:t>
            </a:r>
            <a:r>
              <a:rPr sz="3600" spc="200" dirty="0">
                <a:latin typeface="Verdana"/>
                <a:cs typeface="Verdana"/>
              </a:rPr>
              <a:t>high</a:t>
            </a:r>
            <a:r>
              <a:rPr sz="3600" spc="-140" dirty="0">
                <a:latin typeface="Verdana"/>
                <a:cs typeface="Verdana"/>
              </a:rPr>
              <a:t> </a:t>
            </a:r>
            <a:r>
              <a:rPr sz="3600" spc="70" dirty="0">
                <a:latin typeface="Verdana"/>
                <a:cs typeface="Verdana"/>
              </a:rPr>
              <a:t>valuation.</a:t>
            </a:r>
            <a:endParaRPr sz="36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 y="-7480"/>
            <a:ext cx="5733583" cy="2160925"/>
          </a:xfrm>
          <a:prstGeom prst="rect">
            <a:avLst/>
          </a:prstGeom>
        </p:spPr>
      </p:pic>
      <p:sp>
        <p:nvSpPr>
          <p:cNvPr id="3" name="object 3"/>
          <p:cNvSpPr txBox="1">
            <a:spLocks noGrp="1"/>
          </p:cNvSpPr>
          <p:nvPr>
            <p:ph type="title"/>
          </p:nvPr>
        </p:nvSpPr>
        <p:spPr>
          <a:prstGeom prst="rect">
            <a:avLst/>
          </a:prstGeom>
        </p:spPr>
        <p:txBody>
          <a:bodyPr vert="horz" wrap="square" lIns="0" tIns="80010" rIns="0" bIns="0" rtlCol="0">
            <a:spAutoFit/>
          </a:bodyPr>
          <a:lstStyle/>
          <a:p>
            <a:pPr marL="1348105" marR="5080" indent="-1336040">
              <a:lnSpc>
                <a:spcPts val="8630"/>
              </a:lnSpc>
              <a:spcBef>
                <a:spcPts val="630"/>
              </a:spcBef>
            </a:pPr>
            <a:r>
              <a:rPr spc="-570" dirty="0"/>
              <a:t>2.</a:t>
            </a:r>
            <a:r>
              <a:rPr spc="-580" dirty="0"/>
              <a:t> </a:t>
            </a:r>
            <a:r>
              <a:rPr spc="55" dirty="0"/>
              <a:t>Selling</a:t>
            </a:r>
            <a:r>
              <a:rPr spc="-575" dirty="0"/>
              <a:t> </a:t>
            </a:r>
            <a:r>
              <a:rPr spc="225" dirty="0"/>
              <a:t>your</a:t>
            </a:r>
            <a:r>
              <a:rPr spc="-575" dirty="0"/>
              <a:t> </a:t>
            </a:r>
            <a:r>
              <a:rPr spc="265" dirty="0"/>
              <a:t>stake</a:t>
            </a:r>
            <a:r>
              <a:rPr spc="-575" dirty="0"/>
              <a:t> </a:t>
            </a:r>
            <a:r>
              <a:rPr spc="245" dirty="0"/>
              <a:t>to</a:t>
            </a:r>
            <a:r>
              <a:rPr spc="-575" dirty="0"/>
              <a:t> </a:t>
            </a:r>
            <a:r>
              <a:rPr spc="400" dirty="0"/>
              <a:t>a </a:t>
            </a:r>
            <a:r>
              <a:rPr spc="250" dirty="0"/>
              <a:t>partner</a:t>
            </a:r>
            <a:r>
              <a:rPr spc="-570" dirty="0"/>
              <a:t> </a:t>
            </a:r>
            <a:r>
              <a:rPr spc="305" dirty="0"/>
              <a:t>or</a:t>
            </a:r>
            <a:r>
              <a:rPr spc="-570" dirty="0"/>
              <a:t> </a:t>
            </a:r>
            <a:r>
              <a:rPr spc="180" dirty="0"/>
              <a:t>investor</a:t>
            </a:r>
          </a:p>
        </p:txBody>
      </p:sp>
      <p:pic>
        <p:nvPicPr>
          <p:cNvPr id="4" name="object 4"/>
          <p:cNvPicPr/>
          <p:nvPr/>
        </p:nvPicPr>
        <p:blipFill>
          <a:blip r:embed="rId3" cstate="print"/>
          <a:stretch>
            <a:fillRect/>
          </a:stretch>
        </p:blipFill>
        <p:spPr>
          <a:xfrm>
            <a:off x="12367121" y="7251531"/>
            <a:ext cx="5932325" cy="3035468"/>
          </a:xfrm>
          <a:prstGeom prst="rect">
            <a:avLst/>
          </a:prstGeom>
        </p:spPr>
      </p:pic>
      <p:pic>
        <p:nvPicPr>
          <p:cNvPr id="5" name="object 5"/>
          <p:cNvPicPr/>
          <p:nvPr/>
        </p:nvPicPr>
        <p:blipFill>
          <a:blip r:embed="rId4" cstate="print"/>
          <a:stretch>
            <a:fillRect/>
          </a:stretch>
        </p:blipFill>
        <p:spPr>
          <a:xfrm>
            <a:off x="2024437" y="3527108"/>
            <a:ext cx="3496237" cy="149859"/>
          </a:xfrm>
          <a:prstGeom prst="rect">
            <a:avLst/>
          </a:prstGeom>
        </p:spPr>
      </p:pic>
      <p:pic>
        <p:nvPicPr>
          <p:cNvPr id="6" name="object 6"/>
          <p:cNvPicPr/>
          <p:nvPr/>
        </p:nvPicPr>
        <p:blipFill>
          <a:blip r:embed="rId5" cstate="print"/>
          <a:stretch>
            <a:fillRect/>
          </a:stretch>
        </p:blipFill>
        <p:spPr>
          <a:xfrm>
            <a:off x="9497678" y="1589235"/>
            <a:ext cx="915122" cy="37972"/>
          </a:xfrm>
          <a:prstGeom prst="rect">
            <a:avLst/>
          </a:prstGeom>
        </p:spPr>
      </p:pic>
      <p:sp>
        <p:nvSpPr>
          <p:cNvPr id="7" name="object 7"/>
          <p:cNvSpPr txBox="1"/>
          <p:nvPr/>
        </p:nvSpPr>
        <p:spPr>
          <a:xfrm>
            <a:off x="532578" y="4554051"/>
            <a:ext cx="17249140" cy="3802901"/>
          </a:xfrm>
          <a:prstGeom prst="rect">
            <a:avLst/>
          </a:prstGeom>
        </p:spPr>
        <p:txBody>
          <a:bodyPr vert="horz" wrap="square" lIns="0" tIns="12065" rIns="0" bIns="0" rtlCol="0">
            <a:spAutoFit/>
          </a:bodyPr>
          <a:lstStyle/>
          <a:p>
            <a:pPr marL="419100" marR="5080" lvl="2" indent="-407034" algn="l">
              <a:lnSpc>
                <a:spcPct val="115700"/>
              </a:lnSpc>
              <a:spcBef>
                <a:spcPts val="95"/>
              </a:spcBef>
            </a:pPr>
            <a:r>
              <a:rPr lang="en-US" sz="36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Selling stakes to an investor is an effective exit strategy for those who aren't the owner or sole proprietor of a business. The strategy is attractive to many  investors because it allows the company to continue running with no significant changes to its operations. Using this exit strategy can help business owners and investors preserve their legacies in the company and negotiation is often easier.</a:t>
            </a:r>
            <a:endParaRPr sz="33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73" y="-6874"/>
            <a:ext cx="18294588" cy="9588296"/>
          </a:xfrm>
          <a:prstGeom prst="rect">
            <a:avLst/>
          </a:prstGeom>
        </p:spPr>
      </p:pic>
      <p:sp>
        <p:nvSpPr>
          <p:cNvPr id="3" name="object 3"/>
          <p:cNvSpPr txBox="1"/>
          <p:nvPr/>
        </p:nvSpPr>
        <p:spPr>
          <a:xfrm>
            <a:off x="759887" y="365057"/>
            <a:ext cx="16511269" cy="9825767"/>
          </a:xfrm>
          <a:prstGeom prst="rect">
            <a:avLst/>
          </a:prstGeom>
        </p:spPr>
        <p:txBody>
          <a:bodyPr vert="horz" wrap="square" lIns="0" tIns="101600" rIns="0" bIns="0" rtlCol="0">
            <a:spAutoFit/>
          </a:bodyPr>
          <a:lstStyle/>
          <a:p>
            <a:pPr marL="12700">
              <a:lnSpc>
                <a:spcPct val="100000"/>
              </a:lnSpc>
              <a:spcBef>
                <a:spcPts val="800"/>
              </a:spcBef>
            </a:pPr>
            <a:r>
              <a:rPr sz="3600" spc="-10" dirty="0">
                <a:solidFill>
                  <a:srgbClr val="FF5038"/>
                </a:solidFill>
                <a:latin typeface="Verdana" panose="020B0604030504040204" pitchFamily="34" charset="0"/>
                <a:ea typeface="Verdana" panose="020B0604030504040204" pitchFamily="34" charset="0"/>
                <a:cs typeface="Verdana" panose="020B0604030504040204" pitchFamily="34" charset="0"/>
              </a:rPr>
              <a:t>Pros:</a:t>
            </a:r>
            <a:endParaRPr sz="3600" dirty="0">
              <a:latin typeface="Verdana" panose="020B0604030504040204" pitchFamily="34" charset="0"/>
              <a:ea typeface="Verdana" panose="020B0604030504040204" pitchFamily="34" charset="0"/>
              <a:cs typeface="Verdana" panose="020B0604030504040204" pitchFamily="34" charset="0"/>
            </a:endParaRPr>
          </a:p>
          <a:p>
            <a:pPr marL="814069" marR="6985">
              <a:lnSpc>
                <a:spcPts val="5140"/>
              </a:lnSpc>
              <a:spcBef>
                <a:spcPts val="295"/>
              </a:spcBef>
            </a:pPr>
            <a:r>
              <a:rPr lang="en-US" sz="3600" b="0" i="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Using this exit strategy can help business owners and investors preserve their legacies in the company and negotiation is often easier.</a:t>
            </a:r>
            <a:endParaRPr lang="en-US" sz="3600" spc="145" dirty="0">
              <a:latin typeface="Verdana" panose="020B0604030504040204" pitchFamily="34" charset="0"/>
              <a:ea typeface="Verdana" panose="020B0604030504040204" pitchFamily="34" charset="0"/>
              <a:cs typeface="Verdana" panose="020B0604030504040204" pitchFamily="34" charset="0"/>
            </a:endParaRPr>
          </a:p>
          <a:p>
            <a:pPr marL="814069" marR="6985">
              <a:lnSpc>
                <a:spcPts val="5140"/>
              </a:lnSpc>
              <a:spcBef>
                <a:spcPts val="295"/>
              </a:spcBef>
            </a:pPr>
            <a:r>
              <a:rPr sz="3600" spc="145" dirty="0">
                <a:latin typeface="Verdana" panose="020B0604030504040204" pitchFamily="34" charset="0"/>
                <a:ea typeface="Verdana" panose="020B0604030504040204" pitchFamily="34" charset="0"/>
                <a:cs typeface="Verdana" panose="020B0604030504040204" pitchFamily="34" charset="0"/>
              </a:rPr>
              <a:t>The</a:t>
            </a:r>
            <a:r>
              <a:rPr sz="3600" spc="5" dirty="0">
                <a:latin typeface="Verdana" panose="020B0604030504040204" pitchFamily="34" charset="0"/>
                <a:ea typeface="Verdana" panose="020B0604030504040204" pitchFamily="34" charset="0"/>
                <a:cs typeface="Verdana" panose="020B0604030504040204" pitchFamily="34" charset="0"/>
              </a:rPr>
              <a:t> </a:t>
            </a:r>
            <a:r>
              <a:rPr sz="3600" spc="254" dirty="0">
                <a:latin typeface="Verdana" panose="020B0604030504040204" pitchFamily="34" charset="0"/>
                <a:ea typeface="Verdana" panose="020B0604030504040204" pitchFamily="34" charset="0"/>
                <a:cs typeface="Verdana" panose="020B0604030504040204" pitchFamily="34" charset="0"/>
              </a:rPr>
              <a:t>company</a:t>
            </a:r>
            <a:r>
              <a:rPr sz="3600" spc="10" dirty="0">
                <a:latin typeface="Verdana" panose="020B0604030504040204" pitchFamily="34" charset="0"/>
                <a:ea typeface="Verdana" panose="020B0604030504040204" pitchFamily="34" charset="0"/>
                <a:cs typeface="Verdana" panose="020B0604030504040204" pitchFamily="34" charset="0"/>
              </a:rPr>
              <a:t> </a:t>
            </a:r>
            <a:r>
              <a:rPr sz="3600" spc="295" dirty="0">
                <a:latin typeface="Verdana" panose="020B0604030504040204" pitchFamily="34" charset="0"/>
                <a:ea typeface="Verdana" panose="020B0604030504040204" pitchFamily="34" charset="0"/>
                <a:cs typeface="Verdana" panose="020B0604030504040204" pitchFamily="34" charset="0"/>
              </a:rPr>
              <a:t>can</a:t>
            </a:r>
            <a:r>
              <a:rPr sz="3600" spc="10" dirty="0">
                <a:latin typeface="Verdana" panose="020B0604030504040204" pitchFamily="34" charset="0"/>
                <a:ea typeface="Verdana" panose="020B0604030504040204" pitchFamily="34" charset="0"/>
                <a:cs typeface="Verdana" panose="020B0604030504040204" pitchFamily="34" charset="0"/>
              </a:rPr>
              <a:t> </a:t>
            </a:r>
            <a:r>
              <a:rPr sz="3600" spc="215" dirty="0">
                <a:latin typeface="Verdana" panose="020B0604030504040204" pitchFamily="34" charset="0"/>
                <a:ea typeface="Verdana" panose="020B0604030504040204" pitchFamily="34" charset="0"/>
                <a:cs typeface="Verdana" panose="020B0604030504040204" pitchFamily="34" charset="0"/>
              </a:rPr>
              <a:t>continue</a:t>
            </a:r>
            <a:r>
              <a:rPr sz="3600" spc="10" dirty="0">
                <a:latin typeface="Verdana" panose="020B0604030504040204" pitchFamily="34" charset="0"/>
                <a:ea typeface="Verdana" panose="020B0604030504040204" pitchFamily="34" charset="0"/>
                <a:cs typeface="Verdana" panose="020B0604030504040204" pitchFamily="34" charset="0"/>
              </a:rPr>
              <a:t> </a:t>
            </a:r>
            <a:r>
              <a:rPr sz="3600" spc="160" dirty="0">
                <a:latin typeface="Verdana" panose="020B0604030504040204" pitchFamily="34" charset="0"/>
                <a:ea typeface="Verdana" panose="020B0604030504040204" pitchFamily="34" charset="0"/>
                <a:cs typeface="Verdana" panose="020B0604030504040204" pitchFamily="34" charset="0"/>
              </a:rPr>
              <a:t>to</a:t>
            </a:r>
            <a:r>
              <a:rPr sz="3600" spc="10" dirty="0">
                <a:latin typeface="Verdana" panose="020B0604030504040204" pitchFamily="34" charset="0"/>
                <a:ea typeface="Verdana" panose="020B0604030504040204" pitchFamily="34" charset="0"/>
                <a:cs typeface="Verdana" panose="020B0604030504040204" pitchFamily="34" charset="0"/>
              </a:rPr>
              <a:t> </a:t>
            </a:r>
            <a:r>
              <a:rPr sz="3600" spc="240" dirty="0">
                <a:latin typeface="Verdana" panose="020B0604030504040204" pitchFamily="34" charset="0"/>
                <a:ea typeface="Verdana" panose="020B0604030504040204" pitchFamily="34" charset="0"/>
                <a:cs typeface="Verdana" panose="020B0604030504040204" pitchFamily="34" charset="0"/>
              </a:rPr>
              <a:t>run</a:t>
            </a:r>
            <a:r>
              <a:rPr sz="3600" spc="10" dirty="0">
                <a:latin typeface="Verdana" panose="020B0604030504040204" pitchFamily="34" charset="0"/>
                <a:ea typeface="Verdana" panose="020B0604030504040204" pitchFamily="34" charset="0"/>
                <a:cs typeface="Verdana" panose="020B0604030504040204" pitchFamily="34" charset="0"/>
              </a:rPr>
              <a:t> </a:t>
            </a:r>
            <a:r>
              <a:rPr sz="3600" spc="195" dirty="0">
                <a:latin typeface="Verdana" panose="020B0604030504040204" pitchFamily="34" charset="0"/>
                <a:ea typeface="Verdana" panose="020B0604030504040204" pitchFamily="34" charset="0"/>
                <a:cs typeface="Verdana" panose="020B0604030504040204" pitchFamily="34" charset="0"/>
              </a:rPr>
              <a:t>with</a:t>
            </a:r>
            <a:r>
              <a:rPr sz="3600" spc="10" dirty="0">
                <a:latin typeface="Verdana" panose="020B0604030504040204" pitchFamily="34" charset="0"/>
                <a:ea typeface="Verdana" panose="020B0604030504040204" pitchFamily="34" charset="0"/>
                <a:cs typeface="Verdana" panose="020B0604030504040204" pitchFamily="34" charset="0"/>
              </a:rPr>
              <a:t> </a:t>
            </a:r>
            <a:r>
              <a:rPr sz="3600" spc="195" dirty="0">
                <a:latin typeface="Verdana" panose="020B0604030504040204" pitchFamily="34" charset="0"/>
                <a:ea typeface="Verdana" panose="020B0604030504040204" pitchFamily="34" charset="0"/>
                <a:cs typeface="Verdana" panose="020B0604030504040204" pitchFamily="34" charset="0"/>
              </a:rPr>
              <a:t>minimal</a:t>
            </a:r>
            <a:r>
              <a:rPr sz="3600" spc="10" dirty="0">
                <a:latin typeface="Verdana" panose="020B0604030504040204" pitchFamily="34" charset="0"/>
                <a:ea typeface="Verdana" panose="020B0604030504040204" pitchFamily="34" charset="0"/>
                <a:cs typeface="Verdana" panose="020B0604030504040204" pitchFamily="34" charset="0"/>
              </a:rPr>
              <a:t> </a:t>
            </a:r>
            <a:r>
              <a:rPr sz="3600" spc="180" dirty="0">
                <a:latin typeface="Verdana" panose="020B0604030504040204" pitchFamily="34" charset="0"/>
                <a:ea typeface="Verdana" panose="020B0604030504040204" pitchFamily="34" charset="0"/>
                <a:cs typeface="Verdana" panose="020B0604030504040204" pitchFamily="34" charset="0"/>
              </a:rPr>
              <a:t>disruption</a:t>
            </a:r>
            <a:r>
              <a:rPr sz="3600" spc="10" dirty="0">
                <a:latin typeface="Verdana" panose="020B0604030504040204" pitchFamily="34" charset="0"/>
                <a:ea typeface="Verdana" panose="020B0604030504040204" pitchFamily="34" charset="0"/>
                <a:cs typeface="Verdana" panose="020B0604030504040204" pitchFamily="34" charset="0"/>
              </a:rPr>
              <a:t> </a:t>
            </a:r>
            <a:r>
              <a:rPr sz="3600" spc="135" dirty="0">
                <a:latin typeface="Verdana" panose="020B0604030504040204" pitchFamily="34" charset="0"/>
                <a:ea typeface="Verdana" panose="020B0604030504040204" pitchFamily="34" charset="0"/>
                <a:cs typeface="Verdana" panose="020B0604030504040204" pitchFamily="34" charset="0"/>
              </a:rPr>
              <a:t>to </a:t>
            </a:r>
            <a:r>
              <a:rPr sz="3600" spc="229" dirty="0">
                <a:latin typeface="Verdana" panose="020B0604030504040204" pitchFamily="34" charset="0"/>
                <a:ea typeface="Verdana" panose="020B0604030504040204" pitchFamily="34" charset="0"/>
                <a:cs typeface="Verdana" panose="020B0604030504040204" pitchFamily="34" charset="0"/>
              </a:rPr>
              <a:t>business</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260" dirty="0">
                <a:latin typeface="Verdana" panose="020B0604030504040204" pitchFamily="34" charset="0"/>
                <a:ea typeface="Verdana" panose="020B0604030504040204" pitchFamily="34" charset="0"/>
                <a:cs typeface="Verdana" panose="020B0604030504040204" pitchFamily="34" charset="0"/>
              </a:rPr>
              <a:t>as</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90" dirty="0">
                <a:latin typeface="Verdana" panose="020B0604030504040204" pitchFamily="34" charset="0"/>
                <a:ea typeface="Verdana" panose="020B0604030504040204" pitchFamily="34" charset="0"/>
                <a:cs typeface="Verdana" panose="020B0604030504040204" pitchFamily="34" charset="0"/>
              </a:rPr>
              <a:t>usual,</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175" dirty="0">
                <a:latin typeface="Verdana" panose="020B0604030504040204" pitchFamily="34" charset="0"/>
                <a:ea typeface="Verdana" panose="020B0604030504040204" pitchFamily="34" charset="0"/>
                <a:cs typeface="Verdana" panose="020B0604030504040204" pitchFamily="34" charset="0"/>
              </a:rPr>
              <a:t>keeping</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180" dirty="0">
                <a:latin typeface="Verdana" panose="020B0604030504040204" pitchFamily="34" charset="0"/>
                <a:ea typeface="Verdana" panose="020B0604030504040204" pitchFamily="34" charset="0"/>
                <a:cs typeface="Verdana" panose="020B0604030504040204" pitchFamily="34" charset="0"/>
              </a:rPr>
              <a:t>revenue</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245" dirty="0">
                <a:latin typeface="Verdana" panose="020B0604030504040204" pitchFamily="34" charset="0"/>
                <a:ea typeface="Verdana" panose="020B0604030504040204" pitchFamily="34" charset="0"/>
                <a:cs typeface="Verdana" panose="020B0604030504040204" pitchFamily="34" charset="0"/>
              </a:rPr>
              <a:t>streams</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65" dirty="0">
                <a:latin typeface="Verdana" panose="020B0604030504040204" pitchFamily="34" charset="0"/>
                <a:ea typeface="Verdana" panose="020B0604030504040204" pitchFamily="34" charset="0"/>
                <a:cs typeface="Verdana" panose="020B0604030504040204" pitchFamily="34" charset="0"/>
              </a:rPr>
              <a:t>steady.</a:t>
            </a:r>
            <a:endParaRPr sz="3600" dirty="0">
              <a:latin typeface="Verdana" panose="020B0604030504040204" pitchFamily="34" charset="0"/>
              <a:ea typeface="Verdana" panose="020B0604030504040204" pitchFamily="34" charset="0"/>
              <a:cs typeface="Verdana" panose="020B0604030504040204" pitchFamily="34" charset="0"/>
            </a:endParaRPr>
          </a:p>
          <a:p>
            <a:pPr marL="814069" marR="11430">
              <a:lnSpc>
                <a:spcPts val="5140"/>
              </a:lnSpc>
              <a:spcBef>
                <a:spcPts val="5"/>
              </a:spcBef>
              <a:tabLst>
                <a:tab pos="1878964" algn="l"/>
                <a:tab pos="3436620" algn="l"/>
                <a:tab pos="4664710" algn="l"/>
                <a:tab pos="6720205" algn="l"/>
                <a:tab pos="8886190" algn="l"/>
                <a:tab pos="10092055" algn="l"/>
                <a:tab pos="10678795" algn="l"/>
                <a:tab pos="12654280" algn="l"/>
                <a:tab pos="14912975" algn="l"/>
                <a:tab pos="15652750" algn="l"/>
              </a:tabLst>
            </a:pPr>
            <a:r>
              <a:rPr sz="3600" spc="40" dirty="0">
                <a:latin typeface="Verdana" panose="020B0604030504040204" pitchFamily="34" charset="0"/>
                <a:ea typeface="Verdana" panose="020B0604030504040204" pitchFamily="34" charset="0"/>
                <a:cs typeface="Verdana" panose="020B0604030504040204" pitchFamily="34" charset="0"/>
              </a:rPr>
              <a:t>It’s</a:t>
            </a:r>
            <a:r>
              <a:rPr sz="3600" dirty="0">
                <a:latin typeface="Verdana" panose="020B0604030504040204" pitchFamily="34" charset="0"/>
                <a:ea typeface="Verdana" panose="020B0604030504040204" pitchFamily="34" charset="0"/>
                <a:cs typeface="Verdana" panose="020B0604030504040204" pitchFamily="34" charset="0"/>
              </a:rPr>
              <a:t>	</a:t>
            </a:r>
            <a:r>
              <a:rPr sz="3600" spc="55" dirty="0">
                <a:latin typeface="Verdana" panose="020B0604030504040204" pitchFamily="34" charset="0"/>
                <a:ea typeface="Verdana" panose="020B0604030504040204" pitchFamily="34" charset="0"/>
                <a:cs typeface="Verdana" panose="020B0604030504040204" pitchFamily="34" charset="0"/>
              </a:rPr>
              <a:t>likely</a:t>
            </a:r>
            <a:r>
              <a:rPr sz="3600" dirty="0">
                <a:latin typeface="Verdana" panose="020B0604030504040204" pitchFamily="34" charset="0"/>
                <a:ea typeface="Verdana" panose="020B0604030504040204" pitchFamily="34" charset="0"/>
                <a:cs typeface="Verdana" panose="020B0604030504040204" pitchFamily="34" charset="0"/>
              </a:rPr>
              <a:t>	</a:t>
            </a:r>
            <a:r>
              <a:rPr sz="3600" spc="160" dirty="0">
                <a:latin typeface="Verdana" panose="020B0604030504040204" pitchFamily="34" charset="0"/>
                <a:ea typeface="Verdana" panose="020B0604030504040204" pitchFamily="34" charset="0"/>
                <a:cs typeface="Verdana" panose="020B0604030504040204" pitchFamily="34" charset="0"/>
              </a:rPr>
              <a:t>this</a:t>
            </a:r>
            <a:r>
              <a:rPr sz="3600" dirty="0">
                <a:latin typeface="Verdana" panose="020B0604030504040204" pitchFamily="34" charset="0"/>
                <a:ea typeface="Verdana" panose="020B0604030504040204" pitchFamily="34" charset="0"/>
                <a:cs typeface="Verdana" panose="020B0604030504040204" pitchFamily="34" charset="0"/>
              </a:rPr>
              <a:t>	</a:t>
            </a:r>
            <a:r>
              <a:rPr sz="3600" spc="210" dirty="0">
                <a:latin typeface="Verdana" panose="020B0604030504040204" pitchFamily="34" charset="0"/>
                <a:ea typeface="Verdana" panose="020B0604030504040204" pitchFamily="34" charset="0"/>
                <a:cs typeface="Verdana" panose="020B0604030504040204" pitchFamily="34" charset="0"/>
              </a:rPr>
              <a:t>person</a:t>
            </a:r>
            <a:r>
              <a:rPr sz="3600" dirty="0">
                <a:latin typeface="Verdana" panose="020B0604030504040204" pitchFamily="34" charset="0"/>
                <a:ea typeface="Verdana" panose="020B0604030504040204" pitchFamily="34" charset="0"/>
                <a:cs typeface="Verdana" panose="020B0604030504040204" pitchFamily="34" charset="0"/>
              </a:rPr>
              <a:t>	</a:t>
            </a:r>
            <a:r>
              <a:rPr sz="3600" spc="140" dirty="0">
                <a:latin typeface="Verdana" panose="020B0604030504040204" pitchFamily="34" charset="0"/>
                <a:ea typeface="Verdana" panose="020B0604030504040204" pitchFamily="34" charset="0"/>
                <a:cs typeface="Verdana" panose="020B0604030504040204" pitchFamily="34" charset="0"/>
              </a:rPr>
              <a:t>already</a:t>
            </a:r>
            <a:r>
              <a:rPr sz="3600" dirty="0">
                <a:latin typeface="Verdana" panose="020B0604030504040204" pitchFamily="34" charset="0"/>
                <a:ea typeface="Verdana" panose="020B0604030504040204" pitchFamily="34" charset="0"/>
                <a:cs typeface="Verdana" panose="020B0604030504040204" pitchFamily="34" charset="0"/>
              </a:rPr>
              <a:t>	</a:t>
            </a:r>
            <a:r>
              <a:rPr sz="3600" spc="240" dirty="0">
                <a:latin typeface="Verdana" panose="020B0604030504040204" pitchFamily="34" charset="0"/>
                <a:ea typeface="Verdana" panose="020B0604030504040204" pitchFamily="34" charset="0"/>
                <a:cs typeface="Verdana" panose="020B0604030504040204" pitchFamily="34" charset="0"/>
              </a:rPr>
              <a:t>has</a:t>
            </a:r>
            <a:r>
              <a:rPr sz="3600" dirty="0">
                <a:latin typeface="Verdana" panose="020B0604030504040204" pitchFamily="34" charset="0"/>
                <a:ea typeface="Verdana" panose="020B0604030504040204" pitchFamily="34" charset="0"/>
                <a:cs typeface="Verdana" panose="020B0604030504040204" pitchFamily="34" charset="0"/>
              </a:rPr>
              <a:t>	</a:t>
            </a:r>
            <a:r>
              <a:rPr sz="3600" spc="170" dirty="0">
                <a:latin typeface="Verdana" panose="020B0604030504040204" pitchFamily="34" charset="0"/>
                <a:ea typeface="Verdana" panose="020B0604030504040204" pitchFamily="34" charset="0"/>
                <a:cs typeface="Verdana" panose="020B0604030504040204" pitchFamily="34" charset="0"/>
              </a:rPr>
              <a:t>a</a:t>
            </a:r>
            <a:r>
              <a:rPr sz="3600" dirty="0">
                <a:latin typeface="Verdana" panose="020B0604030504040204" pitchFamily="34" charset="0"/>
                <a:ea typeface="Verdana" panose="020B0604030504040204" pitchFamily="34" charset="0"/>
                <a:cs typeface="Verdana" panose="020B0604030504040204" pitchFamily="34" charset="0"/>
              </a:rPr>
              <a:t>	</a:t>
            </a:r>
            <a:r>
              <a:rPr sz="3600" spc="160" dirty="0">
                <a:latin typeface="Verdana" panose="020B0604030504040204" pitchFamily="34" charset="0"/>
                <a:ea typeface="Verdana" panose="020B0604030504040204" pitchFamily="34" charset="0"/>
                <a:cs typeface="Verdana" panose="020B0604030504040204" pitchFamily="34" charset="0"/>
              </a:rPr>
              <a:t>vested</a:t>
            </a:r>
            <a:r>
              <a:rPr sz="3600" dirty="0">
                <a:latin typeface="Verdana" panose="020B0604030504040204" pitchFamily="34" charset="0"/>
                <a:ea typeface="Verdana" panose="020B0604030504040204" pitchFamily="34" charset="0"/>
                <a:cs typeface="Verdana" panose="020B0604030504040204" pitchFamily="34" charset="0"/>
              </a:rPr>
              <a:t>	</a:t>
            </a:r>
            <a:r>
              <a:rPr sz="3600" spc="160" dirty="0">
                <a:latin typeface="Verdana" panose="020B0604030504040204" pitchFamily="34" charset="0"/>
                <a:ea typeface="Verdana" panose="020B0604030504040204" pitchFamily="34" charset="0"/>
                <a:cs typeface="Verdana" panose="020B0604030504040204" pitchFamily="34" charset="0"/>
              </a:rPr>
              <a:t>interest</a:t>
            </a:r>
            <a:r>
              <a:rPr sz="3600" dirty="0">
                <a:latin typeface="Verdana" panose="020B0604030504040204" pitchFamily="34" charset="0"/>
                <a:ea typeface="Verdana" panose="020B0604030504040204" pitchFamily="34" charset="0"/>
                <a:cs typeface="Verdana" panose="020B0604030504040204" pitchFamily="34" charset="0"/>
              </a:rPr>
              <a:t>	</a:t>
            </a:r>
            <a:r>
              <a:rPr sz="3600" spc="120" dirty="0">
                <a:latin typeface="Verdana" panose="020B0604030504040204" pitchFamily="34" charset="0"/>
                <a:ea typeface="Verdana" panose="020B0604030504040204" pitchFamily="34" charset="0"/>
                <a:cs typeface="Verdana" panose="020B0604030504040204" pitchFamily="34" charset="0"/>
              </a:rPr>
              <a:t>in</a:t>
            </a:r>
            <a:r>
              <a:rPr sz="3600" dirty="0">
                <a:latin typeface="Verdana" panose="020B0604030504040204" pitchFamily="34" charset="0"/>
                <a:ea typeface="Verdana" panose="020B0604030504040204" pitchFamily="34" charset="0"/>
                <a:cs typeface="Verdana" panose="020B0604030504040204" pitchFamily="34" charset="0"/>
              </a:rPr>
              <a:t>	</a:t>
            </a:r>
            <a:r>
              <a:rPr sz="3600" spc="165" dirty="0">
                <a:latin typeface="Verdana" panose="020B0604030504040204" pitchFamily="34" charset="0"/>
                <a:ea typeface="Verdana" panose="020B0604030504040204" pitchFamily="34" charset="0"/>
                <a:cs typeface="Verdana" panose="020B0604030504040204" pitchFamily="34" charset="0"/>
              </a:rPr>
              <a:t>the </a:t>
            </a:r>
            <a:r>
              <a:rPr sz="3600" spc="229" dirty="0">
                <a:latin typeface="Verdana" panose="020B0604030504040204" pitchFamily="34" charset="0"/>
                <a:ea typeface="Verdana" panose="020B0604030504040204" pitchFamily="34" charset="0"/>
                <a:cs typeface="Verdana" panose="020B0604030504040204" pitchFamily="34" charset="0"/>
              </a:rPr>
              <a:t>business</a:t>
            </a:r>
            <a:r>
              <a:rPr sz="3600" spc="-130" dirty="0">
                <a:latin typeface="Verdana" panose="020B0604030504040204" pitchFamily="34" charset="0"/>
                <a:ea typeface="Verdana" panose="020B0604030504040204" pitchFamily="34" charset="0"/>
                <a:cs typeface="Verdana" panose="020B0604030504040204" pitchFamily="34" charset="0"/>
              </a:rPr>
              <a:t> </a:t>
            </a:r>
            <a:r>
              <a:rPr sz="3600" spc="240" dirty="0">
                <a:latin typeface="Verdana" panose="020B0604030504040204" pitchFamily="34" charset="0"/>
                <a:ea typeface="Verdana" panose="020B0604030504040204" pitchFamily="34" charset="0"/>
                <a:cs typeface="Verdana" panose="020B0604030504040204" pitchFamily="34" charset="0"/>
              </a:rPr>
              <a:t>and</a:t>
            </a:r>
            <a:r>
              <a:rPr sz="3600" spc="-130" dirty="0">
                <a:latin typeface="Verdana" panose="020B0604030504040204" pitchFamily="34" charset="0"/>
                <a:ea typeface="Verdana" panose="020B0604030504040204" pitchFamily="34" charset="0"/>
                <a:cs typeface="Verdana" panose="020B0604030504040204" pitchFamily="34" charset="0"/>
              </a:rPr>
              <a:t> </a:t>
            </a:r>
            <a:r>
              <a:rPr sz="3600" spc="160" dirty="0">
                <a:latin typeface="Verdana" panose="020B0604030504040204" pitchFamily="34" charset="0"/>
                <a:ea typeface="Verdana" panose="020B0604030504040204" pitchFamily="34" charset="0"/>
                <a:cs typeface="Verdana" panose="020B0604030504040204" pitchFamily="34" charset="0"/>
              </a:rPr>
              <a:t>is</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235" dirty="0">
                <a:latin typeface="Verdana" panose="020B0604030504040204" pitchFamily="34" charset="0"/>
                <a:ea typeface="Verdana" panose="020B0604030504040204" pitchFamily="34" charset="0"/>
                <a:cs typeface="Verdana" panose="020B0604030504040204" pitchFamily="34" charset="0"/>
              </a:rPr>
              <a:t>committed</a:t>
            </a:r>
            <a:r>
              <a:rPr sz="3600" spc="-130" dirty="0">
                <a:latin typeface="Verdana" panose="020B0604030504040204" pitchFamily="34" charset="0"/>
                <a:ea typeface="Verdana" panose="020B0604030504040204" pitchFamily="34" charset="0"/>
                <a:cs typeface="Verdana" panose="020B0604030504040204" pitchFamily="34" charset="0"/>
              </a:rPr>
              <a:t> </a:t>
            </a:r>
            <a:r>
              <a:rPr sz="3600" spc="160" dirty="0">
                <a:latin typeface="Verdana" panose="020B0604030504040204" pitchFamily="34" charset="0"/>
                <a:ea typeface="Verdana" panose="020B0604030504040204" pitchFamily="34" charset="0"/>
                <a:cs typeface="Verdana" panose="020B0604030504040204" pitchFamily="34" charset="0"/>
              </a:rPr>
              <a:t>to</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150" dirty="0">
                <a:latin typeface="Verdana" panose="020B0604030504040204" pitchFamily="34" charset="0"/>
                <a:ea typeface="Verdana" panose="020B0604030504040204" pitchFamily="34" charset="0"/>
                <a:cs typeface="Verdana" panose="020B0604030504040204" pitchFamily="34" charset="0"/>
              </a:rPr>
              <a:t>its</a:t>
            </a:r>
            <a:r>
              <a:rPr sz="3600" spc="-130" dirty="0">
                <a:latin typeface="Verdana" panose="020B0604030504040204" pitchFamily="34" charset="0"/>
                <a:ea typeface="Verdana" panose="020B0604030504040204" pitchFamily="34" charset="0"/>
                <a:cs typeface="Verdana" panose="020B0604030504040204" pitchFamily="34" charset="0"/>
              </a:rPr>
              <a:t> </a:t>
            </a:r>
            <a:r>
              <a:rPr sz="3600" spc="305" dirty="0">
                <a:latin typeface="Verdana" panose="020B0604030504040204" pitchFamily="34" charset="0"/>
                <a:ea typeface="Verdana" panose="020B0604030504040204" pitchFamily="34" charset="0"/>
                <a:cs typeface="Verdana" panose="020B0604030504040204" pitchFamily="34" charset="0"/>
              </a:rPr>
              <a:t>success</a:t>
            </a:r>
            <a:r>
              <a:rPr sz="3600" spc="-130" dirty="0">
                <a:latin typeface="Verdana" panose="020B0604030504040204" pitchFamily="34" charset="0"/>
                <a:ea typeface="Verdana" panose="020B0604030504040204" pitchFamily="34" charset="0"/>
                <a:cs typeface="Verdana" panose="020B0604030504040204" pitchFamily="34" charset="0"/>
              </a:rPr>
              <a:t> </a:t>
            </a:r>
            <a:r>
              <a:rPr sz="3600" spc="145" dirty="0">
                <a:latin typeface="Verdana" panose="020B0604030504040204" pitchFamily="34" charset="0"/>
                <a:ea typeface="Verdana" panose="020B0604030504040204" pitchFamily="34" charset="0"/>
                <a:cs typeface="Verdana" panose="020B0604030504040204" pitchFamily="34" charset="0"/>
              </a:rPr>
              <a:t>in</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190" dirty="0">
                <a:latin typeface="Verdana" panose="020B0604030504040204" pitchFamily="34" charset="0"/>
                <a:ea typeface="Verdana" panose="020B0604030504040204" pitchFamily="34" charset="0"/>
                <a:cs typeface="Verdana" panose="020B0604030504040204" pitchFamily="34" charset="0"/>
              </a:rPr>
              <a:t>the</a:t>
            </a:r>
            <a:r>
              <a:rPr sz="3600" spc="-130" dirty="0">
                <a:latin typeface="Verdana" panose="020B0604030504040204" pitchFamily="34" charset="0"/>
                <a:ea typeface="Verdana" panose="020B0604030504040204" pitchFamily="34" charset="0"/>
                <a:cs typeface="Verdana" panose="020B0604030504040204" pitchFamily="34" charset="0"/>
              </a:rPr>
              <a:t> </a:t>
            </a:r>
            <a:r>
              <a:rPr sz="3600" spc="175" dirty="0">
                <a:latin typeface="Verdana" panose="020B0604030504040204" pitchFamily="34" charset="0"/>
                <a:ea typeface="Verdana" panose="020B0604030504040204" pitchFamily="34" charset="0"/>
                <a:cs typeface="Verdana" panose="020B0604030504040204" pitchFamily="34" charset="0"/>
              </a:rPr>
              <a:t>long</a:t>
            </a:r>
            <a:r>
              <a:rPr sz="3600" spc="-125" dirty="0">
                <a:latin typeface="Verdana" panose="020B0604030504040204" pitchFamily="34" charset="0"/>
                <a:ea typeface="Verdana" panose="020B0604030504040204" pitchFamily="34" charset="0"/>
                <a:cs typeface="Verdana" panose="020B0604030504040204" pitchFamily="34" charset="0"/>
              </a:rPr>
              <a:t> </a:t>
            </a:r>
            <a:r>
              <a:rPr sz="3600" spc="60" dirty="0">
                <a:latin typeface="Verdana" panose="020B0604030504040204" pitchFamily="34" charset="0"/>
                <a:ea typeface="Verdana" panose="020B0604030504040204" pitchFamily="34" charset="0"/>
                <a:cs typeface="Verdana" panose="020B0604030504040204" pitchFamily="34" charset="0"/>
              </a:rPr>
              <a:t>term.</a:t>
            </a:r>
            <a:endParaRPr sz="3600" dirty="0">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pPr>
            <a:r>
              <a:rPr sz="3600" spc="-10" dirty="0">
                <a:solidFill>
                  <a:srgbClr val="FF5038"/>
                </a:solidFill>
                <a:latin typeface="Verdana" panose="020B0604030504040204" pitchFamily="34" charset="0"/>
                <a:ea typeface="Verdana" panose="020B0604030504040204" pitchFamily="34" charset="0"/>
                <a:cs typeface="Verdana" panose="020B0604030504040204" pitchFamily="34" charset="0"/>
              </a:rPr>
              <a:t>Cons</a:t>
            </a:r>
            <a:r>
              <a:rPr sz="3600" spc="-10" dirty="0">
                <a:latin typeface="Verdana" panose="020B0604030504040204" pitchFamily="34" charset="0"/>
                <a:ea typeface="Verdana" panose="020B0604030504040204" pitchFamily="34" charset="0"/>
                <a:cs typeface="Verdana" panose="020B0604030504040204" pitchFamily="34" charset="0"/>
              </a:rPr>
              <a:t>:</a:t>
            </a:r>
            <a:endParaRPr sz="3600" dirty="0">
              <a:latin typeface="Verdana" panose="020B0604030504040204" pitchFamily="34" charset="0"/>
              <a:ea typeface="Verdana" panose="020B0604030504040204" pitchFamily="34" charset="0"/>
              <a:cs typeface="Verdana" panose="020B0604030504040204" pitchFamily="34" charset="0"/>
            </a:endParaRPr>
          </a:p>
          <a:p>
            <a:pPr marL="814069" marR="9525" algn="just">
              <a:lnSpc>
                <a:spcPts val="5140"/>
              </a:lnSpc>
              <a:spcBef>
                <a:spcPts val="295"/>
              </a:spcBef>
            </a:pPr>
            <a:r>
              <a:rPr sz="3600" spc="175" dirty="0">
                <a:latin typeface="Verdana" panose="020B0604030504040204" pitchFamily="34" charset="0"/>
                <a:ea typeface="Verdana" panose="020B0604030504040204" pitchFamily="34" charset="0"/>
                <a:cs typeface="Verdana" panose="020B0604030504040204" pitchFamily="34" charset="0"/>
              </a:rPr>
              <a:t>Finding</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220" dirty="0">
                <a:latin typeface="Verdana" panose="020B0604030504040204" pitchFamily="34" charset="0"/>
                <a:ea typeface="Verdana" panose="020B0604030504040204" pitchFamily="34" charset="0"/>
                <a:cs typeface="Verdana" panose="020B0604030504040204" pitchFamily="34" charset="0"/>
              </a:rPr>
              <a:t>a</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175" dirty="0">
                <a:latin typeface="Verdana" panose="020B0604030504040204" pitchFamily="34" charset="0"/>
                <a:ea typeface="Verdana" panose="020B0604030504040204" pitchFamily="34" charset="0"/>
                <a:cs typeface="Verdana" panose="020B0604030504040204" pitchFamily="34" charset="0"/>
              </a:rPr>
              <a:t>buyer</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185" dirty="0">
                <a:latin typeface="Verdana" panose="020B0604030504040204" pitchFamily="34" charset="0"/>
                <a:ea typeface="Verdana" panose="020B0604030504040204" pitchFamily="34" charset="0"/>
                <a:cs typeface="Verdana" panose="020B0604030504040204" pitchFamily="34" charset="0"/>
              </a:rPr>
              <a:t>or</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160" dirty="0">
                <a:latin typeface="Verdana" panose="020B0604030504040204" pitchFamily="34" charset="0"/>
                <a:ea typeface="Verdana" panose="020B0604030504040204" pitchFamily="34" charset="0"/>
                <a:cs typeface="Verdana" panose="020B0604030504040204" pitchFamily="34" charset="0"/>
              </a:rPr>
              <a:t>investor</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180" dirty="0">
                <a:latin typeface="Verdana" panose="020B0604030504040204" pitchFamily="34" charset="0"/>
                <a:ea typeface="Verdana" panose="020B0604030504040204" pitchFamily="34" charset="0"/>
                <a:cs typeface="Verdana" panose="020B0604030504040204" pitchFamily="34" charset="0"/>
              </a:rPr>
              <a:t>for</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170" dirty="0">
                <a:latin typeface="Verdana" panose="020B0604030504040204" pitchFamily="34" charset="0"/>
                <a:ea typeface="Verdana" panose="020B0604030504040204" pitchFamily="34" charset="0"/>
                <a:cs typeface="Verdana" panose="020B0604030504040204" pitchFamily="34" charset="0"/>
              </a:rPr>
              <a:t>your</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225" dirty="0">
                <a:latin typeface="Verdana" panose="020B0604030504040204" pitchFamily="34" charset="0"/>
                <a:ea typeface="Verdana" panose="020B0604030504040204" pitchFamily="34" charset="0"/>
                <a:cs typeface="Verdana" panose="020B0604030504040204" pitchFamily="34" charset="0"/>
              </a:rPr>
              <a:t>share</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185" dirty="0">
                <a:latin typeface="Verdana" panose="020B0604030504040204" pitchFamily="34" charset="0"/>
                <a:ea typeface="Verdana" panose="020B0604030504040204" pitchFamily="34" charset="0"/>
                <a:cs typeface="Verdana" panose="020B0604030504040204" pitchFamily="34" charset="0"/>
              </a:rPr>
              <a:t>of</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190" dirty="0">
                <a:latin typeface="Verdana" panose="020B0604030504040204" pitchFamily="34" charset="0"/>
                <a:ea typeface="Verdana" panose="020B0604030504040204" pitchFamily="34" charset="0"/>
                <a:cs typeface="Verdana" panose="020B0604030504040204" pitchFamily="34" charset="0"/>
              </a:rPr>
              <a:t>the</a:t>
            </a:r>
            <a:r>
              <a:rPr sz="3600" spc="555" dirty="0">
                <a:latin typeface="Verdana" panose="020B0604030504040204" pitchFamily="34" charset="0"/>
                <a:ea typeface="Verdana" panose="020B0604030504040204" pitchFamily="34" charset="0"/>
                <a:cs typeface="Verdana" panose="020B0604030504040204" pitchFamily="34" charset="0"/>
              </a:rPr>
              <a:t> </a:t>
            </a:r>
            <a:r>
              <a:rPr sz="3600" spc="245" dirty="0">
                <a:latin typeface="Verdana" panose="020B0604030504040204" pitchFamily="34" charset="0"/>
                <a:ea typeface="Verdana" panose="020B0604030504040204" pitchFamily="34" charset="0"/>
                <a:cs typeface="Verdana" panose="020B0604030504040204" pitchFamily="34" charset="0"/>
              </a:rPr>
              <a:t>company </a:t>
            </a:r>
            <a:r>
              <a:rPr sz="3600" spc="295" dirty="0">
                <a:latin typeface="Verdana" panose="020B0604030504040204" pitchFamily="34" charset="0"/>
                <a:ea typeface="Verdana" panose="020B0604030504040204" pitchFamily="34" charset="0"/>
                <a:cs typeface="Verdana" panose="020B0604030504040204" pitchFamily="34" charset="0"/>
              </a:rPr>
              <a:t>can</a:t>
            </a:r>
            <a:r>
              <a:rPr sz="3600" spc="-135" dirty="0">
                <a:latin typeface="Verdana" panose="020B0604030504040204" pitchFamily="34" charset="0"/>
                <a:ea typeface="Verdana" panose="020B0604030504040204" pitchFamily="34" charset="0"/>
                <a:cs typeface="Verdana" panose="020B0604030504040204" pitchFamily="34" charset="0"/>
              </a:rPr>
              <a:t> </a:t>
            </a:r>
            <a:r>
              <a:rPr sz="3600" spc="200" dirty="0">
                <a:latin typeface="Verdana" panose="020B0604030504040204" pitchFamily="34" charset="0"/>
                <a:ea typeface="Verdana" panose="020B0604030504040204" pitchFamily="34" charset="0"/>
                <a:cs typeface="Verdana" panose="020B0604030504040204" pitchFamily="34" charset="0"/>
              </a:rPr>
              <a:t>be</a:t>
            </a:r>
            <a:r>
              <a:rPr sz="3600" spc="-135" dirty="0">
                <a:latin typeface="Verdana" panose="020B0604030504040204" pitchFamily="34" charset="0"/>
                <a:ea typeface="Verdana" panose="020B0604030504040204" pitchFamily="34" charset="0"/>
                <a:cs typeface="Verdana" panose="020B0604030504040204" pitchFamily="34" charset="0"/>
              </a:rPr>
              <a:t> </a:t>
            </a:r>
            <a:r>
              <a:rPr sz="3600" spc="75" dirty="0">
                <a:latin typeface="Verdana" panose="020B0604030504040204" pitchFamily="34" charset="0"/>
                <a:ea typeface="Verdana" panose="020B0604030504040204" pitchFamily="34" charset="0"/>
                <a:cs typeface="Verdana" panose="020B0604030504040204" pitchFamily="34" charset="0"/>
              </a:rPr>
              <a:t>difficult.</a:t>
            </a:r>
            <a:endParaRPr sz="3600" dirty="0">
              <a:latin typeface="Verdana" panose="020B0604030504040204" pitchFamily="34" charset="0"/>
              <a:ea typeface="Verdana" panose="020B0604030504040204" pitchFamily="34" charset="0"/>
              <a:cs typeface="Verdana" panose="020B0604030504040204" pitchFamily="34" charset="0"/>
            </a:endParaRPr>
          </a:p>
          <a:p>
            <a:pPr marL="814069" marR="5080" algn="just">
              <a:lnSpc>
                <a:spcPts val="5140"/>
              </a:lnSpc>
              <a:spcBef>
                <a:spcPts val="10"/>
              </a:spcBef>
            </a:pPr>
            <a:r>
              <a:rPr sz="3600" spc="145" dirty="0">
                <a:latin typeface="Verdana" panose="020B0604030504040204" pitchFamily="34" charset="0"/>
                <a:ea typeface="Verdana" panose="020B0604030504040204" pitchFamily="34" charset="0"/>
                <a:cs typeface="Verdana" panose="020B0604030504040204" pitchFamily="34" charset="0"/>
              </a:rPr>
              <a:t>The</a:t>
            </a:r>
            <a:r>
              <a:rPr sz="3600" spc="-75" dirty="0">
                <a:latin typeface="Verdana" panose="020B0604030504040204" pitchFamily="34" charset="0"/>
                <a:ea typeface="Verdana" panose="020B0604030504040204" pitchFamily="34" charset="0"/>
                <a:cs typeface="Verdana" panose="020B0604030504040204" pitchFamily="34" charset="0"/>
              </a:rPr>
              <a:t> </a:t>
            </a:r>
            <a:r>
              <a:rPr sz="3600" spc="175" dirty="0">
                <a:latin typeface="Verdana" panose="020B0604030504040204" pitchFamily="34" charset="0"/>
                <a:ea typeface="Verdana" panose="020B0604030504040204" pitchFamily="34" charset="0"/>
                <a:cs typeface="Verdana" panose="020B0604030504040204" pitchFamily="34" charset="0"/>
              </a:rPr>
              <a:t>sale</a:t>
            </a:r>
            <a:r>
              <a:rPr sz="3600" spc="-70" dirty="0">
                <a:latin typeface="Verdana" panose="020B0604030504040204" pitchFamily="34" charset="0"/>
                <a:ea typeface="Verdana" panose="020B0604030504040204" pitchFamily="34" charset="0"/>
                <a:cs typeface="Verdana" panose="020B0604030504040204" pitchFamily="34" charset="0"/>
              </a:rPr>
              <a:t> </a:t>
            </a:r>
            <a:r>
              <a:rPr sz="3600" spc="225" dirty="0">
                <a:latin typeface="Verdana" panose="020B0604030504040204" pitchFamily="34" charset="0"/>
                <a:ea typeface="Verdana" panose="020B0604030504040204" pitchFamily="34" charset="0"/>
                <a:cs typeface="Verdana" panose="020B0604030504040204" pitchFamily="34" charset="0"/>
              </a:rPr>
              <a:t>may</a:t>
            </a:r>
            <a:r>
              <a:rPr sz="3600" spc="-70" dirty="0">
                <a:latin typeface="Verdana" panose="020B0604030504040204" pitchFamily="34" charset="0"/>
                <a:ea typeface="Verdana" panose="020B0604030504040204" pitchFamily="34" charset="0"/>
                <a:cs typeface="Verdana" panose="020B0604030504040204" pitchFamily="34" charset="0"/>
              </a:rPr>
              <a:t> </a:t>
            </a:r>
            <a:r>
              <a:rPr sz="3600" spc="200" dirty="0">
                <a:latin typeface="Verdana" panose="020B0604030504040204" pitchFamily="34" charset="0"/>
                <a:ea typeface="Verdana" panose="020B0604030504040204" pitchFamily="34" charset="0"/>
                <a:cs typeface="Verdana" panose="020B0604030504040204" pitchFamily="34" charset="0"/>
              </a:rPr>
              <a:t>be</a:t>
            </a:r>
            <a:r>
              <a:rPr sz="3600" spc="-70" dirty="0">
                <a:latin typeface="Verdana" panose="020B0604030504040204" pitchFamily="34" charset="0"/>
                <a:ea typeface="Verdana" panose="020B0604030504040204" pitchFamily="34" charset="0"/>
                <a:cs typeface="Verdana" panose="020B0604030504040204" pitchFamily="34" charset="0"/>
              </a:rPr>
              <a:t> </a:t>
            </a:r>
            <a:r>
              <a:rPr sz="3600" spc="195" dirty="0">
                <a:latin typeface="Verdana" panose="020B0604030504040204" pitchFamily="34" charset="0"/>
                <a:ea typeface="Verdana" panose="020B0604030504040204" pitchFamily="34" charset="0"/>
                <a:cs typeface="Verdana" panose="020B0604030504040204" pitchFamily="34" charset="0"/>
              </a:rPr>
              <a:t>less</a:t>
            </a:r>
            <a:r>
              <a:rPr sz="3600" spc="-75" dirty="0">
                <a:latin typeface="Verdana" panose="020B0604030504040204" pitchFamily="34" charset="0"/>
                <a:ea typeface="Verdana" panose="020B0604030504040204" pitchFamily="34" charset="0"/>
                <a:cs typeface="Verdana" panose="020B0604030504040204" pitchFamily="34" charset="0"/>
              </a:rPr>
              <a:t> </a:t>
            </a:r>
            <a:r>
              <a:rPr sz="3600" spc="125" dirty="0">
                <a:latin typeface="Verdana" panose="020B0604030504040204" pitchFamily="34" charset="0"/>
                <a:ea typeface="Verdana" panose="020B0604030504040204" pitchFamily="34" charset="0"/>
                <a:cs typeface="Verdana" panose="020B0604030504040204" pitchFamily="34" charset="0"/>
              </a:rPr>
              <a:t>objective</a:t>
            </a:r>
            <a:r>
              <a:rPr sz="3600" spc="-70" dirty="0">
                <a:latin typeface="Verdana" panose="020B0604030504040204" pitchFamily="34" charset="0"/>
                <a:ea typeface="Verdana" panose="020B0604030504040204" pitchFamily="34" charset="0"/>
                <a:cs typeface="Verdana" panose="020B0604030504040204" pitchFamily="34" charset="0"/>
              </a:rPr>
              <a:t> </a:t>
            </a:r>
            <a:r>
              <a:rPr sz="3600" spc="240" dirty="0">
                <a:latin typeface="Verdana" panose="020B0604030504040204" pitchFamily="34" charset="0"/>
                <a:ea typeface="Verdana" panose="020B0604030504040204" pitchFamily="34" charset="0"/>
                <a:cs typeface="Verdana" panose="020B0604030504040204" pitchFamily="34" charset="0"/>
              </a:rPr>
              <a:t>and</a:t>
            </a:r>
            <a:r>
              <a:rPr sz="3600" spc="-70" dirty="0">
                <a:latin typeface="Verdana" panose="020B0604030504040204" pitchFamily="34" charset="0"/>
                <a:ea typeface="Verdana" panose="020B0604030504040204" pitchFamily="34" charset="0"/>
                <a:cs typeface="Verdana" panose="020B0604030504040204" pitchFamily="34" charset="0"/>
              </a:rPr>
              <a:t> </a:t>
            </a:r>
            <a:r>
              <a:rPr sz="3600" spc="180" dirty="0">
                <a:latin typeface="Verdana" panose="020B0604030504040204" pitchFamily="34" charset="0"/>
                <a:ea typeface="Verdana" panose="020B0604030504040204" pitchFamily="34" charset="0"/>
                <a:cs typeface="Verdana" panose="020B0604030504040204" pitchFamily="34" charset="0"/>
              </a:rPr>
              <a:t>therefore</a:t>
            </a:r>
            <a:r>
              <a:rPr sz="3600" spc="-70" dirty="0">
                <a:latin typeface="Verdana" panose="020B0604030504040204" pitchFamily="34" charset="0"/>
                <a:ea typeface="Verdana" panose="020B0604030504040204" pitchFamily="34" charset="0"/>
                <a:cs typeface="Verdana" panose="020B0604030504040204" pitchFamily="34" charset="0"/>
              </a:rPr>
              <a:t> </a:t>
            </a:r>
            <a:r>
              <a:rPr sz="3600" spc="200" dirty="0">
                <a:latin typeface="Verdana" panose="020B0604030504040204" pitchFamily="34" charset="0"/>
                <a:ea typeface="Verdana" panose="020B0604030504040204" pitchFamily="34" charset="0"/>
                <a:cs typeface="Verdana" panose="020B0604030504040204" pitchFamily="34" charset="0"/>
              </a:rPr>
              <a:t>not</a:t>
            </a:r>
            <a:r>
              <a:rPr sz="3600" spc="-75" dirty="0">
                <a:latin typeface="Verdana" panose="020B0604030504040204" pitchFamily="34" charset="0"/>
                <a:ea typeface="Verdana" panose="020B0604030504040204" pitchFamily="34" charset="0"/>
                <a:cs typeface="Verdana" panose="020B0604030504040204" pitchFamily="34" charset="0"/>
              </a:rPr>
              <a:t> </a:t>
            </a:r>
            <a:r>
              <a:rPr sz="3600" spc="260" dirty="0">
                <a:latin typeface="Verdana" panose="020B0604030504040204" pitchFamily="34" charset="0"/>
                <a:ea typeface="Verdana" panose="020B0604030504040204" pitchFamily="34" charset="0"/>
                <a:cs typeface="Verdana" panose="020B0604030504040204" pitchFamily="34" charset="0"/>
              </a:rPr>
              <a:t>as</a:t>
            </a:r>
            <a:r>
              <a:rPr sz="3600" spc="-70" dirty="0">
                <a:latin typeface="Verdana" panose="020B0604030504040204" pitchFamily="34" charset="0"/>
                <a:ea typeface="Verdana" panose="020B0604030504040204" pitchFamily="34" charset="0"/>
                <a:cs typeface="Verdana" panose="020B0604030504040204" pitchFamily="34" charset="0"/>
              </a:rPr>
              <a:t> </a:t>
            </a:r>
            <a:r>
              <a:rPr sz="3600" spc="45" dirty="0">
                <a:latin typeface="Verdana" panose="020B0604030504040204" pitchFamily="34" charset="0"/>
                <a:ea typeface="Verdana" panose="020B0604030504040204" pitchFamily="34" charset="0"/>
                <a:cs typeface="Verdana" panose="020B0604030504040204" pitchFamily="34" charset="0"/>
              </a:rPr>
              <a:t>lucrative; </a:t>
            </a:r>
            <a:r>
              <a:rPr sz="3600" spc="170" dirty="0">
                <a:latin typeface="Verdana" panose="020B0604030504040204" pitchFamily="34" charset="0"/>
                <a:ea typeface="Verdana" panose="020B0604030504040204" pitchFamily="34" charset="0"/>
                <a:cs typeface="Verdana" panose="020B0604030504040204" pitchFamily="34" charset="0"/>
              </a:rPr>
              <a:t>you</a:t>
            </a:r>
            <a:r>
              <a:rPr sz="3600" spc="-90" dirty="0">
                <a:latin typeface="Verdana" panose="020B0604030504040204" pitchFamily="34" charset="0"/>
                <a:ea typeface="Verdana" panose="020B0604030504040204" pitchFamily="34" charset="0"/>
                <a:cs typeface="Verdana" panose="020B0604030504040204" pitchFamily="34" charset="0"/>
              </a:rPr>
              <a:t> </a:t>
            </a:r>
            <a:r>
              <a:rPr sz="3600" spc="225" dirty="0">
                <a:latin typeface="Verdana" panose="020B0604030504040204" pitchFamily="34" charset="0"/>
                <a:ea typeface="Verdana" panose="020B0604030504040204" pitchFamily="34" charset="0"/>
                <a:cs typeface="Verdana" panose="020B0604030504040204" pitchFamily="34" charset="0"/>
              </a:rPr>
              <a:t>may</a:t>
            </a:r>
            <a:r>
              <a:rPr sz="3600" spc="-85" dirty="0">
                <a:latin typeface="Verdana" panose="020B0604030504040204" pitchFamily="34" charset="0"/>
                <a:ea typeface="Verdana" panose="020B0604030504040204" pitchFamily="34" charset="0"/>
                <a:cs typeface="Verdana" panose="020B0604030504040204" pitchFamily="34" charset="0"/>
              </a:rPr>
              <a:t> </a:t>
            </a:r>
            <a:r>
              <a:rPr sz="3600" spc="180" dirty="0">
                <a:latin typeface="Verdana" panose="020B0604030504040204" pitchFamily="34" charset="0"/>
                <a:ea typeface="Verdana" panose="020B0604030504040204" pitchFamily="34" charset="0"/>
                <a:cs typeface="Verdana" panose="020B0604030504040204" pitchFamily="34" charset="0"/>
              </a:rPr>
              <a:t>lower</a:t>
            </a:r>
            <a:r>
              <a:rPr sz="3600" spc="-90" dirty="0">
                <a:latin typeface="Verdana" panose="020B0604030504040204" pitchFamily="34" charset="0"/>
                <a:ea typeface="Verdana" panose="020B0604030504040204" pitchFamily="34" charset="0"/>
                <a:cs typeface="Verdana" panose="020B0604030504040204" pitchFamily="34" charset="0"/>
              </a:rPr>
              <a:t> </a:t>
            </a:r>
            <a:r>
              <a:rPr sz="3600" spc="190" dirty="0">
                <a:latin typeface="Verdana" panose="020B0604030504040204" pitchFamily="34" charset="0"/>
                <a:ea typeface="Verdana" panose="020B0604030504040204" pitchFamily="34" charset="0"/>
                <a:cs typeface="Verdana" panose="020B0604030504040204" pitchFamily="34" charset="0"/>
              </a:rPr>
              <a:t>the</a:t>
            </a:r>
            <a:r>
              <a:rPr sz="3600" spc="-85" dirty="0">
                <a:latin typeface="Verdana" panose="020B0604030504040204" pitchFamily="34" charset="0"/>
                <a:ea typeface="Verdana" panose="020B0604030504040204" pitchFamily="34" charset="0"/>
                <a:cs typeface="Verdana" panose="020B0604030504040204" pitchFamily="34" charset="0"/>
              </a:rPr>
              <a:t> </a:t>
            </a:r>
            <a:r>
              <a:rPr sz="3600" spc="195" dirty="0">
                <a:latin typeface="Verdana" panose="020B0604030504040204" pitchFamily="34" charset="0"/>
                <a:ea typeface="Verdana" panose="020B0604030504040204" pitchFamily="34" charset="0"/>
                <a:cs typeface="Verdana" panose="020B0604030504040204" pitchFamily="34" charset="0"/>
              </a:rPr>
              <a:t>asking</a:t>
            </a:r>
            <a:r>
              <a:rPr sz="3600" spc="-90" dirty="0">
                <a:latin typeface="Verdana" panose="020B0604030504040204" pitchFamily="34" charset="0"/>
                <a:ea typeface="Verdana" panose="020B0604030504040204" pitchFamily="34" charset="0"/>
                <a:cs typeface="Verdana" panose="020B0604030504040204" pitchFamily="34" charset="0"/>
              </a:rPr>
              <a:t> </a:t>
            </a:r>
            <a:r>
              <a:rPr sz="3600" spc="195" dirty="0">
                <a:latin typeface="Verdana" panose="020B0604030504040204" pitchFamily="34" charset="0"/>
                <a:ea typeface="Verdana" panose="020B0604030504040204" pitchFamily="34" charset="0"/>
                <a:cs typeface="Verdana" panose="020B0604030504040204" pitchFamily="34" charset="0"/>
              </a:rPr>
              <a:t>price</a:t>
            </a:r>
            <a:r>
              <a:rPr sz="3600" spc="-85" dirty="0">
                <a:latin typeface="Verdana" panose="020B0604030504040204" pitchFamily="34" charset="0"/>
                <a:ea typeface="Verdana" panose="020B0604030504040204" pitchFamily="34" charset="0"/>
                <a:cs typeface="Verdana" panose="020B0604030504040204" pitchFamily="34" charset="0"/>
              </a:rPr>
              <a:t> </a:t>
            </a:r>
            <a:r>
              <a:rPr sz="3600" spc="95" dirty="0">
                <a:latin typeface="Verdana" panose="020B0604030504040204" pitchFamily="34" charset="0"/>
                <a:ea typeface="Verdana" panose="020B0604030504040204" pitchFamily="34" charset="0"/>
                <a:cs typeface="Verdana" panose="020B0604030504040204" pitchFamily="34" charset="0"/>
              </a:rPr>
              <a:t>if</a:t>
            </a:r>
            <a:r>
              <a:rPr sz="3600" spc="-90" dirty="0">
                <a:latin typeface="Verdana" panose="020B0604030504040204" pitchFamily="34" charset="0"/>
                <a:ea typeface="Verdana" panose="020B0604030504040204" pitchFamily="34" charset="0"/>
                <a:cs typeface="Verdana" panose="020B0604030504040204" pitchFamily="34" charset="0"/>
              </a:rPr>
              <a:t> </a:t>
            </a:r>
            <a:r>
              <a:rPr sz="3600" spc="190" dirty="0">
                <a:latin typeface="Verdana" panose="020B0604030504040204" pitchFamily="34" charset="0"/>
                <a:ea typeface="Verdana" panose="020B0604030504040204" pitchFamily="34" charset="0"/>
                <a:cs typeface="Verdana" panose="020B0604030504040204" pitchFamily="34" charset="0"/>
              </a:rPr>
              <a:t>the</a:t>
            </a:r>
            <a:r>
              <a:rPr sz="3600" spc="-85" dirty="0">
                <a:latin typeface="Verdana" panose="020B0604030504040204" pitchFamily="34" charset="0"/>
                <a:ea typeface="Verdana" panose="020B0604030504040204" pitchFamily="34" charset="0"/>
                <a:cs typeface="Verdana" panose="020B0604030504040204" pitchFamily="34" charset="0"/>
              </a:rPr>
              <a:t> </a:t>
            </a:r>
            <a:r>
              <a:rPr sz="3600" spc="175" dirty="0">
                <a:latin typeface="Verdana" panose="020B0604030504040204" pitchFamily="34" charset="0"/>
                <a:ea typeface="Verdana" panose="020B0604030504040204" pitchFamily="34" charset="0"/>
                <a:cs typeface="Verdana" panose="020B0604030504040204" pitchFamily="34" charset="0"/>
              </a:rPr>
              <a:t>buyer</a:t>
            </a:r>
            <a:r>
              <a:rPr sz="3600" spc="-90" dirty="0">
                <a:latin typeface="Verdana" panose="020B0604030504040204" pitchFamily="34" charset="0"/>
                <a:ea typeface="Verdana" panose="020B0604030504040204" pitchFamily="34" charset="0"/>
                <a:cs typeface="Verdana" panose="020B0604030504040204" pitchFamily="34" charset="0"/>
              </a:rPr>
              <a:t> </a:t>
            </a:r>
            <a:r>
              <a:rPr sz="3600" spc="160" dirty="0">
                <a:latin typeface="Verdana" panose="020B0604030504040204" pitchFamily="34" charset="0"/>
                <a:ea typeface="Verdana" panose="020B0604030504040204" pitchFamily="34" charset="0"/>
                <a:cs typeface="Verdana" panose="020B0604030504040204" pitchFamily="34" charset="0"/>
              </a:rPr>
              <a:t>is</a:t>
            </a:r>
            <a:r>
              <a:rPr sz="3600" spc="-85" dirty="0">
                <a:latin typeface="Verdana" panose="020B0604030504040204" pitchFamily="34" charset="0"/>
                <a:ea typeface="Verdana" panose="020B0604030504040204" pitchFamily="34" charset="0"/>
                <a:cs typeface="Verdana" panose="020B0604030504040204" pitchFamily="34" charset="0"/>
              </a:rPr>
              <a:t> </a:t>
            </a:r>
            <a:r>
              <a:rPr sz="3600" spc="245" dirty="0">
                <a:latin typeface="Verdana" panose="020B0604030504040204" pitchFamily="34" charset="0"/>
                <a:ea typeface="Verdana" panose="020B0604030504040204" pitchFamily="34" charset="0"/>
                <a:cs typeface="Verdana" panose="020B0604030504040204" pitchFamily="34" charset="0"/>
              </a:rPr>
              <a:t>someone</a:t>
            </a:r>
            <a:r>
              <a:rPr sz="3600" spc="-90" dirty="0">
                <a:latin typeface="Verdana" panose="020B0604030504040204" pitchFamily="34" charset="0"/>
                <a:ea typeface="Verdana" panose="020B0604030504040204" pitchFamily="34" charset="0"/>
                <a:cs typeface="Verdana" panose="020B0604030504040204" pitchFamily="34" charset="0"/>
              </a:rPr>
              <a:t> </a:t>
            </a:r>
            <a:r>
              <a:rPr sz="3600" spc="204" dirty="0">
                <a:latin typeface="Verdana" panose="020B0604030504040204" pitchFamily="34" charset="0"/>
                <a:ea typeface="Verdana" panose="020B0604030504040204" pitchFamily="34" charset="0"/>
                <a:cs typeface="Verdana" panose="020B0604030504040204" pitchFamily="34" charset="0"/>
              </a:rPr>
              <a:t>close </a:t>
            </a:r>
            <a:r>
              <a:rPr sz="3600" spc="160" dirty="0">
                <a:latin typeface="Verdana" panose="020B0604030504040204" pitchFamily="34" charset="0"/>
                <a:ea typeface="Verdana" panose="020B0604030504040204" pitchFamily="34" charset="0"/>
                <a:cs typeface="Verdana" panose="020B0604030504040204" pitchFamily="34" charset="0"/>
              </a:rPr>
              <a:t>to</a:t>
            </a:r>
            <a:r>
              <a:rPr sz="3600" spc="-135" dirty="0">
                <a:latin typeface="Verdana" panose="020B0604030504040204" pitchFamily="34" charset="0"/>
                <a:ea typeface="Verdana" panose="020B0604030504040204" pitchFamily="34" charset="0"/>
                <a:cs typeface="Verdana" panose="020B0604030504040204" pitchFamily="34" charset="0"/>
              </a:rPr>
              <a:t> </a:t>
            </a:r>
            <a:r>
              <a:rPr sz="3600" spc="-20" dirty="0">
                <a:latin typeface="Verdana" panose="020B0604030504040204" pitchFamily="34" charset="0"/>
                <a:ea typeface="Verdana" panose="020B0604030504040204" pitchFamily="34" charset="0"/>
                <a:cs typeface="Verdana" panose="020B0604030504040204" pitchFamily="34" charset="0"/>
              </a:rPr>
              <a:t>you.</a:t>
            </a:r>
            <a:endParaRPr sz="3600" dirty="0">
              <a:latin typeface="Verdana" panose="020B0604030504040204" pitchFamily="34" charset="0"/>
              <a:ea typeface="Verdana" panose="020B0604030504040204" pitchFamily="34" charset="0"/>
              <a:cs typeface="Verdana" panose="020B0604030504040204" pitchFamily="34" charset="0"/>
            </a:endParaRPr>
          </a:p>
          <a:p>
            <a:pPr marL="12700">
              <a:lnSpc>
                <a:spcPct val="100000"/>
              </a:lnSpc>
              <a:spcBef>
                <a:spcPts val="425"/>
              </a:spcBef>
            </a:pPr>
            <a:r>
              <a:rPr sz="3600" spc="-540" dirty="0">
                <a:latin typeface="Verdana" panose="020B0604030504040204" pitchFamily="34" charset="0"/>
                <a:ea typeface="Verdana" panose="020B0604030504040204" pitchFamily="34" charset="0"/>
                <a:cs typeface="Verdana" panose="020B0604030504040204" pitchFamily="34" charset="0"/>
              </a:rPr>
              <a:t>.</a:t>
            </a:r>
            <a:endParaRPr sz="3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1" y="-7480"/>
            <a:ext cx="5733583" cy="2160924"/>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924560">
              <a:lnSpc>
                <a:spcPct val="100000"/>
              </a:lnSpc>
              <a:spcBef>
                <a:spcPts val="100"/>
              </a:spcBef>
            </a:pPr>
            <a:r>
              <a:rPr spc="-525" dirty="0"/>
              <a:t>3.</a:t>
            </a:r>
            <a:r>
              <a:rPr spc="-575" dirty="0"/>
              <a:t> </a:t>
            </a:r>
            <a:r>
              <a:rPr spc="185" dirty="0"/>
              <a:t>Family</a:t>
            </a:r>
            <a:r>
              <a:rPr spc="-575" dirty="0"/>
              <a:t> </a:t>
            </a:r>
            <a:r>
              <a:rPr spc="385" dirty="0"/>
              <a:t>succession</a:t>
            </a:r>
          </a:p>
        </p:txBody>
      </p:sp>
      <p:pic>
        <p:nvPicPr>
          <p:cNvPr id="4" name="object 4"/>
          <p:cNvPicPr/>
          <p:nvPr/>
        </p:nvPicPr>
        <p:blipFill>
          <a:blip r:embed="rId3" cstate="print"/>
          <a:stretch>
            <a:fillRect/>
          </a:stretch>
        </p:blipFill>
        <p:spPr>
          <a:xfrm>
            <a:off x="12367121" y="7251529"/>
            <a:ext cx="5932325" cy="3035470"/>
          </a:xfrm>
          <a:prstGeom prst="rect">
            <a:avLst/>
          </a:prstGeom>
        </p:spPr>
      </p:pic>
      <p:pic>
        <p:nvPicPr>
          <p:cNvPr id="5" name="object 5"/>
          <p:cNvPicPr/>
          <p:nvPr/>
        </p:nvPicPr>
        <p:blipFill>
          <a:blip r:embed="rId4" cstate="print"/>
          <a:stretch>
            <a:fillRect/>
          </a:stretch>
        </p:blipFill>
        <p:spPr>
          <a:xfrm>
            <a:off x="2024437" y="3527107"/>
            <a:ext cx="3496237" cy="149859"/>
          </a:xfrm>
          <a:prstGeom prst="rect">
            <a:avLst/>
          </a:prstGeom>
        </p:spPr>
      </p:pic>
      <p:pic>
        <p:nvPicPr>
          <p:cNvPr id="6" name="object 6"/>
          <p:cNvPicPr/>
          <p:nvPr/>
        </p:nvPicPr>
        <p:blipFill>
          <a:blip r:embed="rId5" cstate="print"/>
          <a:stretch>
            <a:fillRect/>
          </a:stretch>
        </p:blipFill>
        <p:spPr>
          <a:xfrm>
            <a:off x="9497678" y="1589235"/>
            <a:ext cx="915122" cy="37972"/>
          </a:xfrm>
          <a:prstGeom prst="rect">
            <a:avLst/>
          </a:prstGeom>
        </p:spPr>
      </p:pic>
      <p:sp>
        <p:nvSpPr>
          <p:cNvPr id="7" name="object 7"/>
          <p:cNvSpPr txBox="1"/>
          <p:nvPr/>
        </p:nvSpPr>
        <p:spPr>
          <a:xfrm>
            <a:off x="381000" y="4533900"/>
            <a:ext cx="17854318" cy="3834319"/>
          </a:xfrm>
          <a:prstGeom prst="rect">
            <a:avLst/>
          </a:prstGeom>
        </p:spPr>
        <p:txBody>
          <a:bodyPr vert="horz" wrap="square" lIns="0" tIns="11430" rIns="0" bIns="0" rtlCol="0">
            <a:spAutoFit/>
          </a:bodyPr>
          <a:lstStyle/>
          <a:p>
            <a:pPr marL="12700" marR="5080" algn="l">
              <a:lnSpc>
                <a:spcPct val="116500"/>
              </a:lnSpc>
              <a:spcBef>
                <a:spcPts val="90"/>
              </a:spcBef>
            </a:pPr>
            <a:r>
              <a:rPr sz="3600" spc="150" dirty="0">
                <a:solidFill>
                  <a:srgbClr val="FFFFFF"/>
                </a:solidFill>
                <a:latin typeface="Verdana"/>
                <a:cs typeface="Verdana"/>
              </a:rPr>
              <a:t>The</a:t>
            </a:r>
            <a:r>
              <a:rPr sz="3600" spc="-114" dirty="0">
                <a:solidFill>
                  <a:srgbClr val="FFFFFF"/>
                </a:solidFill>
                <a:latin typeface="Verdana"/>
                <a:cs typeface="Verdana"/>
              </a:rPr>
              <a:t> </a:t>
            </a:r>
            <a:r>
              <a:rPr sz="3600" spc="150" dirty="0">
                <a:solidFill>
                  <a:srgbClr val="FFFFFF"/>
                </a:solidFill>
                <a:latin typeface="Verdana"/>
                <a:cs typeface="Verdana"/>
              </a:rPr>
              <a:t>family</a:t>
            </a:r>
            <a:r>
              <a:rPr sz="3600" spc="-114" dirty="0">
                <a:solidFill>
                  <a:srgbClr val="FFFFFF"/>
                </a:solidFill>
                <a:latin typeface="Verdana"/>
                <a:cs typeface="Verdana"/>
              </a:rPr>
              <a:t> </a:t>
            </a:r>
            <a:r>
              <a:rPr sz="3600" spc="275" dirty="0">
                <a:solidFill>
                  <a:srgbClr val="FFFFFF"/>
                </a:solidFill>
                <a:latin typeface="Verdana"/>
                <a:cs typeface="Verdana"/>
              </a:rPr>
              <a:t>succession</a:t>
            </a:r>
            <a:r>
              <a:rPr sz="3600" spc="-114" dirty="0">
                <a:solidFill>
                  <a:srgbClr val="FFFFFF"/>
                </a:solidFill>
                <a:latin typeface="Verdana"/>
                <a:cs typeface="Verdana"/>
              </a:rPr>
              <a:t> </a:t>
            </a:r>
            <a:r>
              <a:rPr sz="3600" spc="100" dirty="0">
                <a:solidFill>
                  <a:srgbClr val="FFFFFF"/>
                </a:solidFill>
                <a:latin typeface="Verdana"/>
                <a:cs typeface="Verdana"/>
              </a:rPr>
              <a:t>exit</a:t>
            </a:r>
            <a:r>
              <a:rPr sz="3600" spc="-110" dirty="0">
                <a:solidFill>
                  <a:srgbClr val="FFFFFF"/>
                </a:solidFill>
                <a:latin typeface="Verdana"/>
                <a:cs typeface="Verdana"/>
              </a:rPr>
              <a:t> </a:t>
            </a:r>
            <a:r>
              <a:rPr sz="3600" spc="55" dirty="0">
                <a:solidFill>
                  <a:srgbClr val="FFFFFF"/>
                </a:solidFill>
                <a:latin typeface="Verdana"/>
                <a:cs typeface="Verdana"/>
              </a:rPr>
              <a:t>(or</a:t>
            </a:r>
            <a:r>
              <a:rPr sz="3600" spc="-114" dirty="0">
                <a:solidFill>
                  <a:srgbClr val="FFFFFF"/>
                </a:solidFill>
                <a:latin typeface="Verdana"/>
                <a:cs typeface="Verdana"/>
              </a:rPr>
              <a:t> </a:t>
            </a:r>
            <a:r>
              <a:rPr sz="3600" spc="185" dirty="0">
                <a:solidFill>
                  <a:srgbClr val="FFFFFF"/>
                </a:solidFill>
                <a:latin typeface="Verdana"/>
                <a:cs typeface="Verdana"/>
              </a:rPr>
              <a:t>legacy</a:t>
            </a:r>
            <a:r>
              <a:rPr sz="3600" spc="-114" dirty="0">
                <a:solidFill>
                  <a:srgbClr val="FFFFFF"/>
                </a:solidFill>
                <a:latin typeface="Verdana"/>
                <a:cs typeface="Verdana"/>
              </a:rPr>
              <a:t> </a:t>
            </a:r>
            <a:r>
              <a:rPr sz="3600" dirty="0">
                <a:solidFill>
                  <a:srgbClr val="FFFFFF"/>
                </a:solidFill>
                <a:latin typeface="Verdana"/>
                <a:cs typeface="Verdana"/>
              </a:rPr>
              <a:t>exit)</a:t>
            </a:r>
            <a:r>
              <a:rPr sz="3600" spc="-114" dirty="0">
                <a:solidFill>
                  <a:srgbClr val="FFFFFF"/>
                </a:solidFill>
                <a:latin typeface="Verdana"/>
                <a:cs typeface="Verdana"/>
              </a:rPr>
              <a:t> </a:t>
            </a:r>
            <a:r>
              <a:rPr sz="3600" spc="165" dirty="0">
                <a:solidFill>
                  <a:srgbClr val="FFFFFF"/>
                </a:solidFill>
                <a:latin typeface="Verdana"/>
                <a:cs typeface="Verdana"/>
              </a:rPr>
              <a:t>is</a:t>
            </a:r>
            <a:r>
              <a:rPr sz="3600" spc="-110" dirty="0">
                <a:solidFill>
                  <a:srgbClr val="FFFFFF"/>
                </a:solidFill>
                <a:latin typeface="Verdana"/>
                <a:cs typeface="Verdana"/>
              </a:rPr>
              <a:t> </a:t>
            </a:r>
            <a:r>
              <a:rPr sz="3600" spc="195" dirty="0">
                <a:solidFill>
                  <a:srgbClr val="FFFFFF"/>
                </a:solidFill>
                <a:latin typeface="Verdana"/>
                <a:cs typeface="Verdana"/>
              </a:rPr>
              <a:t>the</a:t>
            </a:r>
            <a:r>
              <a:rPr sz="3600" spc="-114" dirty="0">
                <a:solidFill>
                  <a:srgbClr val="FFFFFF"/>
                </a:solidFill>
                <a:latin typeface="Verdana"/>
                <a:cs typeface="Verdana"/>
              </a:rPr>
              <a:t> </a:t>
            </a:r>
            <a:r>
              <a:rPr sz="3600" spc="160" dirty="0">
                <a:solidFill>
                  <a:srgbClr val="FFFFFF"/>
                </a:solidFill>
                <a:latin typeface="Verdana"/>
                <a:cs typeface="Verdana"/>
              </a:rPr>
              <a:t>idea</a:t>
            </a:r>
            <a:r>
              <a:rPr sz="3600" spc="-114" dirty="0">
                <a:solidFill>
                  <a:srgbClr val="FFFFFF"/>
                </a:solidFill>
                <a:latin typeface="Verdana"/>
                <a:cs typeface="Verdana"/>
              </a:rPr>
              <a:t> </a:t>
            </a:r>
            <a:r>
              <a:rPr sz="3600" spc="190" dirty="0">
                <a:solidFill>
                  <a:srgbClr val="FFFFFF"/>
                </a:solidFill>
                <a:latin typeface="Verdana"/>
                <a:cs typeface="Verdana"/>
              </a:rPr>
              <a:t>of</a:t>
            </a:r>
            <a:r>
              <a:rPr sz="3600" spc="-110" dirty="0">
                <a:solidFill>
                  <a:srgbClr val="FFFFFF"/>
                </a:solidFill>
                <a:latin typeface="Verdana"/>
                <a:cs typeface="Verdana"/>
              </a:rPr>
              <a:t> </a:t>
            </a:r>
            <a:r>
              <a:rPr sz="3600" spc="180" dirty="0">
                <a:solidFill>
                  <a:srgbClr val="FFFFFF"/>
                </a:solidFill>
                <a:latin typeface="Verdana"/>
                <a:cs typeface="Verdana"/>
              </a:rPr>
              <a:t>keeping</a:t>
            </a:r>
            <a:r>
              <a:rPr sz="3600" spc="-114" dirty="0">
                <a:solidFill>
                  <a:srgbClr val="FFFFFF"/>
                </a:solidFill>
                <a:latin typeface="Verdana"/>
                <a:cs typeface="Verdana"/>
              </a:rPr>
              <a:t> </a:t>
            </a:r>
            <a:r>
              <a:rPr sz="3600" spc="175" dirty="0">
                <a:solidFill>
                  <a:srgbClr val="FFFFFF"/>
                </a:solidFill>
                <a:latin typeface="Verdana"/>
                <a:cs typeface="Verdana"/>
              </a:rPr>
              <a:t>a </a:t>
            </a:r>
            <a:r>
              <a:rPr sz="3600" spc="155" dirty="0">
                <a:solidFill>
                  <a:srgbClr val="FFFFFF"/>
                </a:solidFill>
                <a:latin typeface="Verdana"/>
                <a:cs typeface="Verdana"/>
              </a:rPr>
              <a:t>profitable</a:t>
            </a:r>
            <a:r>
              <a:rPr sz="3600" spc="-125" dirty="0">
                <a:solidFill>
                  <a:srgbClr val="FFFFFF"/>
                </a:solidFill>
                <a:latin typeface="Verdana"/>
                <a:cs typeface="Verdana"/>
              </a:rPr>
              <a:t> </a:t>
            </a:r>
            <a:r>
              <a:rPr sz="3600" spc="240" dirty="0">
                <a:solidFill>
                  <a:srgbClr val="FFFFFF"/>
                </a:solidFill>
                <a:latin typeface="Verdana"/>
                <a:cs typeface="Verdana"/>
              </a:rPr>
              <a:t>business</a:t>
            </a:r>
            <a:r>
              <a:rPr sz="3600" spc="-125" dirty="0">
                <a:solidFill>
                  <a:srgbClr val="FFFFFF"/>
                </a:solidFill>
                <a:latin typeface="Verdana"/>
                <a:cs typeface="Verdana"/>
              </a:rPr>
              <a:t> </a:t>
            </a:r>
            <a:r>
              <a:rPr sz="3600" spc="60" dirty="0">
                <a:solidFill>
                  <a:srgbClr val="FFFFFF"/>
                </a:solidFill>
                <a:latin typeface="Verdana"/>
                <a:cs typeface="Verdana"/>
              </a:rPr>
              <a:t>‘in</a:t>
            </a:r>
            <a:r>
              <a:rPr sz="3600" spc="-125" dirty="0">
                <a:solidFill>
                  <a:srgbClr val="FFFFFF"/>
                </a:solidFill>
                <a:latin typeface="Verdana"/>
                <a:cs typeface="Verdana"/>
              </a:rPr>
              <a:t> </a:t>
            </a:r>
            <a:r>
              <a:rPr sz="3600" spc="195" dirty="0">
                <a:solidFill>
                  <a:srgbClr val="FFFFFF"/>
                </a:solidFill>
                <a:latin typeface="Verdana"/>
                <a:cs typeface="Verdana"/>
              </a:rPr>
              <a:t>the</a:t>
            </a:r>
            <a:r>
              <a:rPr sz="3600" spc="-120" dirty="0">
                <a:solidFill>
                  <a:srgbClr val="FFFFFF"/>
                </a:solidFill>
                <a:latin typeface="Verdana"/>
                <a:cs typeface="Verdana"/>
              </a:rPr>
              <a:t> </a:t>
            </a:r>
            <a:r>
              <a:rPr sz="3600" spc="70" dirty="0">
                <a:solidFill>
                  <a:srgbClr val="FFFFFF"/>
                </a:solidFill>
                <a:latin typeface="Verdana"/>
                <a:cs typeface="Verdana"/>
              </a:rPr>
              <a:t>family’.</a:t>
            </a:r>
            <a:r>
              <a:rPr sz="3600" spc="-125" dirty="0">
                <a:solidFill>
                  <a:srgbClr val="FFFFFF"/>
                </a:solidFill>
                <a:latin typeface="Verdana"/>
                <a:cs typeface="Verdana"/>
              </a:rPr>
              <a:t> </a:t>
            </a:r>
            <a:r>
              <a:rPr sz="3600" spc="60" dirty="0">
                <a:solidFill>
                  <a:srgbClr val="FFFFFF"/>
                </a:solidFill>
                <a:latin typeface="Verdana"/>
                <a:cs typeface="Verdana"/>
              </a:rPr>
              <a:t>It’s</a:t>
            </a:r>
            <a:r>
              <a:rPr sz="3600" spc="-125" dirty="0">
                <a:solidFill>
                  <a:srgbClr val="FFFFFF"/>
                </a:solidFill>
                <a:latin typeface="Verdana"/>
                <a:cs typeface="Verdana"/>
              </a:rPr>
              <a:t> </a:t>
            </a:r>
            <a:r>
              <a:rPr sz="3600" spc="235" dirty="0">
                <a:solidFill>
                  <a:srgbClr val="FFFFFF"/>
                </a:solidFill>
                <a:latin typeface="Verdana"/>
                <a:cs typeface="Verdana"/>
              </a:rPr>
              <a:t>worth</a:t>
            </a:r>
            <a:r>
              <a:rPr sz="3600" spc="-120" dirty="0">
                <a:solidFill>
                  <a:srgbClr val="FFFFFF"/>
                </a:solidFill>
                <a:latin typeface="Verdana"/>
                <a:cs typeface="Verdana"/>
              </a:rPr>
              <a:t> </a:t>
            </a:r>
            <a:r>
              <a:rPr sz="3600" spc="190" dirty="0">
                <a:solidFill>
                  <a:srgbClr val="FFFFFF"/>
                </a:solidFill>
                <a:latin typeface="Verdana"/>
                <a:cs typeface="Verdana"/>
              </a:rPr>
              <a:t>noting</a:t>
            </a:r>
            <a:r>
              <a:rPr sz="3600" spc="-125" dirty="0">
                <a:solidFill>
                  <a:srgbClr val="FFFFFF"/>
                </a:solidFill>
                <a:latin typeface="Verdana"/>
                <a:cs typeface="Verdana"/>
              </a:rPr>
              <a:t> </a:t>
            </a:r>
            <a:r>
              <a:rPr sz="3600" spc="190" dirty="0">
                <a:solidFill>
                  <a:srgbClr val="FFFFFF"/>
                </a:solidFill>
                <a:latin typeface="Verdana"/>
                <a:cs typeface="Verdana"/>
              </a:rPr>
              <a:t>that</a:t>
            </a:r>
            <a:r>
              <a:rPr sz="3600" spc="-125" dirty="0">
                <a:solidFill>
                  <a:srgbClr val="FFFFFF"/>
                </a:solidFill>
                <a:latin typeface="Verdana"/>
                <a:cs typeface="Verdana"/>
              </a:rPr>
              <a:t> </a:t>
            </a:r>
            <a:r>
              <a:rPr sz="3600" spc="240" dirty="0">
                <a:solidFill>
                  <a:srgbClr val="FFFFFF"/>
                </a:solidFill>
                <a:latin typeface="Verdana"/>
                <a:cs typeface="Verdana"/>
              </a:rPr>
              <a:t>business</a:t>
            </a:r>
            <a:r>
              <a:rPr sz="3600" spc="-120" dirty="0">
                <a:solidFill>
                  <a:srgbClr val="FFFFFF"/>
                </a:solidFill>
                <a:latin typeface="Verdana"/>
                <a:cs typeface="Verdana"/>
              </a:rPr>
              <a:t> </a:t>
            </a:r>
            <a:r>
              <a:rPr sz="3600" spc="80" dirty="0">
                <a:solidFill>
                  <a:srgbClr val="FFFFFF"/>
                </a:solidFill>
                <a:latin typeface="Verdana"/>
                <a:cs typeface="Verdana"/>
              </a:rPr>
              <a:t>exit </a:t>
            </a:r>
            <a:r>
              <a:rPr sz="3600" spc="195" dirty="0">
                <a:solidFill>
                  <a:srgbClr val="FFFFFF"/>
                </a:solidFill>
                <a:latin typeface="Verdana"/>
                <a:cs typeface="Verdana"/>
              </a:rPr>
              <a:t>planning</a:t>
            </a:r>
            <a:r>
              <a:rPr sz="3600" spc="-130" dirty="0">
                <a:solidFill>
                  <a:srgbClr val="FFFFFF"/>
                </a:solidFill>
                <a:latin typeface="Verdana"/>
                <a:cs typeface="Verdana"/>
              </a:rPr>
              <a:t> </a:t>
            </a:r>
            <a:r>
              <a:rPr sz="3600" spc="185" dirty="0">
                <a:solidFill>
                  <a:srgbClr val="FFFFFF"/>
                </a:solidFill>
                <a:latin typeface="Verdana"/>
                <a:cs typeface="Verdana"/>
              </a:rPr>
              <a:t>for</a:t>
            </a:r>
            <a:r>
              <a:rPr sz="3600" spc="-130" dirty="0">
                <a:solidFill>
                  <a:srgbClr val="FFFFFF"/>
                </a:solidFill>
                <a:latin typeface="Verdana"/>
                <a:cs typeface="Verdana"/>
              </a:rPr>
              <a:t> </a:t>
            </a:r>
            <a:r>
              <a:rPr sz="3600" spc="225" dirty="0">
                <a:solidFill>
                  <a:srgbClr val="FFFFFF"/>
                </a:solidFill>
                <a:latin typeface="Verdana"/>
                <a:cs typeface="Verdana"/>
              </a:rPr>
              <a:t>a</a:t>
            </a:r>
            <a:r>
              <a:rPr sz="3600" spc="-130" dirty="0">
                <a:solidFill>
                  <a:srgbClr val="FFFFFF"/>
                </a:solidFill>
                <a:latin typeface="Verdana"/>
                <a:cs typeface="Verdana"/>
              </a:rPr>
              <a:t> </a:t>
            </a:r>
            <a:r>
              <a:rPr sz="3600" spc="150" dirty="0">
                <a:solidFill>
                  <a:srgbClr val="FFFFFF"/>
                </a:solidFill>
                <a:latin typeface="Verdana"/>
                <a:cs typeface="Verdana"/>
              </a:rPr>
              <a:t>family</a:t>
            </a:r>
            <a:r>
              <a:rPr sz="3600" spc="-130" dirty="0">
                <a:solidFill>
                  <a:srgbClr val="FFFFFF"/>
                </a:solidFill>
                <a:latin typeface="Verdana"/>
                <a:cs typeface="Verdana"/>
              </a:rPr>
              <a:t> </a:t>
            </a:r>
            <a:r>
              <a:rPr sz="3600" spc="275" dirty="0">
                <a:solidFill>
                  <a:srgbClr val="FFFFFF"/>
                </a:solidFill>
                <a:latin typeface="Verdana"/>
                <a:cs typeface="Verdana"/>
              </a:rPr>
              <a:t>succession</a:t>
            </a:r>
            <a:r>
              <a:rPr sz="3600" spc="-130" dirty="0">
                <a:solidFill>
                  <a:srgbClr val="FFFFFF"/>
                </a:solidFill>
                <a:latin typeface="Verdana"/>
                <a:cs typeface="Verdana"/>
              </a:rPr>
              <a:t> </a:t>
            </a:r>
            <a:r>
              <a:rPr sz="3600" spc="165" dirty="0">
                <a:solidFill>
                  <a:srgbClr val="FFFFFF"/>
                </a:solidFill>
                <a:latin typeface="Verdana"/>
                <a:cs typeface="Verdana"/>
              </a:rPr>
              <a:t>is</a:t>
            </a:r>
            <a:r>
              <a:rPr sz="3600" spc="-130" dirty="0">
                <a:solidFill>
                  <a:srgbClr val="FFFFFF"/>
                </a:solidFill>
                <a:latin typeface="Verdana"/>
                <a:cs typeface="Verdana"/>
              </a:rPr>
              <a:t> </a:t>
            </a:r>
            <a:r>
              <a:rPr sz="3600" spc="245" dirty="0">
                <a:solidFill>
                  <a:srgbClr val="FFFFFF"/>
                </a:solidFill>
                <a:latin typeface="Verdana"/>
                <a:cs typeface="Verdana"/>
              </a:rPr>
              <a:t>no</a:t>
            </a:r>
            <a:r>
              <a:rPr sz="3600" spc="-130" dirty="0">
                <a:solidFill>
                  <a:srgbClr val="FFFFFF"/>
                </a:solidFill>
                <a:latin typeface="Verdana"/>
                <a:cs typeface="Verdana"/>
              </a:rPr>
              <a:t> </a:t>
            </a:r>
            <a:r>
              <a:rPr sz="3600" spc="204" dirty="0">
                <a:solidFill>
                  <a:srgbClr val="FFFFFF"/>
                </a:solidFill>
                <a:latin typeface="Verdana"/>
                <a:cs typeface="Verdana"/>
              </a:rPr>
              <a:t>less</a:t>
            </a:r>
            <a:r>
              <a:rPr sz="3600" spc="-130" dirty="0">
                <a:solidFill>
                  <a:srgbClr val="FFFFFF"/>
                </a:solidFill>
                <a:latin typeface="Verdana"/>
                <a:cs typeface="Verdana"/>
              </a:rPr>
              <a:t> </a:t>
            </a:r>
            <a:r>
              <a:rPr sz="3600" spc="200" dirty="0">
                <a:solidFill>
                  <a:srgbClr val="FFFFFF"/>
                </a:solidFill>
                <a:latin typeface="Verdana"/>
                <a:cs typeface="Verdana"/>
              </a:rPr>
              <a:t>important</a:t>
            </a:r>
            <a:r>
              <a:rPr sz="3600" spc="-130" dirty="0">
                <a:solidFill>
                  <a:srgbClr val="FFFFFF"/>
                </a:solidFill>
                <a:latin typeface="Verdana"/>
                <a:cs typeface="Verdana"/>
              </a:rPr>
              <a:t> </a:t>
            </a:r>
            <a:r>
              <a:rPr sz="3600" spc="229" dirty="0">
                <a:solidFill>
                  <a:srgbClr val="FFFFFF"/>
                </a:solidFill>
                <a:latin typeface="Verdana"/>
                <a:cs typeface="Verdana"/>
              </a:rPr>
              <a:t>than</a:t>
            </a:r>
            <a:r>
              <a:rPr sz="3600" spc="-130" dirty="0">
                <a:solidFill>
                  <a:srgbClr val="FFFFFF"/>
                </a:solidFill>
                <a:latin typeface="Verdana"/>
                <a:cs typeface="Verdana"/>
              </a:rPr>
              <a:t> </a:t>
            </a:r>
            <a:r>
              <a:rPr sz="3600" spc="180" dirty="0">
                <a:solidFill>
                  <a:srgbClr val="FFFFFF"/>
                </a:solidFill>
                <a:latin typeface="Verdana"/>
                <a:cs typeface="Verdana"/>
              </a:rPr>
              <a:t>any</a:t>
            </a:r>
            <a:r>
              <a:rPr sz="3600" spc="-130" dirty="0">
                <a:solidFill>
                  <a:srgbClr val="FFFFFF"/>
                </a:solidFill>
                <a:latin typeface="Verdana"/>
                <a:cs typeface="Verdana"/>
              </a:rPr>
              <a:t> </a:t>
            </a:r>
            <a:r>
              <a:rPr sz="3600" spc="180" dirty="0">
                <a:solidFill>
                  <a:srgbClr val="FFFFFF"/>
                </a:solidFill>
                <a:latin typeface="Verdana"/>
                <a:cs typeface="Verdana"/>
              </a:rPr>
              <a:t>other </a:t>
            </a:r>
            <a:r>
              <a:rPr sz="3600" spc="145" dirty="0">
                <a:solidFill>
                  <a:srgbClr val="FFFFFF"/>
                </a:solidFill>
                <a:latin typeface="Verdana"/>
                <a:cs typeface="Verdana"/>
              </a:rPr>
              <a:t>type</a:t>
            </a:r>
            <a:r>
              <a:rPr sz="3600" spc="-145" dirty="0">
                <a:solidFill>
                  <a:srgbClr val="FFFFFF"/>
                </a:solidFill>
                <a:latin typeface="Verdana"/>
                <a:cs typeface="Verdana"/>
              </a:rPr>
              <a:t> </a:t>
            </a:r>
            <a:r>
              <a:rPr sz="3600" spc="190" dirty="0">
                <a:solidFill>
                  <a:srgbClr val="FFFFFF"/>
                </a:solidFill>
                <a:latin typeface="Verdana"/>
                <a:cs typeface="Verdana"/>
              </a:rPr>
              <a:t>of</a:t>
            </a:r>
            <a:r>
              <a:rPr sz="3600" spc="-145" dirty="0">
                <a:solidFill>
                  <a:srgbClr val="FFFFFF"/>
                </a:solidFill>
                <a:latin typeface="Verdana"/>
                <a:cs typeface="Verdana"/>
              </a:rPr>
              <a:t> </a:t>
            </a:r>
            <a:r>
              <a:rPr sz="3600" dirty="0">
                <a:solidFill>
                  <a:srgbClr val="FFFFFF"/>
                </a:solidFill>
                <a:latin typeface="Verdana"/>
                <a:cs typeface="Verdana"/>
              </a:rPr>
              <a:t>exit.</a:t>
            </a:r>
            <a:r>
              <a:rPr sz="3600" spc="-145" dirty="0">
                <a:solidFill>
                  <a:srgbClr val="FFFFFF"/>
                </a:solidFill>
                <a:latin typeface="Verdana"/>
                <a:cs typeface="Verdana"/>
              </a:rPr>
              <a:t> </a:t>
            </a:r>
            <a:r>
              <a:rPr sz="3600" spc="150" dirty="0">
                <a:solidFill>
                  <a:srgbClr val="FFFFFF"/>
                </a:solidFill>
                <a:latin typeface="Verdana"/>
                <a:cs typeface="Verdana"/>
              </a:rPr>
              <a:t>This</a:t>
            </a:r>
            <a:r>
              <a:rPr sz="3600" spc="-145" dirty="0">
                <a:solidFill>
                  <a:srgbClr val="FFFFFF"/>
                </a:solidFill>
                <a:latin typeface="Verdana"/>
                <a:cs typeface="Verdana"/>
              </a:rPr>
              <a:t> </a:t>
            </a:r>
            <a:r>
              <a:rPr sz="3600" spc="165" dirty="0">
                <a:solidFill>
                  <a:srgbClr val="FFFFFF"/>
                </a:solidFill>
                <a:latin typeface="Verdana"/>
                <a:cs typeface="Verdana"/>
              </a:rPr>
              <a:t>is</a:t>
            </a:r>
            <a:r>
              <a:rPr sz="3600" spc="-140" dirty="0">
                <a:solidFill>
                  <a:srgbClr val="FFFFFF"/>
                </a:solidFill>
                <a:latin typeface="Verdana"/>
                <a:cs typeface="Verdana"/>
              </a:rPr>
              <a:t> </a:t>
            </a:r>
            <a:r>
              <a:rPr sz="3600" spc="254" dirty="0">
                <a:solidFill>
                  <a:srgbClr val="FFFFFF"/>
                </a:solidFill>
                <a:latin typeface="Verdana"/>
                <a:cs typeface="Verdana"/>
              </a:rPr>
              <a:t>an</a:t>
            </a:r>
            <a:r>
              <a:rPr sz="3600" spc="-145" dirty="0">
                <a:solidFill>
                  <a:srgbClr val="FFFFFF"/>
                </a:solidFill>
                <a:latin typeface="Verdana"/>
                <a:cs typeface="Verdana"/>
              </a:rPr>
              <a:t> </a:t>
            </a:r>
            <a:r>
              <a:rPr sz="3600" spc="180" dirty="0">
                <a:solidFill>
                  <a:srgbClr val="FFFFFF"/>
                </a:solidFill>
                <a:latin typeface="Verdana"/>
                <a:cs typeface="Verdana"/>
              </a:rPr>
              <a:t>appealing</a:t>
            </a:r>
            <a:r>
              <a:rPr sz="3600" spc="-145" dirty="0">
                <a:solidFill>
                  <a:srgbClr val="FFFFFF"/>
                </a:solidFill>
                <a:latin typeface="Verdana"/>
                <a:cs typeface="Verdana"/>
              </a:rPr>
              <a:t> </a:t>
            </a:r>
            <a:r>
              <a:rPr sz="3600" spc="175" dirty="0">
                <a:solidFill>
                  <a:srgbClr val="FFFFFF"/>
                </a:solidFill>
                <a:latin typeface="Verdana"/>
                <a:cs typeface="Verdana"/>
              </a:rPr>
              <a:t>option</a:t>
            </a:r>
            <a:r>
              <a:rPr sz="3600" spc="-145" dirty="0">
                <a:solidFill>
                  <a:srgbClr val="FFFFFF"/>
                </a:solidFill>
                <a:latin typeface="Verdana"/>
                <a:cs typeface="Verdana"/>
              </a:rPr>
              <a:t> </a:t>
            </a:r>
            <a:r>
              <a:rPr sz="3600" spc="185" dirty="0">
                <a:solidFill>
                  <a:srgbClr val="FFFFFF"/>
                </a:solidFill>
                <a:latin typeface="Verdana"/>
                <a:cs typeface="Verdana"/>
              </a:rPr>
              <a:t>for</a:t>
            </a:r>
            <a:r>
              <a:rPr sz="3600" spc="-140" dirty="0">
                <a:solidFill>
                  <a:srgbClr val="FFFFFF"/>
                </a:solidFill>
                <a:latin typeface="Verdana"/>
                <a:cs typeface="Verdana"/>
              </a:rPr>
              <a:t> </a:t>
            </a:r>
            <a:r>
              <a:rPr sz="3600" spc="220" dirty="0">
                <a:solidFill>
                  <a:srgbClr val="FFFFFF"/>
                </a:solidFill>
                <a:latin typeface="Verdana"/>
                <a:cs typeface="Verdana"/>
              </a:rPr>
              <a:t>those</a:t>
            </a:r>
            <a:r>
              <a:rPr sz="3600" spc="-145" dirty="0">
                <a:solidFill>
                  <a:srgbClr val="FFFFFF"/>
                </a:solidFill>
                <a:latin typeface="Verdana"/>
                <a:cs typeface="Verdana"/>
              </a:rPr>
              <a:t> </a:t>
            </a:r>
            <a:r>
              <a:rPr sz="3600" spc="295" dirty="0">
                <a:solidFill>
                  <a:srgbClr val="FFFFFF"/>
                </a:solidFill>
                <a:latin typeface="Verdana"/>
                <a:cs typeface="Verdana"/>
              </a:rPr>
              <a:t>who</a:t>
            </a:r>
            <a:r>
              <a:rPr sz="3600" spc="-145" dirty="0">
                <a:solidFill>
                  <a:srgbClr val="FFFFFF"/>
                </a:solidFill>
                <a:latin typeface="Verdana"/>
                <a:cs typeface="Verdana"/>
              </a:rPr>
              <a:t> </a:t>
            </a:r>
            <a:r>
              <a:rPr sz="3600" spc="260" dirty="0">
                <a:solidFill>
                  <a:srgbClr val="FFFFFF"/>
                </a:solidFill>
                <a:latin typeface="Verdana"/>
                <a:cs typeface="Verdana"/>
              </a:rPr>
              <a:t>want</a:t>
            </a:r>
            <a:r>
              <a:rPr sz="3600" spc="-145" dirty="0">
                <a:solidFill>
                  <a:srgbClr val="FFFFFF"/>
                </a:solidFill>
                <a:latin typeface="Verdana"/>
                <a:cs typeface="Verdana"/>
              </a:rPr>
              <a:t> </a:t>
            </a:r>
            <a:r>
              <a:rPr sz="3600" spc="165" dirty="0">
                <a:solidFill>
                  <a:srgbClr val="FFFFFF"/>
                </a:solidFill>
                <a:latin typeface="Verdana"/>
                <a:cs typeface="Verdana"/>
              </a:rPr>
              <a:t>to</a:t>
            </a:r>
            <a:r>
              <a:rPr sz="3600" spc="-140" dirty="0">
                <a:solidFill>
                  <a:srgbClr val="FFFFFF"/>
                </a:solidFill>
                <a:latin typeface="Verdana"/>
                <a:cs typeface="Verdana"/>
              </a:rPr>
              <a:t> </a:t>
            </a:r>
            <a:r>
              <a:rPr sz="3600" spc="250" dirty="0">
                <a:solidFill>
                  <a:srgbClr val="FFFFFF"/>
                </a:solidFill>
                <a:latin typeface="Verdana"/>
                <a:cs typeface="Verdana"/>
              </a:rPr>
              <a:t>pass </a:t>
            </a:r>
            <a:r>
              <a:rPr sz="3600" spc="280" dirty="0">
                <a:solidFill>
                  <a:srgbClr val="FFFFFF"/>
                </a:solidFill>
                <a:latin typeface="Verdana"/>
                <a:cs typeface="Verdana"/>
              </a:rPr>
              <a:t>down</a:t>
            </a:r>
            <a:r>
              <a:rPr sz="3600" spc="-135" dirty="0">
                <a:solidFill>
                  <a:srgbClr val="FFFFFF"/>
                </a:solidFill>
                <a:latin typeface="Verdana"/>
                <a:cs typeface="Verdana"/>
              </a:rPr>
              <a:t> </a:t>
            </a:r>
            <a:r>
              <a:rPr sz="3600" spc="155" dirty="0">
                <a:solidFill>
                  <a:srgbClr val="FFFFFF"/>
                </a:solidFill>
                <a:latin typeface="Verdana"/>
                <a:cs typeface="Verdana"/>
              </a:rPr>
              <a:t>their</a:t>
            </a:r>
            <a:r>
              <a:rPr sz="3600" spc="-130" dirty="0">
                <a:solidFill>
                  <a:srgbClr val="FFFFFF"/>
                </a:solidFill>
                <a:latin typeface="Verdana"/>
                <a:cs typeface="Verdana"/>
              </a:rPr>
              <a:t> </a:t>
            </a:r>
            <a:r>
              <a:rPr sz="3600" spc="265" dirty="0">
                <a:solidFill>
                  <a:srgbClr val="FFFFFF"/>
                </a:solidFill>
                <a:latin typeface="Verdana"/>
                <a:cs typeface="Verdana"/>
              </a:rPr>
              <a:t>company</a:t>
            </a:r>
            <a:r>
              <a:rPr sz="3600" spc="-130" dirty="0">
                <a:solidFill>
                  <a:srgbClr val="FFFFFF"/>
                </a:solidFill>
                <a:latin typeface="Verdana"/>
                <a:cs typeface="Verdana"/>
              </a:rPr>
              <a:t> </a:t>
            </a:r>
            <a:r>
              <a:rPr sz="3600" spc="185" dirty="0">
                <a:solidFill>
                  <a:srgbClr val="FFFFFF"/>
                </a:solidFill>
                <a:latin typeface="Verdana"/>
                <a:cs typeface="Verdana"/>
              </a:rPr>
              <a:t>legacy</a:t>
            </a:r>
            <a:r>
              <a:rPr sz="3600" spc="-130" dirty="0">
                <a:solidFill>
                  <a:srgbClr val="FFFFFF"/>
                </a:solidFill>
                <a:latin typeface="Verdana"/>
                <a:cs typeface="Verdana"/>
              </a:rPr>
              <a:t> </a:t>
            </a:r>
            <a:r>
              <a:rPr sz="3600" spc="165" dirty="0">
                <a:solidFill>
                  <a:srgbClr val="FFFFFF"/>
                </a:solidFill>
                <a:latin typeface="Verdana"/>
                <a:cs typeface="Verdana"/>
              </a:rPr>
              <a:t>to</a:t>
            </a:r>
            <a:r>
              <a:rPr sz="3600" spc="-130" dirty="0">
                <a:solidFill>
                  <a:srgbClr val="FFFFFF"/>
                </a:solidFill>
                <a:latin typeface="Verdana"/>
                <a:cs typeface="Verdana"/>
              </a:rPr>
              <a:t> </a:t>
            </a:r>
            <a:r>
              <a:rPr sz="3600" spc="225" dirty="0">
                <a:solidFill>
                  <a:srgbClr val="FFFFFF"/>
                </a:solidFill>
                <a:latin typeface="Verdana"/>
                <a:cs typeface="Verdana"/>
              </a:rPr>
              <a:t>a</a:t>
            </a:r>
            <a:r>
              <a:rPr sz="3600" spc="-135" dirty="0">
                <a:solidFill>
                  <a:srgbClr val="FFFFFF"/>
                </a:solidFill>
                <a:latin typeface="Verdana"/>
                <a:cs typeface="Verdana"/>
              </a:rPr>
              <a:t> </a:t>
            </a:r>
            <a:r>
              <a:rPr sz="3600" spc="195" dirty="0">
                <a:solidFill>
                  <a:srgbClr val="FFFFFF"/>
                </a:solidFill>
                <a:latin typeface="Verdana"/>
                <a:cs typeface="Verdana"/>
              </a:rPr>
              <a:t>child</a:t>
            </a:r>
            <a:r>
              <a:rPr sz="3600" spc="-130" dirty="0">
                <a:solidFill>
                  <a:srgbClr val="FFFFFF"/>
                </a:solidFill>
                <a:latin typeface="Verdana"/>
                <a:cs typeface="Verdana"/>
              </a:rPr>
              <a:t> </a:t>
            </a:r>
            <a:r>
              <a:rPr sz="3600" spc="190" dirty="0">
                <a:solidFill>
                  <a:srgbClr val="FFFFFF"/>
                </a:solidFill>
                <a:latin typeface="Verdana"/>
                <a:cs typeface="Verdana"/>
              </a:rPr>
              <a:t>or</a:t>
            </a:r>
            <a:r>
              <a:rPr sz="3600" spc="-130" dirty="0">
                <a:solidFill>
                  <a:srgbClr val="FFFFFF"/>
                </a:solidFill>
                <a:latin typeface="Verdana"/>
                <a:cs typeface="Verdana"/>
              </a:rPr>
              <a:t> </a:t>
            </a:r>
            <a:r>
              <a:rPr sz="3600" spc="150" dirty="0">
                <a:solidFill>
                  <a:srgbClr val="FFFFFF"/>
                </a:solidFill>
                <a:latin typeface="Verdana"/>
                <a:cs typeface="Verdana"/>
              </a:rPr>
              <a:t>family</a:t>
            </a:r>
            <a:r>
              <a:rPr sz="3600" spc="-130" dirty="0">
                <a:solidFill>
                  <a:srgbClr val="FFFFFF"/>
                </a:solidFill>
                <a:latin typeface="Verdana"/>
                <a:cs typeface="Verdana"/>
              </a:rPr>
              <a:t> </a:t>
            </a:r>
            <a:r>
              <a:rPr sz="3600" spc="150" dirty="0">
                <a:solidFill>
                  <a:srgbClr val="FFFFFF"/>
                </a:solidFill>
                <a:latin typeface="Verdana"/>
                <a:cs typeface="Verdana"/>
              </a:rPr>
              <a:t>member,</a:t>
            </a:r>
            <a:r>
              <a:rPr sz="3600" spc="-130" dirty="0">
                <a:solidFill>
                  <a:srgbClr val="FFFFFF"/>
                </a:solidFill>
                <a:latin typeface="Verdana"/>
                <a:cs typeface="Verdana"/>
              </a:rPr>
              <a:t> </a:t>
            </a:r>
            <a:r>
              <a:rPr sz="3600" spc="215" dirty="0">
                <a:solidFill>
                  <a:srgbClr val="FFFFFF"/>
                </a:solidFill>
                <a:latin typeface="Verdana"/>
                <a:cs typeface="Verdana"/>
              </a:rPr>
              <a:t>but</a:t>
            </a:r>
            <a:r>
              <a:rPr sz="3600" spc="-135" dirty="0">
                <a:solidFill>
                  <a:srgbClr val="FFFFFF"/>
                </a:solidFill>
                <a:latin typeface="Verdana"/>
                <a:cs typeface="Verdana"/>
              </a:rPr>
              <a:t> </a:t>
            </a:r>
            <a:r>
              <a:rPr sz="3600" spc="150" dirty="0">
                <a:solidFill>
                  <a:srgbClr val="FFFFFF"/>
                </a:solidFill>
                <a:latin typeface="Verdana"/>
                <a:cs typeface="Verdana"/>
              </a:rPr>
              <a:t>it’s </a:t>
            </a:r>
            <a:r>
              <a:rPr sz="3600" spc="200" dirty="0">
                <a:solidFill>
                  <a:srgbClr val="FFFFFF"/>
                </a:solidFill>
                <a:latin typeface="Verdana"/>
                <a:cs typeface="Verdana"/>
              </a:rPr>
              <a:t>important</a:t>
            </a:r>
            <a:r>
              <a:rPr sz="3600" spc="-130" dirty="0">
                <a:solidFill>
                  <a:srgbClr val="FFFFFF"/>
                </a:solidFill>
                <a:latin typeface="Verdana"/>
                <a:cs typeface="Verdana"/>
              </a:rPr>
              <a:t> </a:t>
            </a:r>
            <a:r>
              <a:rPr sz="3600" spc="165" dirty="0">
                <a:solidFill>
                  <a:srgbClr val="FFFFFF"/>
                </a:solidFill>
                <a:latin typeface="Verdana"/>
                <a:cs typeface="Verdana"/>
              </a:rPr>
              <a:t>to</a:t>
            </a:r>
            <a:r>
              <a:rPr sz="3600" spc="-130" dirty="0">
                <a:solidFill>
                  <a:srgbClr val="FFFFFF"/>
                </a:solidFill>
                <a:latin typeface="Verdana"/>
                <a:cs typeface="Verdana"/>
              </a:rPr>
              <a:t> </a:t>
            </a:r>
            <a:r>
              <a:rPr sz="3600" spc="229" dirty="0">
                <a:solidFill>
                  <a:srgbClr val="FFFFFF"/>
                </a:solidFill>
                <a:latin typeface="Verdana"/>
                <a:cs typeface="Verdana"/>
              </a:rPr>
              <a:t>ensure</a:t>
            </a:r>
            <a:r>
              <a:rPr sz="3600" spc="-130" dirty="0">
                <a:solidFill>
                  <a:srgbClr val="FFFFFF"/>
                </a:solidFill>
                <a:latin typeface="Verdana"/>
                <a:cs typeface="Verdana"/>
              </a:rPr>
              <a:t> </a:t>
            </a:r>
            <a:r>
              <a:rPr sz="3600" spc="190" dirty="0">
                <a:solidFill>
                  <a:srgbClr val="FFFFFF"/>
                </a:solidFill>
                <a:latin typeface="Verdana"/>
                <a:cs typeface="Verdana"/>
              </a:rPr>
              <a:t>that</a:t>
            </a:r>
            <a:r>
              <a:rPr sz="3600" spc="-125" dirty="0">
                <a:solidFill>
                  <a:srgbClr val="FFFFFF"/>
                </a:solidFill>
                <a:latin typeface="Verdana"/>
                <a:cs typeface="Verdana"/>
              </a:rPr>
              <a:t> </a:t>
            </a:r>
            <a:r>
              <a:rPr sz="3600" spc="195" dirty="0">
                <a:solidFill>
                  <a:srgbClr val="FFFFFF"/>
                </a:solidFill>
                <a:latin typeface="Verdana"/>
                <a:cs typeface="Verdana"/>
              </a:rPr>
              <a:t>the</a:t>
            </a:r>
            <a:r>
              <a:rPr sz="3600" spc="-130" dirty="0">
                <a:solidFill>
                  <a:srgbClr val="FFFFFF"/>
                </a:solidFill>
                <a:latin typeface="Verdana"/>
                <a:cs typeface="Verdana"/>
              </a:rPr>
              <a:t> </a:t>
            </a:r>
            <a:r>
              <a:rPr sz="3600" spc="229" dirty="0">
                <a:solidFill>
                  <a:srgbClr val="FFFFFF"/>
                </a:solidFill>
                <a:latin typeface="Verdana"/>
                <a:cs typeface="Verdana"/>
              </a:rPr>
              <a:t>person</a:t>
            </a:r>
            <a:r>
              <a:rPr sz="3600" spc="-130" dirty="0">
                <a:solidFill>
                  <a:srgbClr val="FFFFFF"/>
                </a:solidFill>
                <a:latin typeface="Verdana"/>
                <a:cs typeface="Verdana"/>
              </a:rPr>
              <a:t> </a:t>
            </a:r>
            <a:r>
              <a:rPr sz="3600" spc="165" dirty="0">
                <a:solidFill>
                  <a:srgbClr val="FFFFFF"/>
                </a:solidFill>
                <a:latin typeface="Verdana"/>
                <a:cs typeface="Verdana"/>
              </a:rPr>
              <a:t>is</a:t>
            </a:r>
            <a:r>
              <a:rPr sz="3600" spc="-125" dirty="0">
                <a:solidFill>
                  <a:srgbClr val="FFFFFF"/>
                </a:solidFill>
                <a:latin typeface="Verdana"/>
                <a:cs typeface="Verdana"/>
              </a:rPr>
              <a:t> </a:t>
            </a:r>
            <a:r>
              <a:rPr sz="3600" spc="260" dirty="0">
                <a:solidFill>
                  <a:srgbClr val="FFFFFF"/>
                </a:solidFill>
                <a:latin typeface="Verdana"/>
                <a:cs typeface="Verdana"/>
              </a:rPr>
              <a:t>up</a:t>
            </a:r>
            <a:r>
              <a:rPr sz="3600" spc="-130" dirty="0">
                <a:solidFill>
                  <a:srgbClr val="FFFFFF"/>
                </a:solidFill>
                <a:latin typeface="Verdana"/>
                <a:cs typeface="Verdana"/>
              </a:rPr>
              <a:t> </a:t>
            </a:r>
            <a:r>
              <a:rPr sz="3600" spc="185" dirty="0">
                <a:solidFill>
                  <a:srgbClr val="FFFFFF"/>
                </a:solidFill>
                <a:latin typeface="Verdana"/>
                <a:cs typeface="Verdana"/>
              </a:rPr>
              <a:t>for</a:t>
            </a:r>
            <a:r>
              <a:rPr sz="3600" spc="-130" dirty="0">
                <a:solidFill>
                  <a:srgbClr val="FFFFFF"/>
                </a:solidFill>
                <a:latin typeface="Verdana"/>
                <a:cs typeface="Verdana"/>
              </a:rPr>
              <a:t> </a:t>
            </a:r>
            <a:r>
              <a:rPr sz="3600" spc="195" dirty="0">
                <a:solidFill>
                  <a:srgbClr val="FFFFFF"/>
                </a:solidFill>
                <a:latin typeface="Verdana"/>
                <a:cs typeface="Verdana"/>
              </a:rPr>
              <a:t>the</a:t>
            </a:r>
            <a:r>
              <a:rPr sz="3600" spc="-125" dirty="0">
                <a:solidFill>
                  <a:srgbClr val="FFFFFF"/>
                </a:solidFill>
                <a:latin typeface="Verdana"/>
                <a:cs typeface="Verdana"/>
              </a:rPr>
              <a:t> </a:t>
            </a:r>
            <a:r>
              <a:rPr sz="3600" spc="45" dirty="0">
                <a:solidFill>
                  <a:srgbClr val="FFFFFF"/>
                </a:solidFill>
                <a:latin typeface="Verdana"/>
                <a:cs typeface="Verdana"/>
              </a:rPr>
              <a:t>job</a:t>
            </a:r>
            <a:r>
              <a:rPr lang="en-US" sz="3600" spc="45" dirty="0">
                <a:solidFill>
                  <a:srgbClr val="FFFFFF"/>
                </a:solidFill>
                <a:latin typeface="Verdana"/>
                <a:cs typeface="Verdana"/>
              </a:rPr>
              <a:t>.</a:t>
            </a:r>
            <a:endParaRPr sz="3600" dirty="0">
              <a:latin typeface="Verdana"/>
              <a:cs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TotalTime>
  <Words>1533</Words>
  <Application>Microsoft Macintosh PowerPoint</Application>
  <PresentationFormat>Custom</PresentationFormat>
  <Paragraphs>101</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Cambria</vt:lpstr>
      <vt:lpstr>Verdana</vt:lpstr>
      <vt:lpstr>Office Theme</vt:lpstr>
      <vt:lpstr>PowerPoint Presentation</vt:lpstr>
      <vt:lpstr>What Is an Exit Strategy?</vt:lpstr>
      <vt:lpstr>8 types of exit strategies</vt:lpstr>
      <vt:lpstr>8 types of exit strategies</vt:lpstr>
      <vt:lpstr>1. M&amp;A deals</vt:lpstr>
      <vt:lpstr>PowerPoint Presentation</vt:lpstr>
      <vt:lpstr>2. Selling your stake to a partner or investor</vt:lpstr>
      <vt:lpstr>PowerPoint Presentation</vt:lpstr>
      <vt:lpstr>3. Family succession</vt:lpstr>
      <vt:lpstr>PowerPoint Presentation</vt:lpstr>
      <vt:lpstr>4. Acquihires</vt:lpstr>
      <vt:lpstr>PowerPoint Presentation</vt:lpstr>
      <vt:lpstr>5. Management and employee buyouts</vt:lpstr>
      <vt:lpstr>PowerPoint Presentation</vt:lpstr>
      <vt:lpstr>6. Initial Public Offering (IPO)</vt:lpstr>
      <vt:lpstr>PowerPoint Presentation</vt:lpstr>
      <vt:lpstr>7. Liquidation</vt:lpstr>
      <vt:lpstr>PowerPoint Presentation</vt:lpstr>
      <vt:lpstr>8. Bankruptcy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Noha Fawzy Abd Elkader Ibrahim</dc:creator>
  <cp:keywords>DAFd6YIST7U,BAFd6UytS-I</cp:keywords>
  <cp:lastModifiedBy>Microsoft Office User</cp:lastModifiedBy>
  <cp:revision>6</cp:revision>
  <dcterms:created xsi:type="dcterms:W3CDTF">2023-05-08T18:44:52Z</dcterms:created>
  <dcterms:modified xsi:type="dcterms:W3CDTF">2023-05-17T19:23:00Z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2023-03-22T00:00:00Z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2023-03-22T00:00:00Z</vt:filetime>
  </property>
</Properties>
</file>