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6" r:id="rId19"/>
    <p:sldId id="275" r:id="rId20"/>
    <p:sldId id="277" r:id="rId21"/>
    <p:sldId id="278" r:id="rId22"/>
    <p:sldId id="283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3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8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8995-4F56-4291-95D8-A3D009A888B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2C54-894A-44E5-BD0C-26AD68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97415"/>
            <a:ext cx="12192000" cy="1160585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Biochemistry Department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Faculty of Dentistry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0869" y="480765"/>
            <a:ext cx="2818151" cy="1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Amber Yellow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83436" y="1027906"/>
            <a:ext cx="173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48721"/>
            <a:ext cx="12007121" cy="1229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Can the Color be affected by certain conditions?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92649" y="1027906"/>
            <a:ext cx="173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315137" y="480765"/>
            <a:ext cx="2818151" cy="1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Normal Condition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31204"/>
              </p:ext>
            </p:extLst>
          </p:nvPr>
        </p:nvGraphicFramePr>
        <p:xfrm>
          <a:off x="838200" y="3067647"/>
          <a:ext cx="10149590" cy="309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4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761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Physiological Condition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Pathological Condition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154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Cold Weather</a:t>
                      </a:r>
                      <a:r>
                        <a:rPr lang="en-US" b="1" i="0" baseline="0" dirty="0" smtClean="0"/>
                        <a:t> increases the urination which will cause the color to be pale yellow</a:t>
                      </a:r>
                    </a:p>
                    <a:p>
                      <a:endParaRPr lang="en-US" b="1" i="0" baseline="0" dirty="0" smtClean="0"/>
                    </a:p>
                    <a:p>
                      <a:r>
                        <a:rPr lang="en-US" b="1" i="0" baseline="0" dirty="0" smtClean="0"/>
                        <a:t>Rifampicin an antibiotic which will cause the urine to be </a:t>
                      </a:r>
                      <a:r>
                        <a:rPr lang="en-US" b="1" i="0" baseline="0" dirty="0" smtClean="0">
                          <a:solidFill>
                            <a:schemeClr val="accent2"/>
                          </a:solidFill>
                        </a:rPr>
                        <a:t>red </a:t>
                      </a:r>
                      <a:r>
                        <a:rPr lang="en-US" b="1" i="0" baseline="0" dirty="0" smtClean="0"/>
                        <a:t>in color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 A  will cause the urine to be brownish yellow due to the presence of bilirubin (a liver pigment)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Diabetes will cause</a:t>
                      </a:r>
                      <a:r>
                        <a:rPr lang="en-US" baseline="0" dirty="0" smtClean="0"/>
                        <a:t> the urine to be pale yellow </a:t>
                      </a:r>
                      <a:r>
                        <a:rPr lang="en-US" dirty="0" smtClean="0"/>
                        <a:t>due to the increased frequency of urination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8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Odor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0869" y="480765"/>
            <a:ext cx="2818151" cy="1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Aromatic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83436" y="1027906"/>
            <a:ext cx="173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48721"/>
            <a:ext cx="12007121" cy="1229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Can the odor be affected by certain conditions?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92649" y="1027906"/>
            <a:ext cx="173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315137" y="480765"/>
            <a:ext cx="2818151" cy="1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Normal Condition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48935"/>
              </p:ext>
            </p:extLst>
          </p:nvPr>
        </p:nvGraphicFramePr>
        <p:xfrm>
          <a:off x="838200" y="3067647"/>
          <a:ext cx="10149590" cy="309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4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761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Physiological Condition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Pathological Condition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1548">
                <a:tc>
                  <a:txBody>
                    <a:bodyPr/>
                    <a:lstStyle/>
                    <a:p>
                      <a:r>
                        <a:rPr lang="en-US" b="1" i="0" baseline="0" dirty="0" smtClean="0"/>
                        <a:t>Due to a lab error as leaving the urine without quick handling will allow the bacteria to react with it producing ammonia like odor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Acetone</a:t>
                      </a:r>
                      <a:r>
                        <a:rPr lang="en-US" b="1" baseline="0" dirty="0" smtClean="0"/>
                        <a:t> in Urine = 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Sweet Apple like odor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due to diabetes or un balanced diet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Aspect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3908" y="2083633"/>
            <a:ext cx="8769246" cy="3507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Presence of deposits which will precipitate upon standing</a:t>
            </a:r>
          </a:p>
          <a:p>
            <a:pPr algn="ctr"/>
            <a:r>
              <a:rPr lang="en-US" sz="2800" b="1" dirty="0" smtClean="0"/>
              <a:t>Such as epithelial cells  </a:t>
            </a:r>
            <a:endParaRPr lang="en-US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58190" y="989351"/>
            <a:ext cx="1394085" cy="14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51685" y="524656"/>
            <a:ext cx="3342807" cy="116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No Deposits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Appearance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1274164" y="2563318"/>
            <a:ext cx="3222885" cy="224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Clear 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7017895" y="2563318"/>
            <a:ext cx="3222885" cy="224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Turbid in case of Albumin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39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6" y="365125"/>
            <a:ext cx="8652803" cy="1325563"/>
          </a:xfrm>
        </p:spPr>
        <p:txBody>
          <a:bodyPr/>
          <a:lstStyle/>
          <a:p>
            <a:r>
              <a:rPr lang="en-US" b="1" dirty="0" smtClean="0"/>
              <a:t>PH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01878" y="1027906"/>
            <a:ext cx="1618938" cy="14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75401" y="365125"/>
            <a:ext cx="2818151" cy="101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Slightly Acidic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70" y="1"/>
            <a:ext cx="3242369" cy="6804585"/>
          </a:xfrm>
          <a:prstGeom prst="rect">
            <a:avLst/>
          </a:prstGeom>
        </p:spPr>
      </p:pic>
      <p:pic>
        <p:nvPicPr>
          <p:cNvPr id="1026" name="Picture 2" descr="Image result for â«ÙÙØ±ÙØ© Ø§ÙØ³Ø§Ø­Ù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" y="1903900"/>
            <a:ext cx="3763578" cy="49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Specific Gravity 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8" r="-695"/>
          <a:stretch/>
        </p:blipFill>
        <p:spPr>
          <a:xfrm>
            <a:off x="2060203" y="2458191"/>
            <a:ext cx="6573157" cy="34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Gravity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34462"/>
              </p:ext>
            </p:extLst>
          </p:nvPr>
        </p:nvGraphicFramePr>
        <p:xfrm>
          <a:off x="108198" y="1690689"/>
          <a:ext cx="10344096" cy="343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032">
                  <a:extLst>
                    <a:ext uri="{9D8B030D-6E8A-4147-A177-3AD203B41FA5}">
                      <a16:colId xmlns:a16="http://schemas.microsoft.com/office/drawing/2014/main" xmlns="" val="2400663294"/>
                    </a:ext>
                  </a:extLst>
                </a:gridCol>
                <a:gridCol w="3448032">
                  <a:extLst>
                    <a:ext uri="{9D8B030D-6E8A-4147-A177-3AD203B41FA5}">
                      <a16:colId xmlns:a16="http://schemas.microsoft.com/office/drawing/2014/main" xmlns="" val="1676170446"/>
                    </a:ext>
                  </a:extLst>
                </a:gridCol>
                <a:gridCol w="3448032">
                  <a:extLst>
                    <a:ext uri="{9D8B030D-6E8A-4147-A177-3AD203B41FA5}">
                      <a16:colId xmlns:a16="http://schemas.microsoft.com/office/drawing/2014/main" xmlns="" val="3835075957"/>
                    </a:ext>
                  </a:extLst>
                </a:gridCol>
              </a:tblGrid>
              <a:tr h="1659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Normal Range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Accepted Range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Less than</a:t>
                      </a:r>
                      <a:r>
                        <a:rPr lang="en-US" sz="2400" b="1" baseline="0" dirty="0" smtClean="0"/>
                        <a:t> 1010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747541"/>
                  </a:ext>
                </a:extLst>
              </a:tr>
              <a:tr h="177973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1010-1025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1000-1060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Diabetes Insipidus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3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Gravity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64" y="460127"/>
            <a:ext cx="5610225" cy="6048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407" y="2284906"/>
            <a:ext cx="4512623" cy="23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Reading + (Room Temperature-15)/3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2" t="15385"/>
          <a:stretch/>
        </p:blipFill>
        <p:spPr>
          <a:xfrm>
            <a:off x="3784207" y="0"/>
            <a:ext cx="517605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234" y="2208628"/>
            <a:ext cx="2912012" cy="191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Chemical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3379" y="2208628"/>
            <a:ext cx="2912012" cy="191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Reactions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40755"/>
              </p:ext>
            </p:extLst>
          </p:nvPr>
        </p:nvGraphicFramePr>
        <p:xfrm>
          <a:off x="2286000" y="0"/>
          <a:ext cx="7405687" cy="671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985">
                  <a:extLst>
                    <a:ext uri="{9D8B030D-6E8A-4147-A177-3AD203B41FA5}">
                      <a16:colId xmlns:a16="http://schemas.microsoft.com/office/drawing/2014/main" xmlns="" val="2533453149"/>
                    </a:ext>
                  </a:extLst>
                </a:gridCol>
                <a:gridCol w="3031702">
                  <a:extLst>
                    <a:ext uri="{9D8B030D-6E8A-4147-A177-3AD203B41FA5}">
                      <a16:colId xmlns:a16="http://schemas.microsoft.com/office/drawing/2014/main" xmlns="" val="3549767516"/>
                    </a:ext>
                  </a:extLst>
                </a:gridCol>
              </a:tblGrid>
              <a:tr h="11744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Coagulation</a:t>
                      </a:r>
                      <a:r>
                        <a:rPr lang="en-US" sz="2400" baseline="0" dirty="0" smtClean="0"/>
                        <a:t> Test for Albumin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Fehling Test for Glucose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16152"/>
                  </a:ext>
                </a:extLst>
              </a:tr>
              <a:tr h="27703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dirty="0" smtClean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000" b="1" dirty="0" smtClean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Heat 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15 </a:t>
                      </a:r>
                      <a:r>
                        <a:rPr lang="en-US" sz="2000" b="1" baseline="0" dirty="0" err="1" smtClean="0"/>
                        <a:t>mls</a:t>
                      </a:r>
                      <a:r>
                        <a:rPr lang="en-US" sz="2000" b="1" baseline="0" dirty="0" smtClean="0"/>
                        <a:t> sample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2 </a:t>
                      </a:r>
                      <a:r>
                        <a:rPr lang="en-US" sz="2000" b="1" dirty="0" err="1" smtClean="0"/>
                        <a:t>mls</a:t>
                      </a:r>
                      <a:r>
                        <a:rPr lang="en-US" sz="2000" b="1" dirty="0" smtClean="0"/>
                        <a:t> sample 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1 ml FB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1ml</a:t>
                      </a:r>
                      <a:r>
                        <a:rPr lang="en-US" sz="2000" b="1" baseline="0" dirty="0" smtClean="0"/>
                        <a:t> FA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3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</a:rPr>
                        <a:t>Boil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436631"/>
                  </a:ext>
                </a:extLst>
              </a:tr>
              <a:tr h="27703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White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Coagulum 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Red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PPt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1958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6" t="2631" r="42193"/>
          <a:stretch/>
        </p:blipFill>
        <p:spPr>
          <a:xfrm flipH="1">
            <a:off x="7454093" y="1411214"/>
            <a:ext cx="235528" cy="1613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6" t="2631" r="42193"/>
          <a:stretch/>
        </p:blipFill>
        <p:spPr>
          <a:xfrm flipH="1">
            <a:off x="4242093" y="1654102"/>
            <a:ext cx="235528" cy="1613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8" t="32020" r="34243"/>
          <a:stretch/>
        </p:blipFill>
        <p:spPr>
          <a:xfrm>
            <a:off x="8026533" y="4484898"/>
            <a:ext cx="1040675" cy="1967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1" t="19860" r="13733" b="24948"/>
          <a:stretch/>
        </p:blipFill>
        <p:spPr>
          <a:xfrm>
            <a:off x="4193050" y="4341642"/>
            <a:ext cx="893988" cy="22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0106" cy="6418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3902" y="106115"/>
            <a:ext cx="2898098" cy="346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Importance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Molecular Weight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824504"/>
              </p:ext>
            </p:extLst>
          </p:nvPr>
        </p:nvGraphicFramePr>
        <p:xfrm>
          <a:off x="2300068" y="142875"/>
          <a:ext cx="8138160" cy="644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160">
                  <a:extLst>
                    <a:ext uri="{9D8B030D-6E8A-4147-A177-3AD203B41FA5}">
                      <a16:colId xmlns:a16="http://schemas.microsoft.com/office/drawing/2014/main" xmlns="" val="2533453149"/>
                    </a:ext>
                  </a:extLst>
                </a:gridCol>
              </a:tblGrid>
              <a:tr h="11744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Hays</a:t>
                      </a:r>
                      <a:r>
                        <a:rPr lang="en-US" sz="2400" baseline="0" dirty="0" smtClean="0"/>
                        <a:t> Sulphur Test for Bile Salt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16152"/>
                  </a:ext>
                </a:extLst>
              </a:tr>
              <a:tr h="249505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dirty="0" smtClean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000" b="1" dirty="0" smtClean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Half spatula </a:t>
                      </a:r>
                      <a:r>
                        <a:rPr lang="en-US" sz="2400" b="1" baseline="0" dirty="0" err="1" smtClean="0"/>
                        <a:t>sulpur</a:t>
                      </a:r>
                      <a:r>
                        <a:rPr lang="en-US" sz="2400" b="1" baseline="0" dirty="0" smtClean="0"/>
                        <a:t>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5 </a:t>
                      </a:r>
                      <a:r>
                        <a:rPr lang="en-US" sz="2400" b="1" baseline="0" dirty="0" err="1" smtClean="0"/>
                        <a:t>mls</a:t>
                      </a:r>
                      <a:r>
                        <a:rPr lang="en-US" sz="2400" b="1" baseline="0" dirty="0" smtClean="0"/>
                        <a:t> sample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2000" b="1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2000" b="1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No Shaking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436631"/>
                  </a:ext>
                </a:extLst>
              </a:tr>
              <a:tr h="27703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the Sulphur sinks then it has Bile salts as they alter the surface tension, however if the Sulphur floats then the tension is intact and Bile salts are not present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1958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6" t="2631" r="42193"/>
          <a:stretch/>
        </p:blipFill>
        <p:spPr>
          <a:xfrm flipH="1">
            <a:off x="4692443" y="1886630"/>
            <a:ext cx="235528" cy="1613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2" t="16707" r="28120" b="11075"/>
          <a:stretch/>
        </p:blipFill>
        <p:spPr>
          <a:xfrm>
            <a:off x="10667590" y="787791"/>
            <a:ext cx="1374355" cy="47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10257"/>
              </p:ext>
            </p:extLst>
          </p:nvPr>
        </p:nvGraphicFramePr>
        <p:xfrm>
          <a:off x="872959" y="171010"/>
          <a:ext cx="7012744" cy="644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2744">
                  <a:extLst>
                    <a:ext uri="{9D8B030D-6E8A-4147-A177-3AD203B41FA5}">
                      <a16:colId xmlns:a16="http://schemas.microsoft.com/office/drawing/2014/main" xmlns="" val="2533453149"/>
                    </a:ext>
                  </a:extLst>
                </a:gridCol>
              </a:tblGrid>
              <a:tr h="99272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Rothera’s</a:t>
                      </a:r>
                      <a:r>
                        <a:rPr lang="en-US" sz="2400" dirty="0" smtClean="0"/>
                        <a:t> Test for Acetone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16152"/>
                  </a:ext>
                </a:extLst>
              </a:tr>
              <a:tr h="262799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dirty="0" smtClean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000" b="1" dirty="0" smtClean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3 ml </a:t>
                      </a:r>
                      <a:r>
                        <a:rPr lang="en-US" sz="2400" b="1" baseline="0" dirty="0" err="1" smtClean="0"/>
                        <a:t>Amonia</a:t>
                      </a:r>
                      <a:endParaRPr lang="en-US" sz="2400" b="1" baseline="0" dirty="0" smtClean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2 </a:t>
                      </a:r>
                      <a:r>
                        <a:rPr lang="en-US" sz="2400" b="1" baseline="0" dirty="0" err="1" smtClean="0"/>
                        <a:t>dps</a:t>
                      </a:r>
                      <a:r>
                        <a:rPr lang="en-US" sz="2400" b="1" baseline="0" dirty="0" smtClean="0"/>
                        <a:t> Na nitroprusside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Vigorous shaking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3 </a:t>
                      </a:r>
                      <a:r>
                        <a:rPr lang="en-US" sz="2400" b="1" baseline="0" dirty="0" err="1" smtClean="0"/>
                        <a:t>spt</a:t>
                      </a:r>
                      <a:r>
                        <a:rPr lang="en-US" sz="2400" b="1" baseline="0" dirty="0" smtClean="0"/>
                        <a:t> Ammonium </a:t>
                      </a:r>
                      <a:r>
                        <a:rPr lang="en-US" sz="2400" b="1" baseline="0" dirty="0" err="1" smtClean="0"/>
                        <a:t>Sulphate</a:t>
                      </a:r>
                      <a:endParaRPr lang="en-US" sz="2400" b="1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3 </a:t>
                      </a:r>
                      <a:r>
                        <a:rPr lang="en-US" sz="2400" b="1" baseline="0" dirty="0" err="1" smtClean="0"/>
                        <a:t>mls</a:t>
                      </a:r>
                      <a:r>
                        <a:rPr lang="en-US" sz="2400" b="1" baseline="0" dirty="0" smtClean="0"/>
                        <a:t> sample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2000" b="1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436631"/>
                  </a:ext>
                </a:extLst>
              </a:tr>
              <a:tr h="234177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Permanganate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 Color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1958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6" t="2631" r="42193"/>
          <a:stretch/>
        </p:blipFill>
        <p:spPr>
          <a:xfrm flipH="1">
            <a:off x="2075851" y="2013729"/>
            <a:ext cx="235528" cy="1613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4" t="45760" r="3778" b="11381"/>
          <a:stretch/>
        </p:blipFill>
        <p:spPr>
          <a:xfrm>
            <a:off x="8656799" y="171010"/>
            <a:ext cx="3006183" cy="63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Minerals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Image result for calcium miner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68" y="2069451"/>
            <a:ext cx="4518314" cy="44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uoride minera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r="52448" b="26110"/>
          <a:stretch/>
        </p:blipFill>
        <p:spPr bwMode="auto">
          <a:xfrm>
            <a:off x="6359236" y="2069451"/>
            <a:ext cx="5465904" cy="42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04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F4919-9487-41CC-8164-0BF015C9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Minerals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6AA7D0-B349-43CA-903F-1449F5C881F3}"/>
              </a:ext>
            </a:extLst>
          </p:cNvPr>
          <p:cNvSpPr txBox="1"/>
          <p:nvPr/>
        </p:nvSpPr>
        <p:spPr>
          <a:xfrm>
            <a:off x="4810539" y="1934818"/>
            <a:ext cx="276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D368981-A826-47C5-A4E8-DD67D44F71A6}"/>
              </a:ext>
            </a:extLst>
          </p:cNvPr>
          <p:cNvCxnSpPr/>
          <p:nvPr/>
        </p:nvCxnSpPr>
        <p:spPr>
          <a:xfrm>
            <a:off x="6195391" y="2458038"/>
            <a:ext cx="0" cy="424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528506-E632-4CC8-AD00-FD58DA9A4CC7}"/>
              </a:ext>
            </a:extLst>
          </p:cNvPr>
          <p:cNvCxnSpPr>
            <a:cxnSpLocks/>
          </p:cNvCxnSpPr>
          <p:nvPr/>
        </p:nvCxnSpPr>
        <p:spPr>
          <a:xfrm flipH="1">
            <a:off x="2570923" y="2882108"/>
            <a:ext cx="36244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8E15C56-CA3F-4210-9272-C7E296DD49C2}"/>
              </a:ext>
            </a:extLst>
          </p:cNvPr>
          <p:cNvCxnSpPr>
            <a:cxnSpLocks/>
          </p:cNvCxnSpPr>
          <p:nvPr/>
        </p:nvCxnSpPr>
        <p:spPr>
          <a:xfrm flipH="1">
            <a:off x="6195391" y="2882108"/>
            <a:ext cx="33196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9D75308-34E1-4306-BC37-B0E23EEEC566}"/>
              </a:ext>
            </a:extLst>
          </p:cNvPr>
          <p:cNvCxnSpPr>
            <a:cxnSpLocks/>
          </p:cNvCxnSpPr>
          <p:nvPr/>
        </p:nvCxnSpPr>
        <p:spPr>
          <a:xfrm>
            <a:off x="2570922" y="2882108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373FF0A-EFB6-42DE-AAB5-1CCCA2A9B3F2}"/>
              </a:ext>
            </a:extLst>
          </p:cNvPr>
          <p:cNvCxnSpPr>
            <a:cxnSpLocks/>
          </p:cNvCxnSpPr>
          <p:nvPr/>
        </p:nvCxnSpPr>
        <p:spPr>
          <a:xfrm>
            <a:off x="9515061" y="2882108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181183-16EA-4280-A7EC-F3ED14A15A5B}"/>
              </a:ext>
            </a:extLst>
          </p:cNvPr>
          <p:cNvSpPr txBox="1"/>
          <p:nvPr/>
        </p:nvSpPr>
        <p:spPr>
          <a:xfrm>
            <a:off x="1842053" y="3491708"/>
            <a:ext cx="194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Macro-minerals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CABD05-7A51-449E-BFC1-B120F4991542}"/>
              </a:ext>
            </a:extLst>
          </p:cNvPr>
          <p:cNvSpPr txBox="1"/>
          <p:nvPr/>
        </p:nvSpPr>
        <p:spPr>
          <a:xfrm>
            <a:off x="8521149" y="3491708"/>
            <a:ext cx="1828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Micro-minerals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578CC3-4BB0-4B22-A6D7-988A25C61E29}"/>
              </a:ext>
            </a:extLst>
          </p:cNvPr>
          <p:cNvSpPr txBox="1"/>
          <p:nvPr/>
        </p:nvSpPr>
        <p:spPr>
          <a:xfrm>
            <a:off x="1842052" y="4068418"/>
            <a:ext cx="4253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 in relatively large amounts.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Calcium, Phosphorus and Magnesium.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3D678C-0DFC-49E4-B51D-277241EB0635}"/>
              </a:ext>
            </a:extLst>
          </p:cNvPr>
          <p:cNvSpPr txBox="1"/>
          <p:nvPr/>
        </p:nvSpPr>
        <p:spPr>
          <a:xfrm>
            <a:off x="7203385" y="4101308"/>
            <a:ext cx="3319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 in small amounts.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called 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Florine, Zinc and Iron.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6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0B1CF-1234-4C1F-9A5A-EE847B7A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Macro-minerals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674EC-5139-49C4-B9BA-40CE56615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calcium: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Calcification of bones and teeth (enamel and dentine)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blood clotting by activating certain coagulation factors.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heart beats, muscle tone and muscle contraction.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conduction.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Mediator of hormone action.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role in apoptosis.</a:t>
            </a:r>
          </a:p>
        </p:txBody>
      </p:sp>
    </p:spTree>
    <p:extLst>
      <p:ext uri="{BB962C8B-B14F-4D97-AF65-F5344CB8AC3E}">
        <p14:creationId xmlns:p14="http://schemas.microsoft.com/office/powerpoint/2010/main" val="106419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C2B8E-5C6C-4286-B5EF-73AF7E85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8AF512-5639-49BE-B94F-6D0199DA07D3}"/>
              </a:ext>
            </a:extLst>
          </p:cNvPr>
          <p:cNvSpPr txBox="1"/>
          <p:nvPr/>
        </p:nvSpPr>
        <p:spPr>
          <a:xfrm>
            <a:off x="3584300" y="1928700"/>
            <a:ext cx="4830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plasma calcium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3F47A7-A4A4-40CC-BC10-A91CE8F81520}"/>
              </a:ext>
            </a:extLst>
          </p:cNvPr>
          <p:cNvSpPr txBox="1"/>
          <p:nvPr/>
        </p:nvSpPr>
        <p:spPr>
          <a:xfrm>
            <a:off x="2246244" y="2796210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Hypo-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calcemia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9B7979-0F8C-4CC9-93E1-9D35CA5A65B4}"/>
              </a:ext>
            </a:extLst>
          </p:cNvPr>
          <p:cNvSpPr txBox="1"/>
          <p:nvPr/>
        </p:nvSpPr>
        <p:spPr>
          <a:xfrm>
            <a:off x="7897461" y="2796210"/>
            <a:ext cx="2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Hyper-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calcermia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902A74B-7809-42E2-A3BD-A3DF2B255838}"/>
              </a:ext>
            </a:extLst>
          </p:cNvPr>
          <p:cNvCxnSpPr>
            <a:cxnSpLocks/>
          </p:cNvCxnSpPr>
          <p:nvPr/>
        </p:nvCxnSpPr>
        <p:spPr>
          <a:xfrm flipH="1">
            <a:off x="3101013" y="2186609"/>
            <a:ext cx="4832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2523ABD-3858-471B-A125-DEC59378CFE0}"/>
              </a:ext>
            </a:extLst>
          </p:cNvPr>
          <p:cNvCxnSpPr>
            <a:cxnSpLocks/>
          </p:cNvCxnSpPr>
          <p:nvPr/>
        </p:nvCxnSpPr>
        <p:spPr>
          <a:xfrm flipH="1">
            <a:off x="8414710" y="2186609"/>
            <a:ext cx="4899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1304E03-8383-4B99-AE02-C16D9AECBC78}"/>
              </a:ext>
            </a:extLst>
          </p:cNvPr>
          <p:cNvCxnSpPr/>
          <p:nvPr/>
        </p:nvCxnSpPr>
        <p:spPr>
          <a:xfrm>
            <a:off x="3101009" y="2186610"/>
            <a:ext cx="0" cy="4108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9180C00-6BDA-4275-90DC-A96A0B9E04E4}"/>
              </a:ext>
            </a:extLst>
          </p:cNvPr>
          <p:cNvCxnSpPr/>
          <p:nvPr/>
        </p:nvCxnSpPr>
        <p:spPr>
          <a:xfrm>
            <a:off x="8877287" y="2200344"/>
            <a:ext cx="0" cy="4108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6806E8-8C79-4051-B563-E4DD6F707225}"/>
              </a:ext>
            </a:extLst>
          </p:cNvPr>
          <p:cNvSpPr txBox="1"/>
          <p:nvPr/>
        </p:nvSpPr>
        <p:spPr>
          <a:xfrm>
            <a:off x="2152650" y="3326297"/>
            <a:ext cx="36708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Parathyroid hormone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(PTH)     Calcium in blood by: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Urinary calcium excretion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intestinal absorption of calcium.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mobilization of calcium and       phosphate from bones.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Activates vitamin D (calcitriol is the activated form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Calcitriol will increase the Intestinal and the renal reabsorption of calcium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B0B6545-B9F5-4C3C-A8D1-B8914113568A}"/>
              </a:ext>
            </a:extLst>
          </p:cNvPr>
          <p:cNvCxnSpPr/>
          <p:nvPr/>
        </p:nvCxnSpPr>
        <p:spPr>
          <a:xfrm flipV="1">
            <a:off x="3180520" y="3692460"/>
            <a:ext cx="0" cy="187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4DE6A01-A401-4455-B651-CE8D5A82E04E}"/>
              </a:ext>
            </a:extLst>
          </p:cNvPr>
          <p:cNvCxnSpPr>
            <a:cxnSpLocks/>
          </p:cNvCxnSpPr>
          <p:nvPr/>
        </p:nvCxnSpPr>
        <p:spPr>
          <a:xfrm>
            <a:off x="2266122" y="3988905"/>
            <a:ext cx="0" cy="198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298B50B-5380-4631-92D4-E5EB113B737A}"/>
              </a:ext>
            </a:extLst>
          </p:cNvPr>
          <p:cNvCxnSpPr>
            <a:cxnSpLocks/>
          </p:cNvCxnSpPr>
          <p:nvPr/>
        </p:nvCxnSpPr>
        <p:spPr>
          <a:xfrm flipV="1">
            <a:off x="2259498" y="4520722"/>
            <a:ext cx="0" cy="187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D89DABC-E2C7-4293-8B0C-1547EAA7A6AE}"/>
              </a:ext>
            </a:extLst>
          </p:cNvPr>
          <p:cNvSpPr txBox="1"/>
          <p:nvPr/>
        </p:nvSpPr>
        <p:spPr>
          <a:xfrm>
            <a:off x="7931426" y="3310912"/>
            <a:ext cx="2418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Calcitonin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Oppose PTH by: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Plasma calcium level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renal excretion of calcium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absorption of calcium 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21002FC6-C517-4D95-B836-A8F3356E373C}"/>
              </a:ext>
            </a:extLst>
          </p:cNvPr>
          <p:cNvCxnSpPr>
            <a:cxnSpLocks/>
          </p:cNvCxnSpPr>
          <p:nvPr/>
        </p:nvCxnSpPr>
        <p:spPr>
          <a:xfrm>
            <a:off x="8024192" y="3962401"/>
            <a:ext cx="0" cy="198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B8CC22A-BD22-41BB-B334-B07F5D61D149}"/>
              </a:ext>
            </a:extLst>
          </p:cNvPr>
          <p:cNvCxnSpPr>
            <a:cxnSpLocks/>
          </p:cNvCxnSpPr>
          <p:nvPr/>
        </p:nvCxnSpPr>
        <p:spPr>
          <a:xfrm>
            <a:off x="7922373" y="4799997"/>
            <a:ext cx="0" cy="198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3DFEF28D-7A57-4C2A-88F7-D1CD9760089F}"/>
              </a:ext>
            </a:extLst>
          </p:cNvPr>
          <p:cNvCxnSpPr/>
          <p:nvPr/>
        </p:nvCxnSpPr>
        <p:spPr>
          <a:xfrm flipV="1">
            <a:off x="8024192" y="4227444"/>
            <a:ext cx="0" cy="187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DFEF28D-7A57-4C2A-88F7-D1CD9760089F}"/>
              </a:ext>
            </a:extLst>
          </p:cNvPr>
          <p:cNvCxnSpPr/>
          <p:nvPr/>
        </p:nvCxnSpPr>
        <p:spPr>
          <a:xfrm flipV="1">
            <a:off x="2246244" y="4227444"/>
            <a:ext cx="0" cy="187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5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1F82C-BDA7-4E7F-A113-41E564C1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Micro-minerals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D7E03F-4136-47EB-B0E5-DE00132EA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Florine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Fluoride is taken into the enamel of teeth, making it harder and more resistant to decay.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dental caries by two mechanisms: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fluoroapatite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resistant to bacterial attack.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Fluoride inhibits the glycolytic enzyme ―enolase‖, thus preventing bacterial fermentation in mouth.</a:t>
            </a:r>
          </a:p>
        </p:txBody>
      </p:sp>
    </p:spTree>
    <p:extLst>
      <p:ext uri="{BB962C8B-B14F-4D97-AF65-F5344CB8AC3E}">
        <p14:creationId xmlns:p14="http://schemas.microsoft.com/office/powerpoint/2010/main" val="81155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Abnormal Constituents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Glucose</a:t>
            </a:r>
          </a:p>
          <a:p>
            <a:r>
              <a:rPr lang="en-US" sz="3200" b="1" dirty="0" smtClean="0"/>
              <a:t>Albumin</a:t>
            </a:r>
          </a:p>
          <a:p>
            <a:r>
              <a:rPr lang="en-US" sz="3200" b="1" dirty="0" smtClean="0"/>
              <a:t>Acetone</a:t>
            </a:r>
          </a:p>
          <a:p>
            <a:r>
              <a:rPr lang="en-US" sz="3200" b="1" dirty="0" smtClean="0"/>
              <a:t>Bile Salt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2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Glucose in Urine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" y="1454046"/>
            <a:ext cx="5918235" cy="41427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35" y="1454046"/>
            <a:ext cx="4648095" cy="41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Albumin in Urine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14728" y="1690688"/>
            <a:ext cx="3796874" cy="307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High Molecular weight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6514" y="3132944"/>
            <a:ext cx="2293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09" y="1514007"/>
            <a:ext cx="5283416" cy="34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2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Acetone in Urine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4853" y="1690688"/>
            <a:ext cx="2938072" cy="169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Excessive breakdown of fatty acids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37679" y="2545126"/>
            <a:ext cx="97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71803" y="1698182"/>
            <a:ext cx="3747541" cy="169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Ketone Bodies 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(Acetone, B-hydroxyl butyrate, and acetoacetate)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74361" y="4392118"/>
            <a:ext cx="2563318" cy="151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Uncontrolled Diabetes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4574499" y="4392118"/>
            <a:ext cx="2563318" cy="151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Undiagnosed Diabetes 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8619344" y="4392118"/>
            <a:ext cx="2563318" cy="151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Unbalanced Diet </a:t>
            </a:r>
            <a:endParaRPr lang="en-US" sz="2000" b="1" dirty="0"/>
          </a:p>
        </p:txBody>
      </p:sp>
      <p:sp>
        <p:nvSpPr>
          <p:cNvPr id="11" name="5-Point Star 10"/>
          <p:cNvSpPr/>
          <p:nvPr/>
        </p:nvSpPr>
        <p:spPr>
          <a:xfrm>
            <a:off x="8784235" y="103331"/>
            <a:ext cx="3087974" cy="293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Water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Soluble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Bile Salt in Urine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1373756"/>
            <a:ext cx="8095561" cy="4788217"/>
          </a:xfrm>
        </p:spPr>
      </p:pic>
    </p:spTree>
    <p:extLst>
      <p:ext uri="{BB962C8B-B14F-4D97-AF65-F5344CB8AC3E}">
        <p14:creationId xmlns:p14="http://schemas.microsoft.com/office/powerpoint/2010/main" val="13119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Urine Report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439056" y="2623279"/>
            <a:ext cx="3177914" cy="2248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Physical Properties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52610" y="2623279"/>
            <a:ext cx="3177914" cy="2248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Chemical Reactions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Properties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</a:p>
          <a:p>
            <a:r>
              <a:rPr lang="en-US" dirty="0" smtClean="0"/>
              <a:t>Odor</a:t>
            </a:r>
          </a:p>
          <a:p>
            <a:r>
              <a:rPr lang="en-US" dirty="0" smtClean="0"/>
              <a:t>Aspect</a:t>
            </a:r>
          </a:p>
          <a:p>
            <a:r>
              <a:rPr lang="en-US" dirty="0" smtClean="0"/>
              <a:t>Appearance</a:t>
            </a:r>
          </a:p>
          <a:p>
            <a:r>
              <a:rPr lang="en-US" dirty="0" smtClean="0"/>
              <a:t>PH</a:t>
            </a:r>
          </a:p>
          <a:p>
            <a:r>
              <a:rPr lang="en-US" dirty="0" smtClean="0"/>
              <a:t>Specific Gravity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6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576</Words>
  <Application>Microsoft Office PowerPoint</Application>
  <PresentationFormat>Widescreen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Biochemistry Department Faculty of Dentistry </vt:lpstr>
      <vt:lpstr>PowerPoint Presentation</vt:lpstr>
      <vt:lpstr>Abnormal Constituents</vt:lpstr>
      <vt:lpstr>Glucose in Urine </vt:lpstr>
      <vt:lpstr>Albumin in Urine</vt:lpstr>
      <vt:lpstr>Acetone in Urine </vt:lpstr>
      <vt:lpstr>Bile Salt in Urine </vt:lpstr>
      <vt:lpstr>Urine Report</vt:lpstr>
      <vt:lpstr>Physical Properties </vt:lpstr>
      <vt:lpstr>Color </vt:lpstr>
      <vt:lpstr>Odor </vt:lpstr>
      <vt:lpstr>Aspect </vt:lpstr>
      <vt:lpstr>Appearance</vt:lpstr>
      <vt:lpstr>PH </vt:lpstr>
      <vt:lpstr>Specific Gravity </vt:lpstr>
      <vt:lpstr>Specific Gravity </vt:lpstr>
      <vt:lpstr>Specific Gravity</vt:lpstr>
      <vt:lpstr>PowerPoint Presentation</vt:lpstr>
      <vt:lpstr>PowerPoint Presentation</vt:lpstr>
      <vt:lpstr>PowerPoint Presentation</vt:lpstr>
      <vt:lpstr>PowerPoint Presentation</vt:lpstr>
      <vt:lpstr>Minerals </vt:lpstr>
      <vt:lpstr>Classification of Minerals</vt:lpstr>
      <vt:lpstr>Macro-minerals</vt:lpstr>
      <vt:lpstr>Calcium</vt:lpstr>
      <vt:lpstr> Micro-minerals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Hedeia Fawzy Abd Elfatah Mohamed</dc:creator>
  <cp:lastModifiedBy>Marwa Ehab Mohamed Zaky</cp:lastModifiedBy>
  <cp:revision>34</cp:revision>
  <dcterms:created xsi:type="dcterms:W3CDTF">2019-02-24T07:49:09Z</dcterms:created>
  <dcterms:modified xsi:type="dcterms:W3CDTF">2020-11-04T11:46:20Z</dcterms:modified>
</cp:coreProperties>
</file>