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handoutMasterIdLst>
    <p:handoutMasterId r:id="rId29"/>
  </p:handoutMasterIdLst>
  <p:sldIdLst>
    <p:sldId id="502" r:id="rId2"/>
    <p:sldId id="467" r:id="rId3"/>
    <p:sldId id="535" r:id="rId4"/>
    <p:sldId id="536" r:id="rId5"/>
    <p:sldId id="534" r:id="rId6"/>
    <p:sldId id="470" r:id="rId7"/>
    <p:sldId id="523" r:id="rId8"/>
    <p:sldId id="518" r:id="rId9"/>
    <p:sldId id="529" r:id="rId10"/>
    <p:sldId id="530" r:id="rId11"/>
    <p:sldId id="472" r:id="rId12"/>
    <p:sldId id="524" r:id="rId13"/>
    <p:sldId id="525" r:id="rId14"/>
    <p:sldId id="526" r:id="rId15"/>
    <p:sldId id="527" r:id="rId16"/>
    <p:sldId id="522" r:id="rId17"/>
    <p:sldId id="531" r:id="rId18"/>
    <p:sldId id="482" r:id="rId19"/>
    <p:sldId id="532" r:id="rId20"/>
    <p:sldId id="492" r:id="rId21"/>
    <p:sldId id="533" r:id="rId22"/>
    <p:sldId id="490" r:id="rId23"/>
    <p:sldId id="491" r:id="rId24"/>
    <p:sldId id="493" r:id="rId25"/>
    <p:sldId id="495" r:id="rId26"/>
    <p:sldId id="494"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EAE4"/>
    <a:srgbClr val="007FA3"/>
    <a:srgbClr val="FDB940"/>
    <a:srgbClr val="0015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439" autoAdjust="0"/>
    <p:restoredTop sz="86451" autoAdjust="0"/>
  </p:normalViewPr>
  <p:slideViewPr>
    <p:cSldViewPr>
      <p:cViewPr varScale="1">
        <p:scale>
          <a:sx n="101" d="100"/>
          <a:sy n="101" d="100"/>
        </p:scale>
        <p:origin x="2144" y="184"/>
      </p:cViewPr>
      <p:guideLst>
        <p:guide orient="horz" pos="2160"/>
        <p:guide pos="2880"/>
      </p:guideLst>
    </p:cSldViewPr>
  </p:slideViewPr>
  <p:outlineViewPr>
    <p:cViewPr>
      <p:scale>
        <a:sx n="33" d="100"/>
        <a:sy n="33" d="100"/>
      </p:scale>
      <p:origin x="0" y="-23154"/>
    </p:cViewPr>
  </p:outlineViewPr>
  <p:notesTextViewPr>
    <p:cViewPr>
      <p:scale>
        <a:sx n="1" d="1"/>
        <a:sy n="1" d="1"/>
      </p:scale>
      <p:origin x="0" y="0"/>
    </p:cViewPr>
  </p:notesTextViewPr>
  <p:sorterViewPr>
    <p:cViewPr>
      <p:scale>
        <a:sx n="100" d="100"/>
        <a:sy n="100" d="100"/>
      </p:scale>
      <p:origin x="0" y="-3264"/>
    </p:cViewPr>
  </p:sorterViewPr>
  <p:notesViewPr>
    <p:cSldViewPr>
      <p:cViewPr varScale="1">
        <p:scale>
          <a:sx n="55" d="100"/>
          <a:sy n="55" d="100"/>
        </p:scale>
        <p:origin x="-225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8D874E-E9D5-433B-A149-BDF6BFDD40A8}" type="datetimeFigureOut">
              <a:rPr lang="en-US" smtClean="0"/>
              <a:pPr/>
              <a:t>10/21/21</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0DCAA22-461C-45B4-A301-BFCA580174EF}" type="slidenum">
              <a:rPr lang="en-US" smtClean="0"/>
              <a:pPr/>
              <a:t>‹#›</a:t>
            </a:fld>
            <a:endParaRPr lang="en-US" dirty="0"/>
          </a:p>
        </p:txBody>
      </p:sp>
    </p:spTree>
    <p:extLst>
      <p:ext uri="{BB962C8B-B14F-4D97-AF65-F5344CB8AC3E}">
        <p14:creationId xmlns:p14="http://schemas.microsoft.com/office/powerpoint/2010/main" val="4901922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A051F04-9E25-42C3-8BC5-EC2E8469D95E}" type="datetimeFigureOut">
              <a:rPr lang="en-US" smtClean="0"/>
              <a:pPr/>
              <a:t>10/21/21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722-9B4D-4E29-B226-C325925A8118}" type="slidenum">
              <a:rPr lang="en-US" smtClean="0"/>
              <a:pPr/>
              <a:t>‹#›</a:t>
            </a:fld>
            <a:endParaRPr lang="en-US" dirty="0"/>
          </a:p>
        </p:txBody>
      </p:sp>
    </p:spTree>
    <p:extLst>
      <p:ext uri="{BB962C8B-B14F-4D97-AF65-F5344CB8AC3E}">
        <p14:creationId xmlns:p14="http://schemas.microsoft.com/office/powerpoint/2010/main" val="352959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dirty="0"/>
              <a:t>If this PowerPoint presentation contains mathematical equations, you may need to check that your computer has the following installed:</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1) MathType Plugin</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2) Math Player (free versions available)</a:t>
            </a:r>
          </a:p>
          <a:p>
            <a:pPr marL="0" marR="0" indent="0" algn="l" defTabSz="914400" rtl="0" eaLnBrk="1" fontAlgn="auto" latinLnBrk="0" hangingPunct="1">
              <a:lnSpc>
                <a:spcPct val="100000"/>
              </a:lnSpc>
              <a:spcBef>
                <a:spcPts val="0"/>
              </a:spcBef>
              <a:spcAft>
                <a:spcPts val="0"/>
              </a:spcAft>
              <a:buClrTx/>
              <a:buSzTx/>
              <a:buFontTx/>
              <a:buNone/>
              <a:tabLst/>
              <a:defRPr/>
            </a:pPr>
            <a:r>
              <a:rPr lang="en-IN" dirty="0"/>
              <a:t>3) NVDA Reader (free versions available)</a:t>
            </a:r>
            <a:endParaRPr lang="en-US" dirty="0">
              <a:ea typeface="ＭＳ Ｐゴシック" pitchFamily="34" charset="-128"/>
            </a:endParaRPr>
          </a:p>
        </p:txBody>
      </p:sp>
      <p:sp>
        <p:nvSpPr>
          <p:cNvPr id="4" name="Slide Number Placeholder 3"/>
          <p:cNvSpPr>
            <a:spLocks noGrp="1"/>
          </p:cNvSpPr>
          <p:nvPr>
            <p:ph type="sldNum" sz="quarter" idx="10"/>
          </p:nvPr>
        </p:nvSpPr>
        <p:spPr/>
        <p:txBody>
          <a:bodyPr/>
          <a:lstStyle/>
          <a:p>
            <a:fld id="{A73D6722-9B4D-4E29-B226-C325925A8118}" type="slidenum">
              <a:rPr lang="en-US" smtClean="0"/>
              <a:pPr/>
              <a:t>1</a:t>
            </a:fld>
            <a:endParaRPr lang="en-US" dirty="0"/>
          </a:p>
        </p:txBody>
      </p:sp>
    </p:spTree>
    <p:extLst>
      <p:ext uri="{BB962C8B-B14F-4D97-AF65-F5344CB8AC3E}">
        <p14:creationId xmlns:p14="http://schemas.microsoft.com/office/powerpoint/2010/main" val="28707863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bwMode="white">
          <a:xfrm>
            <a:off x="0" y="0"/>
            <a:ext cx="9144000" cy="3886200"/>
          </a:xfrm>
          <a:prstGeom prst="rect">
            <a:avLst/>
          </a:prstGeom>
          <a:solidFill>
            <a:srgbClr val="007FA3"/>
          </a:solidFill>
          <a:ln>
            <a:solidFill>
              <a:srgbClr val="007FA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85800" y="762000"/>
            <a:ext cx="7772400" cy="2838451"/>
          </a:xfrm>
        </p:spPr>
        <p:txBody>
          <a:bodyPr anchor="b">
            <a:noAutofit/>
          </a:bodyPr>
          <a:lstStyle>
            <a:lvl1pPr algn="l">
              <a:defRPr sz="36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674687" y="3962400"/>
            <a:ext cx="7794626" cy="1752600"/>
          </a:xfrm>
        </p:spPr>
        <p:txBody>
          <a:bodyPr>
            <a:noAutofit/>
          </a:bodyPr>
          <a:lstStyle>
            <a:lvl1pPr marL="0" indent="0" algn="l">
              <a:spcBef>
                <a:spcPts val="0"/>
              </a:spcBef>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2"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10/21/21</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pic>
        <p:nvPicPr>
          <p:cNvPr id="8" name="Picture 7"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434394"/>
            <a:ext cx="918000" cy="279915"/>
          </a:xfrm>
          <a:prstGeom prst="rect">
            <a:avLst/>
          </a:prstGeom>
        </p:spPr>
      </p:pic>
      <p:sp>
        <p:nvSpPr>
          <p:cNvPr id="11" name="TextBox 10"/>
          <p:cNvSpPr txBox="1"/>
          <p:nvPr userDrawn="1"/>
        </p:nvSpPr>
        <p:spPr>
          <a:xfrm>
            <a:off x="2743200" y="6400800"/>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8879806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1447800"/>
            <a:ext cx="7772400" cy="2152651"/>
          </a:xfrm>
        </p:spPr>
        <p:txBody>
          <a:bodyPr anchor="b">
            <a:noAutofit/>
          </a:bodyPr>
          <a:lstStyle>
            <a:lvl1pPr algn="l">
              <a:defRPr sz="3400" b="1" cap="none" baseline="0">
                <a:solidFill>
                  <a:srgbClr val="007FA3"/>
                </a:solidFill>
              </a:defRPr>
            </a:lvl1pPr>
          </a:lstStyle>
          <a:p>
            <a:r>
              <a:rPr lang="en-US" dirty="0"/>
              <a:t>Click to edit Master title style</a:t>
            </a:r>
          </a:p>
        </p:txBody>
      </p:sp>
      <p:sp>
        <p:nvSpPr>
          <p:cNvPr id="3" name="Text Placeholder 2"/>
          <p:cNvSpPr>
            <a:spLocks noGrp="1"/>
          </p:cNvSpPr>
          <p:nvPr>
            <p:ph type="body" idx="1"/>
          </p:nvPr>
        </p:nvSpPr>
        <p:spPr>
          <a:xfrm>
            <a:off x="674687" y="3962400"/>
            <a:ext cx="7794627" cy="1752600"/>
          </a:xfrm>
        </p:spPr>
        <p:txBody>
          <a:bodyPr anchor="t">
            <a:noAutofit/>
          </a:bodyPr>
          <a:lstStyle>
            <a:lvl1pPr marL="0" indent="0">
              <a:spcBef>
                <a:spcPts val="0"/>
              </a:spcBef>
              <a:buNone/>
              <a:defRPr sz="1600">
                <a:solidFill>
                  <a:srgbClr val="007FA3"/>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4" name="Date Placeholder 13"/>
          <p:cNvSpPr>
            <a:spLocks noGrp="1"/>
          </p:cNvSpPr>
          <p:nvPr>
            <p:ph type="dt" sz="half" idx="10"/>
          </p:nvPr>
        </p:nvSpPr>
        <p:spPr/>
        <p:txBody>
          <a:bodyPr/>
          <a:lstStyle/>
          <a:p>
            <a:fld id="{A9DF6EFB-3F44-496C-A842-1E0B3D3B975A}" type="datetimeFigureOut">
              <a:rPr lang="en-US" smtClean="0"/>
              <a:pPr/>
              <a:t>10/21/21</a:t>
            </a:fld>
            <a:endParaRPr lang="en-US" dirty="0"/>
          </a:p>
        </p:txBody>
      </p:sp>
      <p:sp>
        <p:nvSpPr>
          <p:cNvPr id="15" name="Slide Number Placeholder 14"/>
          <p:cNvSpPr>
            <a:spLocks noGrp="1"/>
          </p:cNvSpPr>
          <p:nvPr>
            <p:ph type="sldNum" sz="quarter" idx="11"/>
          </p:nvPr>
        </p:nvSpPr>
        <p:spPr/>
        <p:txBody>
          <a:bodyPr/>
          <a:lstStyle/>
          <a:p>
            <a:fld id="{200B2350-5261-4F5C-9DF5-EF0D264FC8D2}" type="slidenum">
              <a:rPr lang="en-US" smtClean="0"/>
              <a:pPr/>
              <a:t>‹#›</a:t>
            </a:fld>
            <a:endParaRPr lang="en-US" dirty="0"/>
          </a:p>
        </p:txBody>
      </p:sp>
      <p:sp>
        <p:nvSpPr>
          <p:cNvPr id="16" name="Footer Placeholder 15"/>
          <p:cNvSpPr>
            <a:spLocks noGrp="1"/>
          </p:cNvSpPr>
          <p:nvPr>
            <p:ph type="ftr" sz="quarter" idx="12"/>
          </p:nvPr>
        </p:nvSpPr>
        <p:spPr/>
        <p:txBody>
          <a:bodyPr/>
          <a:lstStyle/>
          <a:p>
            <a:endParaRPr lang="en-US" dirty="0"/>
          </a:p>
        </p:txBody>
      </p:sp>
    </p:spTree>
    <p:extLst>
      <p:ext uri="{BB962C8B-B14F-4D97-AF65-F5344CB8AC3E}">
        <p14:creationId xmlns:p14="http://schemas.microsoft.com/office/powerpoint/2010/main" val="3754704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t>Click to edit Master title style</a:t>
            </a:r>
          </a:p>
        </p:txBody>
      </p:sp>
      <p:sp>
        <p:nvSpPr>
          <p:cNvPr id="9" name="Footer Placeholder 3"/>
          <p:cNvSpPr>
            <a:spLocks noGrp="1"/>
          </p:cNvSpPr>
          <p:nvPr>
            <p:ph type="ftr" sz="quarter" idx="11"/>
          </p:nvPr>
        </p:nvSpPr>
        <p:spPr>
          <a:xfrm>
            <a:off x="93969" y="6172200"/>
            <a:ext cx="8595360" cy="235463"/>
          </a:xfrm>
        </p:spPr>
        <p:txBody>
          <a:bodyPr/>
          <a:lstStyle/>
          <a:p>
            <a:endParaRPr lang="en-US" dirty="0"/>
          </a:p>
        </p:txBody>
      </p:sp>
      <p:sp>
        <p:nvSpPr>
          <p:cNvPr id="3" name="Date Placeholder 2"/>
          <p:cNvSpPr>
            <a:spLocks noGrp="1"/>
          </p:cNvSpPr>
          <p:nvPr>
            <p:ph type="dt" sz="half" idx="10"/>
          </p:nvPr>
        </p:nvSpPr>
        <p:spPr/>
        <p:txBody>
          <a:bodyPr/>
          <a:lstStyle/>
          <a:p>
            <a:fld id="{A9DF6EFB-3F44-496C-A842-1E0B3D3B975A}" type="datetimeFigureOut">
              <a:rPr lang="en-US" smtClean="0"/>
              <a:pPr/>
              <a:t>10/21/21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8551265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8"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10/21/21</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7" name="Picture 6"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97400" y="6434394"/>
            <a:ext cx="918000" cy="279915"/>
          </a:xfrm>
          <a:prstGeom prst="rect">
            <a:avLst/>
          </a:prstGeom>
        </p:spPr>
      </p:pic>
      <p:sp>
        <p:nvSpPr>
          <p:cNvPr id="11" name="TextBox 10"/>
          <p:cNvSpPr txBox="1"/>
          <p:nvPr userDrawn="1"/>
        </p:nvSpPr>
        <p:spPr>
          <a:xfrm>
            <a:off x="95799" y="6438054"/>
            <a:ext cx="6239914"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37111366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1_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sp>
        <p:nvSpPr>
          <p:cNvPr id="16" name="Footer Placeholder 2"/>
          <p:cNvSpPr>
            <a:spLocks noGrp="1"/>
          </p:cNvSpPr>
          <p:nvPr>
            <p:ph type="ftr" sz="quarter" idx="10"/>
          </p:nvPr>
        </p:nvSpPr>
        <p:spPr>
          <a:xfrm>
            <a:off x="93969" y="6165337"/>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10/21/21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pic>
        <p:nvPicPr>
          <p:cNvPr id="13" name="Picture 12"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
        <p:nvSpPr>
          <p:cNvPr id="12" name="TextBox 11"/>
          <p:cNvSpPr txBox="1"/>
          <p:nvPr userDrawn="1"/>
        </p:nvSpPr>
        <p:spPr>
          <a:xfrm>
            <a:off x="2743200" y="6400800"/>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spTree>
    <p:extLst>
      <p:ext uri="{BB962C8B-B14F-4D97-AF65-F5344CB8AC3E}">
        <p14:creationId xmlns:p14="http://schemas.microsoft.com/office/powerpoint/2010/main" val="1131957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hapter Opener">
    <p:spTree>
      <p:nvGrpSpPr>
        <p:cNvPr id="1" name=""/>
        <p:cNvGrpSpPr/>
        <p:nvPr/>
      </p:nvGrpSpPr>
      <p:grpSpPr>
        <a:xfrm>
          <a:off x="0" y="0"/>
          <a:ext cx="0" cy="0"/>
          <a:chOff x="0" y="0"/>
          <a:chExt cx="0" cy="0"/>
        </a:xfrm>
      </p:grpSpPr>
      <p:sp>
        <p:nvSpPr>
          <p:cNvPr id="11" name="Title 10"/>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Text Placeholder 6"/>
          <p:cNvSpPr>
            <a:spLocks noGrp="1"/>
          </p:cNvSpPr>
          <p:nvPr>
            <p:ph type="body" sz="quarter" idx="13" hasCustomPrompt="1"/>
          </p:nvPr>
        </p:nvSpPr>
        <p:spPr>
          <a:xfrm>
            <a:off x="457200" y="816430"/>
            <a:ext cx="8229600" cy="478970"/>
          </a:xfrm>
        </p:spPr>
        <p:txBody>
          <a:bodyPr>
            <a:noAutofit/>
          </a:bodyPr>
          <a:lstStyle>
            <a:lvl1pPr marL="0" indent="0">
              <a:spcBef>
                <a:spcPts val="0"/>
              </a:spcBef>
              <a:buNone/>
              <a:defRPr sz="20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Add edition here</a:t>
            </a:r>
          </a:p>
        </p:txBody>
      </p:sp>
      <p:sp>
        <p:nvSpPr>
          <p:cNvPr id="9" name="Text Placeholder 8"/>
          <p:cNvSpPr>
            <a:spLocks noGrp="1"/>
          </p:cNvSpPr>
          <p:nvPr>
            <p:ph type="body" sz="quarter" idx="14" hasCustomPrompt="1"/>
          </p:nvPr>
        </p:nvSpPr>
        <p:spPr>
          <a:xfrm>
            <a:off x="5029200" y="1600201"/>
            <a:ext cx="3657600" cy="1600199"/>
          </a:xfrm>
        </p:spPr>
        <p:txBody>
          <a:bodyPr anchor="b">
            <a:noAutofit/>
          </a:bodyPr>
          <a:lstStyle>
            <a:lvl1pPr marL="0" indent="0">
              <a:spcBef>
                <a:spcPts val="0"/>
              </a:spcBef>
              <a:buNone/>
              <a:defRPr sz="3000" baseline="0"/>
            </a:lvl1pPr>
            <a:lvl2pPr marL="0" indent="0">
              <a:spcBef>
                <a:spcPts val="0"/>
              </a:spcBef>
              <a:buNone/>
              <a:defRPr sz="4400"/>
            </a:lvl2pPr>
            <a:lvl3pPr marL="0" indent="0">
              <a:spcBef>
                <a:spcPts val="0"/>
              </a:spcBef>
              <a:buNone/>
              <a:defRPr sz="4400"/>
            </a:lvl3pPr>
            <a:lvl4pPr marL="0" indent="0">
              <a:spcBef>
                <a:spcPts val="0"/>
              </a:spcBef>
              <a:buNone/>
              <a:defRPr sz="4400"/>
            </a:lvl4pPr>
            <a:lvl5pPr marL="0" indent="0">
              <a:spcBef>
                <a:spcPts val="0"/>
              </a:spcBef>
              <a:buNone/>
              <a:defRPr sz="4400"/>
            </a:lvl5pPr>
            <a:lvl6pPr marL="0" indent="0">
              <a:spcBef>
                <a:spcPts val="0"/>
              </a:spcBef>
              <a:buNone/>
              <a:defRPr sz="4400"/>
            </a:lvl6pPr>
            <a:lvl7pPr marL="0" indent="0">
              <a:spcBef>
                <a:spcPts val="0"/>
              </a:spcBef>
              <a:buNone/>
              <a:defRPr sz="4400"/>
            </a:lvl7pPr>
            <a:lvl8pPr marL="0" indent="0">
              <a:spcBef>
                <a:spcPts val="0"/>
              </a:spcBef>
              <a:buNone/>
              <a:defRPr sz="4400"/>
            </a:lvl8pPr>
            <a:lvl9pPr marL="0" indent="0">
              <a:spcBef>
                <a:spcPts val="0"/>
              </a:spcBef>
              <a:buNone/>
              <a:defRPr sz="4400"/>
            </a:lvl9pPr>
          </a:lstStyle>
          <a:p>
            <a:pPr lvl="0"/>
            <a:r>
              <a:rPr lang="en-US" dirty="0"/>
              <a:t>Chapter ##</a:t>
            </a:r>
          </a:p>
        </p:txBody>
      </p:sp>
      <p:sp>
        <p:nvSpPr>
          <p:cNvPr id="10" name="Text Placeholder 8"/>
          <p:cNvSpPr>
            <a:spLocks noGrp="1"/>
          </p:cNvSpPr>
          <p:nvPr>
            <p:ph type="body" sz="quarter" idx="15" hasCustomPrompt="1"/>
          </p:nvPr>
        </p:nvSpPr>
        <p:spPr>
          <a:xfrm>
            <a:off x="5029200" y="3200400"/>
            <a:ext cx="3657600" cy="2925763"/>
          </a:xfrm>
        </p:spPr>
        <p:txBody>
          <a:bodyPr>
            <a:noAutofit/>
          </a:bodyPr>
          <a:lstStyle>
            <a:lvl1pPr marL="0" indent="0">
              <a:spcBef>
                <a:spcPts val="0"/>
              </a:spcBef>
              <a:buNone/>
              <a:defRPr sz="2200"/>
            </a:lvl1pPr>
            <a:lvl2pPr marL="0" indent="0">
              <a:spcBef>
                <a:spcPts val="0"/>
              </a:spcBef>
              <a:buNone/>
              <a:defRPr/>
            </a:lvl2pPr>
            <a:lvl3pPr marL="0" indent="0">
              <a:spcBef>
                <a:spcPts val="0"/>
              </a:spcBef>
              <a:buNone/>
              <a:defRPr/>
            </a:lvl3pPr>
            <a:lvl4pPr marL="0" indent="0">
              <a:spcBef>
                <a:spcPts val="0"/>
              </a:spcBef>
              <a:buNone/>
              <a:defRPr/>
            </a:lvl4pPr>
            <a:lvl5pPr marL="0" indent="0">
              <a:spcBef>
                <a:spcPts val="0"/>
              </a:spcBef>
              <a:buNone/>
              <a:defRPr/>
            </a:lvl5pPr>
            <a:lvl6pPr marL="0" indent="0">
              <a:spcBef>
                <a:spcPts val="0"/>
              </a:spcBef>
              <a:buNone/>
              <a:defRPr/>
            </a:lvl6pPr>
            <a:lvl7pPr marL="0" indent="0">
              <a:spcBef>
                <a:spcPts val="0"/>
              </a:spcBef>
              <a:buNone/>
              <a:defRPr/>
            </a:lvl7pPr>
            <a:lvl8pPr marL="0" indent="0">
              <a:spcBef>
                <a:spcPts val="0"/>
              </a:spcBef>
              <a:buNone/>
              <a:defRPr/>
            </a:lvl8pPr>
            <a:lvl9pPr marL="0" indent="0">
              <a:spcBef>
                <a:spcPts val="0"/>
              </a:spcBef>
              <a:buNone/>
              <a:defRPr/>
            </a:lvl9pPr>
          </a:lstStyle>
          <a:p>
            <a:pPr lvl="0"/>
            <a:r>
              <a:rPr lang="en-US" dirty="0"/>
              <a:t>Chapter title</a:t>
            </a:r>
          </a:p>
        </p:txBody>
      </p:sp>
      <p:pic>
        <p:nvPicPr>
          <p:cNvPr id="15" name="Picture 14"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3600" y="6434394"/>
            <a:ext cx="918000" cy="279915"/>
          </a:xfrm>
          <a:prstGeom prst="rect">
            <a:avLst/>
          </a:prstGeom>
        </p:spPr>
      </p:pic>
    </p:spTree>
    <p:extLst>
      <p:ext uri="{BB962C8B-B14F-4D97-AF65-F5344CB8AC3E}">
        <p14:creationId xmlns:p14="http://schemas.microsoft.com/office/powerpoint/2010/main" val="2981062836"/>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10/21/21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 Learning Objectives and Content">
    <p:spTree>
      <p:nvGrpSpPr>
        <p:cNvPr id="1" name=""/>
        <p:cNvGrpSpPr/>
        <p:nvPr/>
      </p:nvGrpSpPr>
      <p:grpSpPr>
        <a:xfrm>
          <a:off x="0" y="0"/>
          <a:ext cx="0" cy="0"/>
          <a:chOff x="0" y="0"/>
          <a:chExt cx="0" cy="0"/>
        </a:xfrm>
      </p:grpSpPr>
      <p:sp>
        <p:nvSpPr>
          <p:cNvPr id="8" name="Title 7"/>
          <p:cNvSpPr>
            <a:spLocks noGrp="1"/>
          </p:cNvSpPr>
          <p:nvPr>
            <p:ph type="title"/>
          </p:nvPr>
        </p:nvSpPr>
        <p:spPr>
          <a:xfrm>
            <a:off x="457200" y="215372"/>
            <a:ext cx="8229600" cy="622828"/>
          </a:xfrm>
        </p:spPr>
        <p:txBody>
          <a:bodyPr anchor="t"/>
          <a:lstStyle/>
          <a:p>
            <a:r>
              <a:rPr lang="en-US" dirty="0"/>
              <a:t>Click to edit Master title style</a:t>
            </a:r>
          </a:p>
        </p:txBody>
      </p:sp>
      <p:sp>
        <p:nvSpPr>
          <p:cNvPr id="7" name="Learning Objectives Placeholder 6"/>
          <p:cNvSpPr>
            <a:spLocks noGrp="1"/>
          </p:cNvSpPr>
          <p:nvPr>
            <p:ph type="body" sz="quarter" idx="13" hasCustomPrompt="1"/>
          </p:nvPr>
        </p:nvSpPr>
        <p:spPr>
          <a:xfrm>
            <a:off x="457200" y="816430"/>
            <a:ext cx="8229600" cy="402770"/>
          </a:xfrm>
        </p:spPr>
        <p:txBody>
          <a:bodyPr>
            <a:noAutofit/>
          </a:bodyPr>
          <a:lstStyle>
            <a:lvl1pPr marL="0" indent="0">
              <a:spcBef>
                <a:spcPts val="0"/>
              </a:spcBef>
              <a:buNone/>
              <a:defRPr sz="1600">
                <a:solidFill>
                  <a:srgbClr val="007FA3"/>
                </a:solidFill>
              </a:defRPr>
            </a:lvl1pPr>
            <a:lvl2pPr marL="0" indent="0">
              <a:spcBef>
                <a:spcPts val="0"/>
              </a:spcBef>
              <a:buNone/>
              <a:defRPr sz="2400">
                <a:solidFill>
                  <a:schemeClr val="bg1"/>
                </a:solidFill>
              </a:defRPr>
            </a:lvl2pPr>
            <a:lvl3pPr marL="0" indent="0">
              <a:spcBef>
                <a:spcPts val="0"/>
              </a:spcBef>
              <a:buNone/>
              <a:defRPr sz="2400">
                <a:solidFill>
                  <a:schemeClr val="bg1"/>
                </a:solidFill>
              </a:defRPr>
            </a:lvl3pPr>
            <a:lvl4pPr marL="0" indent="0">
              <a:spcBef>
                <a:spcPts val="0"/>
              </a:spcBef>
              <a:buNone/>
              <a:defRPr sz="2400">
                <a:solidFill>
                  <a:schemeClr val="bg1"/>
                </a:solidFill>
              </a:defRPr>
            </a:lvl4pPr>
            <a:lvl5pPr marL="0" indent="0">
              <a:spcBef>
                <a:spcPts val="0"/>
              </a:spcBef>
              <a:buNone/>
              <a:defRPr sz="2400">
                <a:solidFill>
                  <a:schemeClr val="bg1"/>
                </a:solidFill>
              </a:defRPr>
            </a:lvl5pPr>
            <a:lvl6pPr marL="0" indent="0">
              <a:spcBef>
                <a:spcPts val="0"/>
              </a:spcBef>
              <a:buNone/>
              <a:defRPr sz="2400">
                <a:solidFill>
                  <a:schemeClr val="bg1"/>
                </a:solidFill>
              </a:defRPr>
            </a:lvl6pPr>
            <a:lvl7pPr marL="0" indent="0">
              <a:spcBef>
                <a:spcPts val="0"/>
              </a:spcBef>
              <a:buNone/>
              <a:defRPr sz="2400">
                <a:solidFill>
                  <a:schemeClr val="bg1"/>
                </a:solidFill>
              </a:defRPr>
            </a:lvl7pPr>
            <a:lvl8pPr marL="0" indent="0">
              <a:spcBef>
                <a:spcPts val="0"/>
              </a:spcBef>
              <a:buNone/>
              <a:defRPr sz="2400">
                <a:solidFill>
                  <a:schemeClr val="bg1"/>
                </a:solidFill>
              </a:defRPr>
            </a:lvl8pPr>
            <a:lvl9pPr marL="0" indent="0">
              <a:spcBef>
                <a:spcPts val="0"/>
              </a:spcBef>
              <a:buNone/>
              <a:defRPr sz="2400">
                <a:solidFill>
                  <a:schemeClr val="bg1"/>
                </a:solidFill>
              </a:defRPr>
            </a:lvl9pPr>
          </a:lstStyle>
          <a:p>
            <a:pPr lvl="0"/>
            <a:r>
              <a:rPr lang="en-US" dirty="0"/>
              <a:t>Click to add Learning Objective(s)</a:t>
            </a:r>
          </a:p>
        </p:txBody>
      </p:sp>
      <p:sp>
        <p:nvSpPr>
          <p:cNvPr id="9" name="Content Placeholder 8"/>
          <p:cNvSpPr>
            <a:spLocks noGrp="1"/>
          </p:cNvSpPr>
          <p:nvPr>
            <p:ph sz="quarter" idx="14"/>
          </p:nvPr>
        </p:nvSpPr>
        <p:spPr>
          <a:xfrm>
            <a:off x="457200" y="1600200"/>
            <a:ext cx="8229600" cy="4525963"/>
          </a:xfrm>
        </p:spPr>
        <p:txBody>
          <a:bodyPr/>
          <a:lstStyle>
            <a:lvl5pPr>
              <a:defRPr/>
            </a:lvl5pPr>
            <a:lvl6pPr>
              <a:defRPr/>
            </a:lvl6pPr>
            <a:lvl7pPr>
              <a:defRPr/>
            </a:lvl7pPr>
            <a:lvl8pPr>
              <a:defRPr/>
            </a:lvl8pPr>
            <a:lvl9pP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2" name="Footer Placeholder 2"/>
          <p:cNvSpPr>
            <a:spLocks noGrp="1"/>
          </p:cNvSpPr>
          <p:nvPr>
            <p:ph type="ftr" sz="quarter" idx="10"/>
          </p:nvPr>
        </p:nvSpPr>
        <p:spPr>
          <a:xfrm>
            <a:off x="93969" y="6172200"/>
            <a:ext cx="8595360" cy="235463"/>
          </a:xfrm>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10/21/21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152463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lvl1pPr>
              <a:buClr>
                <a:srgbClr val="007FA3"/>
              </a:buClr>
              <a:buSzPct val="100000"/>
              <a:defRPr/>
            </a:lvl1pPr>
            <a:lvl2pPr>
              <a:buClr>
                <a:srgbClr val="007FA3"/>
              </a:buClr>
              <a:defRPr/>
            </a:lvl2pPr>
            <a:lvl3pPr>
              <a:buClr>
                <a:srgbClr val="007FA3"/>
              </a:buClr>
              <a:defRPr/>
            </a:lvl3pPr>
            <a:lvl4pPr>
              <a:buClr>
                <a:srgbClr val="007FA3"/>
              </a:buClr>
              <a:defRPr/>
            </a:lvl4pPr>
            <a:lvl5pPr>
              <a:buClr>
                <a:srgbClr val="007FA3"/>
              </a:buClr>
              <a:defRPr/>
            </a:lvl5pPr>
            <a:lvl6pPr>
              <a:buClr>
                <a:srgbClr val="007FA3"/>
              </a:buClr>
              <a:defRPr/>
            </a:lvl6pPr>
            <a:lvl7pPr>
              <a:buClr>
                <a:srgbClr val="007FA3"/>
              </a:buClr>
              <a:defRPr/>
            </a:lvl7pPr>
            <a:lvl8pPr>
              <a:buClr>
                <a:srgbClr val="007FA3"/>
              </a:buClr>
              <a:defRPr/>
            </a:lvl8pPr>
            <a:lvl9pPr>
              <a:buClr>
                <a:srgbClr val="007FA3"/>
              </a:buClr>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6" name="Footer Placeholder 4"/>
          <p:cNvSpPr>
            <a:spLocks noGrp="1"/>
          </p:cNvSpPr>
          <p:nvPr>
            <p:ph type="ftr" sz="quarter" idx="11"/>
          </p:nvPr>
        </p:nvSpPr>
        <p:spPr>
          <a:xfrm>
            <a:off x="93969" y="6172200"/>
            <a:ext cx="8595360" cy="235463"/>
          </a:xfrm>
        </p:spPr>
        <p:txBody>
          <a:bodyPr/>
          <a:lstStyle/>
          <a:p>
            <a:endParaRPr lang="en-US" dirty="0"/>
          </a:p>
        </p:txBody>
      </p:sp>
      <p:sp>
        <p:nvSpPr>
          <p:cNvPr id="9" name="Date Placeholder 3"/>
          <p:cNvSpPr>
            <a:spLocks noGrp="1"/>
          </p:cNvSpPr>
          <p:nvPr>
            <p:ph type="dt" sz="half" idx="10"/>
          </p:nvPr>
        </p:nvSpPr>
        <p:spPr>
          <a:xfrm>
            <a:off x="6335713" y="113072"/>
            <a:ext cx="2133600" cy="182880"/>
          </a:xfrm>
        </p:spPr>
        <p:txBody>
          <a:bodyPr/>
          <a:lstStyle/>
          <a:p>
            <a:fld id="{A9DF6EFB-3F44-496C-A842-1E0B3D3B975A}" type="datetimeFigureOut">
              <a:rPr lang="en-US" smtClean="0"/>
              <a:pPr/>
              <a:t>10/21/21</a:t>
            </a:fld>
            <a:endParaRPr lang="en-US" dirty="0"/>
          </a:p>
        </p:txBody>
      </p:sp>
      <p:sp>
        <p:nvSpPr>
          <p:cNvPr id="10" name="Slide Number Placeholder 5"/>
          <p:cNvSpPr>
            <a:spLocks noGrp="1"/>
          </p:cNvSpPr>
          <p:nvPr>
            <p:ph type="sldNum" sz="quarter" idx="12"/>
          </p:nvPr>
        </p:nvSpPr>
        <p:spPr>
          <a:xfrm>
            <a:off x="8469312" y="113072"/>
            <a:ext cx="551783" cy="182880"/>
          </a:xfrm>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1210909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earning Objective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marL="118872" indent="-118872">
              <a:buClr>
                <a:srgbClr val="007FA3"/>
              </a:buClr>
              <a:buSzPct val="25000"/>
              <a:defRPr sz="1600"/>
            </a:lvl1pPr>
            <a:lvl2pPr marL="569913" indent="-285750">
              <a:buClr>
                <a:srgbClr val="007FA3"/>
              </a:buClr>
              <a:defRPr sz="1600"/>
            </a:lvl2pPr>
            <a:lvl3pPr>
              <a:buClr>
                <a:srgbClr val="007FA3"/>
              </a:buClr>
              <a:defRPr sz="1600"/>
            </a:lvl3pPr>
            <a:lvl4pPr>
              <a:buClr>
                <a:srgbClr val="007FA3"/>
              </a:buClr>
              <a:defRPr sz="1600"/>
            </a:lvl4pPr>
            <a:lvl5pPr>
              <a:buClr>
                <a:srgbClr val="007FA3"/>
              </a:buClr>
              <a:defRPr sz="1600"/>
            </a:lvl5pPr>
            <a:lvl6pPr>
              <a:buClr>
                <a:srgbClr val="007FA3"/>
              </a:buClr>
              <a:defRPr sz="1600"/>
            </a:lvl6pPr>
            <a:lvl7pPr>
              <a:buClr>
                <a:srgbClr val="007FA3"/>
              </a:buClr>
              <a:defRPr sz="1600"/>
            </a:lvl7pPr>
            <a:lvl8pPr>
              <a:buClr>
                <a:srgbClr val="007FA3"/>
              </a:buClr>
              <a:defRPr sz="1600"/>
            </a:lvl8pPr>
            <a:lvl9pPr>
              <a:buClr>
                <a:srgbClr val="007FA3"/>
              </a:buCl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0"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10/21/21</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275200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Figure + Caption">
    <p:spTree>
      <p:nvGrpSpPr>
        <p:cNvPr id="1" name=""/>
        <p:cNvGrpSpPr/>
        <p:nvPr/>
      </p:nvGrpSpPr>
      <p:grpSpPr>
        <a:xfrm>
          <a:off x="0" y="0"/>
          <a:ext cx="0" cy="0"/>
          <a:chOff x="0" y="0"/>
          <a:chExt cx="0" cy="0"/>
        </a:xfrm>
      </p:grpSpPr>
      <p:sp>
        <p:nvSpPr>
          <p:cNvPr id="8" name="Title 7"/>
          <p:cNvSpPr>
            <a:spLocks noGrp="1"/>
          </p:cNvSpPr>
          <p:nvPr>
            <p:ph type="title" hasCustomPrompt="1"/>
          </p:nvPr>
        </p:nvSpPr>
        <p:spPr>
          <a:xfrm>
            <a:off x="457200" y="228600"/>
            <a:ext cx="8229600" cy="1066800"/>
          </a:xfrm>
        </p:spPr>
        <p:txBody>
          <a:bodyPr anchor="t"/>
          <a:lstStyle>
            <a:lvl1pPr>
              <a:defRPr sz="3400">
                <a:solidFill>
                  <a:srgbClr val="007FA3"/>
                </a:solidFill>
              </a:defRPr>
            </a:lvl1pPr>
          </a:lstStyle>
          <a:p>
            <a:r>
              <a:rPr lang="en-US" dirty="0"/>
              <a:t>Click to add figure number and title</a:t>
            </a:r>
          </a:p>
        </p:txBody>
      </p:sp>
      <p:sp>
        <p:nvSpPr>
          <p:cNvPr id="10" name="Text Placeholder 9"/>
          <p:cNvSpPr>
            <a:spLocks noGrp="1"/>
          </p:cNvSpPr>
          <p:nvPr>
            <p:ph type="body" sz="quarter" idx="13" hasCustomPrompt="1"/>
          </p:nvPr>
        </p:nvSpPr>
        <p:spPr>
          <a:xfrm>
            <a:off x="457200" y="5368160"/>
            <a:ext cx="8229600" cy="916856"/>
          </a:xfrm>
        </p:spPr>
        <p:txBody>
          <a:bodyPr anchor="b"/>
          <a:lstStyle>
            <a:lvl1pPr marL="0" indent="0">
              <a:spcBef>
                <a:spcPts val="0"/>
              </a:spcBef>
              <a:buNone/>
              <a:defRPr sz="800"/>
            </a:lvl1pPr>
            <a:lvl2pPr marL="0" indent="0">
              <a:spcBef>
                <a:spcPts val="0"/>
              </a:spcBef>
              <a:buNone/>
              <a:defRPr sz="1600"/>
            </a:lvl2pPr>
            <a:lvl3pPr marL="0" indent="0">
              <a:spcBef>
                <a:spcPts val="0"/>
              </a:spcBef>
              <a:buNone/>
              <a:defRPr sz="1600"/>
            </a:lvl3pPr>
            <a:lvl4pPr marL="0" indent="0">
              <a:spcBef>
                <a:spcPts val="0"/>
              </a:spcBef>
              <a:buNone/>
              <a:defRPr sz="1600"/>
            </a:lvl4pPr>
            <a:lvl5pPr marL="0" indent="0">
              <a:spcBef>
                <a:spcPts val="0"/>
              </a:spcBef>
              <a:buNone/>
              <a:defRPr sz="1600"/>
            </a:lvl5pPr>
            <a:lvl6pPr marL="0" indent="0">
              <a:spcBef>
                <a:spcPts val="0"/>
              </a:spcBef>
              <a:buNone/>
              <a:defRPr sz="1600"/>
            </a:lvl6pPr>
            <a:lvl7pPr marL="0" indent="0">
              <a:spcBef>
                <a:spcPts val="0"/>
              </a:spcBef>
              <a:buNone/>
              <a:defRPr sz="1600"/>
            </a:lvl7pPr>
            <a:lvl8pPr marL="0" indent="0">
              <a:spcBef>
                <a:spcPts val="0"/>
              </a:spcBef>
              <a:buNone/>
              <a:defRPr sz="1600"/>
            </a:lvl8pPr>
            <a:lvl9pPr marL="0" indent="0">
              <a:spcBef>
                <a:spcPts val="0"/>
              </a:spcBef>
              <a:buNone/>
              <a:defRPr sz="1600"/>
            </a:lvl9pPr>
          </a:lstStyle>
          <a:p>
            <a:pPr lvl="0"/>
            <a:r>
              <a:rPr lang="en-US" dirty="0"/>
              <a:t>Click to add caption</a:t>
            </a:r>
          </a:p>
        </p:txBody>
      </p:sp>
      <p:sp>
        <p:nvSpPr>
          <p:cNvPr id="11" name="Footer Placeholder 2"/>
          <p:cNvSpPr>
            <a:spLocks noGrp="1"/>
          </p:cNvSpPr>
          <p:nvPr>
            <p:ph type="ftr" sz="quarter" idx="11"/>
          </p:nvPr>
        </p:nvSpPr>
        <p:spPr>
          <a:xfrm>
            <a:off x="93969" y="6172200"/>
            <a:ext cx="8595360" cy="235463"/>
          </a:xfrm>
        </p:spPr>
        <p:txBody>
          <a:bodyPr/>
          <a:lstStyle/>
          <a:p>
            <a:endParaRPr lang="en-US" dirty="0"/>
          </a:p>
        </p:txBody>
      </p:sp>
      <p:sp>
        <p:nvSpPr>
          <p:cNvPr id="2" name="Date Placeholder 1"/>
          <p:cNvSpPr>
            <a:spLocks noGrp="1"/>
          </p:cNvSpPr>
          <p:nvPr>
            <p:ph type="dt" sz="half" idx="10"/>
          </p:nvPr>
        </p:nvSpPr>
        <p:spPr/>
        <p:txBody>
          <a:bodyPr/>
          <a:lstStyle>
            <a:lvl1pPr>
              <a:defRPr>
                <a:solidFill>
                  <a:schemeClr val="tx1"/>
                </a:solidFill>
              </a:defRPr>
            </a:lvl1pPr>
          </a:lstStyle>
          <a:p>
            <a:fld id="{A9DF6EFB-3F44-496C-A842-1E0B3D3B975A}" type="datetimeFigureOut">
              <a:rPr lang="en-US" smtClean="0"/>
              <a:pPr/>
              <a:t>10/21/21</a:t>
            </a:fld>
            <a:endParaRPr lang="en-US" dirty="0"/>
          </a:p>
        </p:txBody>
      </p:sp>
      <p:sp>
        <p:nvSpPr>
          <p:cNvPr id="4" name="Slide Number Placeholder 3"/>
          <p:cNvSpPr>
            <a:spLocks noGrp="1"/>
          </p:cNvSpPr>
          <p:nvPr>
            <p:ph type="sldNum" sz="quarter" idx="12"/>
          </p:nvPr>
        </p:nvSpPr>
        <p:spPr/>
        <p:txBody>
          <a:bodyPr/>
          <a:lstStyle>
            <a:lvl1pPr>
              <a:defRPr>
                <a:solidFill>
                  <a:schemeClr val="tx1"/>
                </a:solidFill>
              </a:defRPr>
            </a:lvl1pPr>
          </a:lstStyle>
          <a:p>
            <a:fld id="{200B2350-5261-4F5C-9DF5-EF0D264FC8D2}" type="slidenum">
              <a:rPr lang="en-US" smtClean="0"/>
              <a:pPr/>
              <a:t>‹#›</a:t>
            </a:fld>
            <a:endParaRPr lang="en-US" dirty="0"/>
          </a:p>
        </p:txBody>
      </p:sp>
      <p:pic>
        <p:nvPicPr>
          <p:cNvPr id="12" name="Picture 11" descr="Pearson Logo"/>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97400" y="6434394"/>
            <a:ext cx="918000" cy="279915"/>
          </a:xfrm>
          <a:prstGeom prst="rect">
            <a:avLst/>
          </a:prstGeom>
        </p:spPr>
      </p:pic>
      <p:sp>
        <p:nvSpPr>
          <p:cNvPr id="13" name="TextBox 12"/>
          <p:cNvSpPr txBox="1"/>
          <p:nvPr userDrawn="1"/>
        </p:nvSpPr>
        <p:spPr>
          <a:xfrm>
            <a:off x="95799" y="6438054"/>
            <a:ext cx="6152601"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2016, 2012, 2010 Pearson Education, Inc. All Rights Reserved.</a:t>
            </a:r>
          </a:p>
        </p:txBody>
      </p:sp>
    </p:spTree>
    <p:extLst>
      <p:ext uri="{BB962C8B-B14F-4D97-AF65-F5344CB8AC3E}">
        <p14:creationId xmlns:p14="http://schemas.microsoft.com/office/powerpoint/2010/main" val="22037960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a:xfrm>
            <a:off x="457200" y="16002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2"/>
          <p:cNvSpPr>
            <a:spLocks noGrp="1"/>
          </p:cNvSpPr>
          <p:nvPr>
            <p:ph idx="13"/>
          </p:nvPr>
        </p:nvSpPr>
        <p:spPr>
          <a:xfrm>
            <a:off x="457200" y="3962400"/>
            <a:ext cx="8229600" cy="2163763"/>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Footer Placeholder 4"/>
          <p:cNvSpPr>
            <a:spLocks noGrp="1"/>
          </p:cNvSpPr>
          <p:nvPr>
            <p:ph type="ftr" sz="quarter" idx="11"/>
          </p:nvPr>
        </p:nvSpPr>
        <p:spPr>
          <a:xfrm>
            <a:off x="93969" y="6172200"/>
            <a:ext cx="8595360" cy="235463"/>
          </a:xfrm>
        </p:spPr>
        <p:txBody>
          <a:bodyPr/>
          <a:lstStyle/>
          <a:p>
            <a:endParaRPr lang="en-US" dirty="0"/>
          </a:p>
        </p:txBody>
      </p:sp>
      <p:sp>
        <p:nvSpPr>
          <p:cNvPr id="4" name="Date Placeholder 3"/>
          <p:cNvSpPr>
            <a:spLocks noGrp="1"/>
          </p:cNvSpPr>
          <p:nvPr>
            <p:ph type="dt" sz="half" idx="10"/>
          </p:nvPr>
        </p:nvSpPr>
        <p:spPr/>
        <p:txBody>
          <a:bodyPr/>
          <a:lstStyle/>
          <a:p>
            <a:fld id="{A9DF6EFB-3F44-496C-A842-1E0B3D3B975A}" type="datetimeFigureOut">
              <a:rPr lang="en-US" smtClean="0"/>
              <a:pPr/>
              <a:t>10/21/21</a:t>
            </a:fld>
            <a:endParaRPr lang="en-US" dirty="0"/>
          </a:p>
        </p:txBody>
      </p:sp>
      <p:sp>
        <p:nvSpPr>
          <p:cNvPr id="6" name="Slide Number Placeholder 5"/>
          <p:cNvSpPr>
            <a:spLocks noGrp="1"/>
          </p:cNvSpPr>
          <p:nvPr>
            <p:ph type="sldNum" sz="quarter" idx="12"/>
          </p:nvPr>
        </p:nvSpPr>
        <p:spPr/>
        <p:txBody>
          <a:bodyPr/>
          <a:lstStyle/>
          <a:p>
            <a:fld id="{200B2350-5261-4F5C-9DF5-EF0D264FC8D2}" type="slidenum">
              <a:rPr lang="en-US" smtClean="0"/>
              <a:pPr/>
              <a:t>‹#›</a:t>
            </a:fld>
            <a:endParaRPr lang="en-US" dirty="0"/>
          </a:p>
        </p:txBody>
      </p:sp>
    </p:spTree>
    <p:extLst>
      <p:ext uri="{BB962C8B-B14F-4D97-AF65-F5344CB8AC3E}">
        <p14:creationId xmlns:p14="http://schemas.microsoft.com/office/powerpoint/2010/main" val="3154799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dirty="0"/>
          </a:p>
        </p:txBody>
      </p:sp>
      <p:sp>
        <p:nvSpPr>
          <p:cNvPr id="4" name="Date Placeholder 3"/>
          <p:cNvSpPr>
            <a:spLocks noGrp="1"/>
          </p:cNvSpPr>
          <p:nvPr>
            <p:ph type="dt" sz="half" idx="11"/>
          </p:nvPr>
        </p:nvSpPr>
        <p:spPr/>
        <p:txBody>
          <a:bodyPr/>
          <a:lstStyle/>
          <a:p>
            <a:fld id="{A9DF6EFB-3F44-496C-A842-1E0B3D3B975A}" type="datetimeFigureOut">
              <a:rPr lang="en-US" smtClean="0"/>
              <a:pPr/>
              <a:t>10/21/21</a:t>
            </a:fld>
            <a:endParaRPr lang="en-US" dirty="0"/>
          </a:p>
        </p:txBody>
      </p:sp>
      <p:sp>
        <p:nvSpPr>
          <p:cNvPr id="5" name="Slide Number Placeholder 4"/>
          <p:cNvSpPr>
            <a:spLocks noGrp="1"/>
          </p:cNvSpPr>
          <p:nvPr>
            <p:ph type="sldNum" sz="quarter" idx="12"/>
          </p:nvPr>
        </p:nvSpPr>
        <p:spPr/>
        <p:txBody>
          <a:bodyPr/>
          <a:lstStyle/>
          <a:p>
            <a:fld id="{200B2350-5261-4F5C-9DF5-EF0D264FC8D2}" type="slidenum">
              <a:rPr lang="en-US" smtClean="0"/>
              <a:pPr/>
              <a:t>‹#›</a:t>
            </a:fld>
            <a:endParaRPr lang="en-US" dirty="0"/>
          </a:p>
        </p:txBody>
      </p:sp>
      <p:sp>
        <p:nvSpPr>
          <p:cNvPr id="6" name="Title 7"/>
          <p:cNvSpPr>
            <a:spLocks noGrp="1"/>
          </p:cNvSpPr>
          <p:nvPr>
            <p:ph type="title"/>
          </p:nvPr>
        </p:nvSpPr>
        <p:spPr>
          <a:xfrm>
            <a:off x="457200" y="215372"/>
            <a:ext cx="8229600" cy="1097280"/>
          </a:xfrm>
        </p:spPr>
        <p:txBody>
          <a:bodyPr/>
          <a:lstStyle/>
          <a:p>
            <a:r>
              <a:rPr lang="en-US" dirty="0"/>
              <a:t>Click to edit Master title style</a:t>
            </a:r>
          </a:p>
        </p:txBody>
      </p:sp>
      <p:sp>
        <p:nvSpPr>
          <p:cNvPr id="7" name="Content Placeholder 2"/>
          <p:cNvSpPr>
            <a:spLocks noGrp="1"/>
          </p:cNvSpPr>
          <p:nvPr>
            <p:ph idx="1"/>
          </p:nvPr>
        </p:nvSpPr>
        <p:spPr>
          <a:xfrm>
            <a:off x="457200" y="1600201"/>
            <a:ext cx="8229600" cy="914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2"/>
          <p:cNvSpPr>
            <a:spLocks noGrp="1"/>
          </p:cNvSpPr>
          <p:nvPr>
            <p:ph idx="13"/>
          </p:nvPr>
        </p:nvSpPr>
        <p:spPr>
          <a:xfrm>
            <a:off x="457200" y="2667000"/>
            <a:ext cx="3886200" cy="2438400"/>
          </a:xfrm>
        </p:spPr>
        <p:txBody>
          <a:bodyPr/>
          <a:lstStyle>
            <a:lvl1pPr>
              <a:defRPr sz="1600"/>
            </a:lvl1pPr>
            <a:lvl2pPr>
              <a:defRPr sz="1600"/>
            </a:lvl2pPr>
            <a:lvl3pPr>
              <a:defRPr sz="1600"/>
            </a:lvl3pPr>
            <a:lvl4pPr>
              <a:defRPr sz="1600"/>
            </a:lvl4pPr>
            <a:lvl5pPr>
              <a:defRPr sz="1600"/>
            </a:lvl5pPr>
            <a:lvl6pPr>
              <a:defRPr sz="1400"/>
            </a:lvl6pPr>
            <a:lvl7pPr>
              <a:defRPr sz="1400"/>
            </a:lvl7pPr>
            <a:lvl8pPr>
              <a:defRPr sz="1400"/>
            </a:lvl8pPr>
            <a:lvl9pPr>
              <a:defRPr sz="14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4"/>
          </p:nvPr>
        </p:nvSpPr>
        <p:spPr>
          <a:xfrm>
            <a:off x="4419600" y="2667000"/>
            <a:ext cx="4267200" cy="24384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15372"/>
            <a:ext cx="8229600" cy="1097280"/>
          </a:xfrm>
          <a:prstGeom prst="rect">
            <a:avLst/>
          </a:prstGeom>
        </p:spPr>
        <p:txBody>
          <a:bodyPr vert="horz" lIns="0" tIns="0" rIns="0" bIns="0" rtlCol="0" anchor="b">
            <a:noAutofit/>
          </a:bodyPr>
          <a:lstStyle/>
          <a:p>
            <a:r>
              <a:rPr lang="en-US" dirty="0"/>
              <a:t>Click to edit </a:t>
            </a:r>
            <a:br>
              <a:rPr lang="en-US" dirty="0"/>
            </a:br>
            <a:r>
              <a:rPr lang="en-US" dirty="0"/>
              <a:t>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a:t>
            </a:r>
          </a:p>
          <a:p>
            <a:pPr lvl="6"/>
            <a:r>
              <a:rPr lang="en-US" dirty="0"/>
              <a:t>Seventh</a:t>
            </a:r>
          </a:p>
          <a:p>
            <a:pPr lvl="7"/>
            <a:r>
              <a:rPr lang="en-US" dirty="0"/>
              <a:t>Eighth</a:t>
            </a:r>
          </a:p>
          <a:p>
            <a:pPr lvl="8"/>
            <a:r>
              <a:rPr lang="en-US" dirty="0"/>
              <a:t>Ninth</a:t>
            </a:r>
          </a:p>
        </p:txBody>
      </p:sp>
      <p:sp>
        <p:nvSpPr>
          <p:cNvPr id="11" name="Footer Placeholder 4"/>
          <p:cNvSpPr>
            <a:spLocks noGrp="1"/>
          </p:cNvSpPr>
          <p:nvPr>
            <p:ph type="ftr" sz="quarter" idx="3"/>
          </p:nvPr>
        </p:nvSpPr>
        <p:spPr>
          <a:xfrm>
            <a:off x="93969" y="6172200"/>
            <a:ext cx="8595360" cy="235463"/>
          </a:xfrm>
          <a:prstGeom prst="rect">
            <a:avLst/>
          </a:prstGeom>
        </p:spPr>
        <p:txBody>
          <a:bodyPr vert="horz" lIns="0" tIns="0" rIns="0" bIns="0" rtlCol="0" anchor="b"/>
          <a:lstStyle>
            <a:lvl1pPr algn="l">
              <a:defRPr sz="1100">
                <a:solidFill>
                  <a:schemeClr val="tx1"/>
                </a:solidFill>
              </a:defRPr>
            </a:lvl1pPr>
          </a:lstStyle>
          <a:p>
            <a:endParaRPr lang="en-US" dirty="0"/>
          </a:p>
        </p:txBody>
      </p:sp>
      <p:sp>
        <p:nvSpPr>
          <p:cNvPr id="4" name="Date Placeholder 3"/>
          <p:cNvSpPr>
            <a:spLocks noGrp="1"/>
          </p:cNvSpPr>
          <p:nvPr>
            <p:ph type="dt" sz="half" idx="2"/>
          </p:nvPr>
        </p:nvSpPr>
        <p:spPr>
          <a:xfrm>
            <a:off x="6335713" y="113072"/>
            <a:ext cx="2133600" cy="182880"/>
          </a:xfrm>
          <a:prstGeom prst="rect">
            <a:avLst/>
          </a:prstGeom>
        </p:spPr>
        <p:txBody>
          <a:bodyPr vert="horz" lIns="91440" tIns="45720" rIns="91440" bIns="45720" rtlCol="0" anchor="ctr"/>
          <a:lstStyle>
            <a:lvl1pPr algn="r">
              <a:defRPr sz="900">
                <a:solidFill>
                  <a:schemeClr val="bg1"/>
                </a:solidFill>
              </a:defRPr>
            </a:lvl1pPr>
          </a:lstStyle>
          <a:p>
            <a:fld id="{A9DF6EFB-3F44-496C-A842-1E0B3D3B975A}" type="datetimeFigureOut">
              <a:rPr lang="en-US" smtClean="0"/>
              <a:pPr/>
              <a:t>10/21/21</a:t>
            </a:fld>
            <a:endParaRPr lang="en-US" dirty="0"/>
          </a:p>
        </p:txBody>
      </p:sp>
      <p:sp>
        <p:nvSpPr>
          <p:cNvPr id="6" name="Slide Number Placeholder 5"/>
          <p:cNvSpPr>
            <a:spLocks noGrp="1"/>
          </p:cNvSpPr>
          <p:nvPr>
            <p:ph type="sldNum" sz="quarter" idx="4"/>
          </p:nvPr>
        </p:nvSpPr>
        <p:spPr>
          <a:xfrm>
            <a:off x="8469312" y="113072"/>
            <a:ext cx="551783" cy="182880"/>
          </a:xfrm>
          <a:prstGeom prst="rect">
            <a:avLst/>
          </a:prstGeom>
        </p:spPr>
        <p:txBody>
          <a:bodyPr vert="horz" lIns="91440" tIns="45720" rIns="91440" bIns="45720" rtlCol="0" anchor="ctr"/>
          <a:lstStyle>
            <a:lvl1pPr algn="r">
              <a:defRPr sz="900">
                <a:solidFill>
                  <a:schemeClr val="bg1"/>
                </a:solidFill>
              </a:defRPr>
            </a:lvl1pPr>
          </a:lstStyle>
          <a:p>
            <a:fld id="{200B2350-5261-4F5C-9DF5-EF0D264FC8D2}" type="slidenum">
              <a:rPr lang="en-US" smtClean="0"/>
              <a:pPr/>
              <a:t>‹#›</a:t>
            </a:fld>
            <a:endParaRPr lang="en-US" dirty="0"/>
          </a:p>
        </p:txBody>
      </p:sp>
      <p:sp>
        <p:nvSpPr>
          <p:cNvPr id="8" name="TextBox 7"/>
          <p:cNvSpPr txBox="1"/>
          <p:nvPr userDrawn="1"/>
        </p:nvSpPr>
        <p:spPr>
          <a:xfrm>
            <a:off x="2743200" y="6400800"/>
            <a:ext cx="6096000" cy="276999"/>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en-US" sz="1200" b="0" dirty="0">
                <a:latin typeface="Verdana" panose="020B0604030504040204" pitchFamily="34" charset="0"/>
                <a:ea typeface="Verdana" panose="020B0604030504040204" pitchFamily="34" charset="0"/>
                <a:cs typeface="Verdana" panose="020B0604030504040204" pitchFamily="34" charset="0"/>
              </a:rPr>
              <a:t>Copyright © 2019 Pearson Education, Ltd. All Rights Reserved.</a:t>
            </a:r>
          </a:p>
        </p:txBody>
      </p:sp>
      <p:pic>
        <p:nvPicPr>
          <p:cNvPr id="9" name="Picture 8" descr="Pearson Logo"/>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7200" y="6434394"/>
            <a:ext cx="918000" cy="279915"/>
          </a:xfrm>
          <a:prstGeom prst="rect">
            <a:avLst/>
          </a:prstGeom>
        </p:spPr>
      </p:pic>
    </p:spTree>
    <p:extLst>
      <p:ext uri="{BB962C8B-B14F-4D97-AF65-F5344CB8AC3E}">
        <p14:creationId xmlns:p14="http://schemas.microsoft.com/office/powerpoint/2010/main" val="3691570016"/>
      </p:ext>
    </p:extLst>
  </p:cSld>
  <p:clrMap bg1="lt1" tx1="dk1" bg2="lt2" tx2="dk2" accent1="accent1" accent2="accent2" accent3="accent3" accent4="accent4" accent5="accent5" accent6="accent6" hlink="hlink" folHlink="folHlink"/>
  <p:sldLayoutIdLst>
    <p:sldLayoutId id="2147483649" r:id="rId1"/>
    <p:sldLayoutId id="2147483657" r:id="rId2"/>
    <p:sldLayoutId id="2147483661" r:id="rId3"/>
    <p:sldLayoutId id="2147483656" r:id="rId4"/>
    <p:sldLayoutId id="2147483650" r:id="rId5"/>
    <p:sldLayoutId id="2147483659" r:id="rId6"/>
    <p:sldLayoutId id="2147483658" r:id="rId7"/>
    <p:sldLayoutId id="2147483660" r:id="rId8"/>
    <p:sldLayoutId id="2147483662" r:id="rId9"/>
    <p:sldLayoutId id="2147483651" r:id="rId10"/>
    <p:sldLayoutId id="2147483654" r:id="rId11"/>
    <p:sldLayoutId id="2147483655" r:id="rId12"/>
    <p:sldLayoutId id="2147483663" r:id="rId13"/>
  </p:sldLayoutIdLst>
  <p:txStyles>
    <p:titleStyle>
      <a:lvl1pPr algn="l" defTabSz="914400" rtl="0" eaLnBrk="1" latinLnBrk="0" hangingPunct="1">
        <a:lnSpc>
          <a:spcPct val="100000"/>
        </a:lnSpc>
        <a:spcBef>
          <a:spcPct val="0"/>
        </a:spcBef>
        <a:buNone/>
        <a:defRPr sz="3400" b="1" kern="1200">
          <a:solidFill>
            <a:srgbClr val="007FA3"/>
          </a:solidFill>
          <a:latin typeface="Times New Roman" panose="02020603050405020304" pitchFamily="18" charset="0"/>
          <a:ea typeface="+mj-ea"/>
          <a:cs typeface="Times New Roman" panose="02020603050405020304" pitchFamily="18" charset="0"/>
        </a:defRPr>
      </a:lvl1pPr>
    </p:titleStyle>
    <p:bodyStyle>
      <a:lvl1pPr marL="256032" indent="-256032" algn="l" defTabSz="914400" rtl="0" eaLnBrk="1" latinLnBrk="0" hangingPunct="1">
        <a:spcBef>
          <a:spcPts val="1500"/>
        </a:spcBef>
        <a:buClr>
          <a:srgbClr val="007FA3"/>
        </a:buClr>
        <a:buFont typeface="Arial" panose="020B0604020202020204" pitchFamily="34" charset="0"/>
        <a:buChar char="•"/>
        <a:defRPr sz="1600" kern="1200">
          <a:solidFill>
            <a:schemeClr val="tx1"/>
          </a:solidFill>
          <a:latin typeface="+mn-lt"/>
          <a:ea typeface="+mn-ea"/>
          <a:cs typeface="+mn-cs"/>
        </a:defRPr>
      </a:lvl1pPr>
      <a:lvl2pPr marL="742950" indent="-28575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spcBef>
          <a:spcPts val="600"/>
        </a:spcBef>
        <a:buClr>
          <a:srgbClr val="007FA3"/>
        </a:buClr>
        <a:buFont typeface="Wingdings" panose="05000000000000000000" pitchFamily="2" charset="2"/>
        <a:buChar char="§"/>
        <a:defRPr sz="1600" kern="1200">
          <a:solidFill>
            <a:schemeClr val="tx1"/>
          </a:solidFill>
          <a:latin typeface="+mn-lt"/>
          <a:ea typeface="+mn-ea"/>
          <a:cs typeface="+mn-cs"/>
        </a:defRPr>
      </a:lvl3pPr>
      <a:lvl4pPr marL="16002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spcBef>
          <a:spcPts val="600"/>
        </a:spcBef>
        <a:buClr>
          <a:srgbClr val="007FA3"/>
        </a:buClr>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ts val="300"/>
        </a:spcBef>
        <a:buClr>
          <a:srgbClr val="007FA3"/>
        </a:buClr>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1" y="228600"/>
            <a:ext cx="8353718" cy="990600"/>
          </a:xfrm>
        </p:spPr>
        <p:txBody>
          <a:bodyPr anchor="b"/>
          <a:lstStyle/>
          <a:p>
            <a:pPr>
              <a:defRPr/>
            </a:pPr>
            <a:r>
              <a:rPr lang="en-US" sz="3600" dirty="0"/>
              <a:t>Entrepreneurship: Successfully Launching New Ventures</a:t>
            </a:r>
          </a:p>
        </p:txBody>
      </p:sp>
      <p:sp>
        <p:nvSpPr>
          <p:cNvPr id="3" name="Text Placeholder 2"/>
          <p:cNvSpPr>
            <a:spLocks noGrp="1"/>
          </p:cNvSpPr>
          <p:nvPr>
            <p:ph type="body" sz="quarter" idx="13"/>
          </p:nvPr>
        </p:nvSpPr>
        <p:spPr>
          <a:xfrm>
            <a:off x="457202" y="1327332"/>
            <a:ext cx="8229598" cy="349068"/>
          </a:xfrm>
        </p:spPr>
        <p:txBody>
          <a:bodyPr/>
          <a:lstStyle/>
          <a:p>
            <a:r>
              <a:rPr lang="en-IN" sz="2400" dirty="0"/>
              <a:t>Sixth Edition, Global Edition</a:t>
            </a:r>
          </a:p>
        </p:txBody>
      </p:sp>
      <p:sp>
        <p:nvSpPr>
          <p:cNvPr id="4" name="Text Placeholder 3"/>
          <p:cNvSpPr>
            <a:spLocks noGrp="1"/>
          </p:cNvSpPr>
          <p:nvPr>
            <p:ph type="body" sz="quarter" idx="14"/>
          </p:nvPr>
        </p:nvSpPr>
        <p:spPr>
          <a:xfrm>
            <a:off x="4531808" y="1917421"/>
            <a:ext cx="3657600" cy="1282979"/>
          </a:xfrm>
        </p:spPr>
        <p:txBody>
          <a:bodyPr/>
          <a:lstStyle/>
          <a:p>
            <a:pPr algn="ctr"/>
            <a:r>
              <a:rPr lang="en-IN" sz="3600" b="1" dirty="0"/>
              <a:t>Chapter 2</a:t>
            </a:r>
            <a:endParaRPr lang="en-IN" sz="3600" dirty="0"/>
          </a:p>
        </p:txBody>
      </p:sp>
      <p:sp>
        <p:nvSpPr>
          <p:cNvPr id="5" name="Text Placeholder 4"/>
          <p:cNvSpPr>
            <a:spLocks noGrp="1"/>
          </p:cNvSpPr>
          <p:nvPr>
            <p:ph type="body" sz="quarter" idx="15"/>
          </p:nvPr>
        </p:nvSpPr>
        <p:spPr>
          <a:xfrm>
            <a:off x="4531808" y="3398837"/>
            <a:ext cx="3657600" cy="2163763"/>
          </a:xfrm>
        </p:spPr>
        <p:txBody>
          <a:bodyPr/>
          <a:lstStyle/>
          <a:p>
            <a:pPr algn="ctr">
              <a:spcBef>
                <a:spcPct val="50000"/>
              </a:spcBef>
            </a:pPr>
            <a:r>
              <a:rPr lang="en-US" sz="3600" dirty="0"/>
              <a:t>Recognizing </a:t>
            </a:r>
            <a:r>
              <a:rPr lang="en-US" sz="3600" i="1" dirty="0"/>
              <a:t>Opportunities</a:t>
            </a:r>
            <a:r>
              <a:rPr lang="en-US" sz="3600" dirty="0"/>
              <a:t> and Generating Ideas</a:t>
            </a:r>
          </a:p>
        </p:txBody>
      </p:sp>
      <p:pic>
        <p:nvPicPr>
          <p:cNvPr id="11" name="Picture 10" descr="Front Cover: Entrepreneurship: Successfully Launching New Ventures Sixth Edition by Barringer and Ireland."/>
          <p:cNvPicPr>
            <a:picLocks noChangeAspect="1"/>
          </p:cNvPicPr>
          <p:nvPr/>
        </p:nvPicPr>
        <p:blipFill>
          <a:blip r:embed="rId3" cstate="print"/>
          <a:stretch>
            <a:fillRect/>
          </a:stretch>
        </p:blipFill>
        <p:spPr>
          <a:xfrm>
            <a:off x="475736" y="1858419"/>
            <a:ext cx="3371657" cy="4367246"/>
          </a:xfrm>
          <a:prstGeom prst="rect">
            <a:avLst/>
          </a:prstGeom>
        </p:spPr>
      </p:pic>
    </p:spTree>
    <p:extLst>
      <p:ext uri="{BB962C8B-B14F-4D97-AF65-F5344CB8AC3E}">
        <p14:creationId xmlns:p14="http://schemas.microsoft.com/office/powerpoint/2010/main" val="523069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190D7-0F0C-A140-82C8-8AD939190690}"/>
              </a:ext>
            </a:extLst>
          </p:cNvPr>
          <p:cNvSpPr>
            <a:spLocks noGrp="1"/>
          </p:cNvSpPr>
          <p:nvPr>
            <p:ph type="title"/>
          </p:nvPr>
        </p:nvSpPr>
        <p:spPr>
          <a:xfrm>
            <a:off x="457200" y="381000"/>
            <a:ext cx="8229600" cy="1219200"/>
          </a:xfrm>
        </p:spPr>
        <p:txBody>
          <a:bodyPr/>
          <a:lstStyle/>
          <a:p>
            <a:br>
              <a:rPr lang="en-EG" sz="2800" dirty="0"/>
            </a:br>
            <a:r>
              <a:rPr lang="en-EG" sz="2800" dirty="0"/>
              <a:t>Observing Environmental Trends </a:t>
            </a:r>
            <a:r>
              <a:rPr lang="en-EG" sz="2800" i="1" dirty="0"/>
              <a:t>(for seizing opportunities) </a:t>
            </a:r>
            <a:r>
              <a:rPr lang="en-EG" sz="2800" dirty="0"/>
              <a:t>suggesting Business, Product, or  Service Opportunity Gaps</a:t>
            </a:r>
          </a:p>
        </p:txBody>
      </p:sp>
      <p:sp>
        <p:nvSpPr>
          <p:cNvPr id="4" name="Content Placeholder 2">
            <a:extLst>
              <a:ext uri="{FF2B5EF4-FFF2-40B4-BE49-F238E27FC236}">
                <a16:creationId xmlns:a16="http://schemas.microsoft.com/office/drawing/2014/main" id="{D4350DDA-4081-E64E-9259-49674B2D8B21}"/>
              </a:ext>
            </a:extLst>
          </p:cNvPr>
          <p:cNvSpPr>
            <a:spLocks noGrp="1"/>
          </p:cNvSpPr>
          <p:nvPr>
            <p:ph idx="1"/>
          </p:nvPr>
        </p:nvSpPr>
        <p:spPr>
          <a:xfrm>
            <a:off x="457200" y="1752600"/>
            <a:ext cx="8229600" cy="4724400"/>
          </a:xfrm>
          <a:solidFill>
            <a:schemeClr val="accent6">
              <a:lumMod val="20000"/>
              <a:lumOff val="80000"/>
            </a:schemeClr>
          </a:solidFill>
        </p:spPr>
        <p:txBody>
          <a:bodyPr/>
          <a:lstStyle/>
          <a:p>
            <a:pPr marL="0" indent="0">
              <a:buNone/>
            </a:pPr>
            <a:r>
              <a:rPr lang="en-EG" sz="2000" b="1" dirty="0">
                <a:latin typeface="Times New Roman" panose="02020603050405020304" pitchFamily="18" charset="0"/>
                <a:cs typeface="Times New Roman" panose="02020603050405020304" pitchFamily="18" charset="0"/>
              </a:rPr>
              <a:t>       Environmental Trends</a:t>
            </a:r>
          </a:p>
        </p:txBody>
      </p:sp>
      <p:pic>
        <p:nvPicPr>
          <p:cNvPr id="5" name="Picture 4">
            <a:extLst>
              <a:ext uri="{FF2B5EF4-FFF2-40B4-BE49-F238E27FC236}">
                <a16:creationId xmlns:a16="http://schemas.microsoft.com/office/drawing/2014/main" id="{7A5A8104-61F8-E145-BC07-805FBA7FAF5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0601" y="2092031"/>
            <a:ext cx="6096000" cy="4232570"/>
          </a:xfrm>
          <a:prstGeom prst="rect">
            <a:avLst/>
          </a:prstGeom>
        </p:spPr>
      </p:pic>
    </p:spTree>
    <p:extLst>
      <p:ext uri="{BB962C8B-B14F-4D97-AF65-F5344CB8AC3E}">
        <p14:creationId xmlns:p14="http://schemas.microsoft.com/office/powerpoint/2010/main" val="30954518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382000" cy="703052"/>
          </a:xfrm>
        </p:spPr>
        <p:txBody>
          <a:bodyPr/>
          <a:lstStyle/>
          <a:p>
            <a:r>
              <a:rPr lang="en-US" sz="3000" dirty="0"/>
              <a:t>First Approach: Observing Environmental Trends</a:t>
            </a:r>
            <a:endParaRPr lang="en-US" sz="3000" b="0" dirty="0"/>
          </a:p>
        </p:txBody>
      </p:sp>
      <p:sp>
        <p:nvSpPr>
          <p:cNvPr id="3" name="Content Placeholder 2"/>
          <p:cNvSpPr>
            <a:spLocks noGrp="1"/>
          </p:cNvSpPr>
          <p:nvPr>
            <p:ph idx="1"/>
          </p:nvPr>
        </p:nvSpPr>
        <p:spPr>
          <a:xfrm>
            <a:off x="457200" y="1600200"/>
            <a:ext cx="8382000" cy="4525963"/>
          </a:xfrm>
          <a:solidFill>
            <a:schemeClr val="accent6">
              <a:lumMod val="20000"/>
              <a:lumOff val="80000"/>
            </a:schemeClr>
          </a:solidFill>
        </p:spPr>
        <p:txBody>
          <a:bodyPr/>
          <a:lstStyle/>
          <a:p>
            <a:pPr marL="740664" lvl="1"/>
            <a:r>
              <a:rPr lang="en-US" sz="2400" dirty="0">
                <a:latin typeface="Times New Roman" panose="02020603050405020304" pitchFamily="18" charset="0"/>
                <a:cs typeface="Times New Roman" panose="02020603050405020304" pitchFamily="18" charset="0"/>
              </a:rPr>
              <a:t>Trends create opportunities for entrepreneurs to pursue.</a:t>
            </a:r>
          </a:p>
          <a:p>
            <a:pPr marL="740664" lvl="1"/>
            <a:r>
              <a:rPr lang="en-US" sz="2400" dirty="0">
                <a:latin typeface="Times New Roman" panose="02020603050405020304" pitchFamily="18" charset="0"/>
                <a:cs typeface="Times New Roman" panose="02020603050405020304" pitchFamily="18" charset="0"/>
              </a:rPr>
              <a:t>The most important trends are:</a:t>
            </a:r>
          </a:p>
          <a:p>
            <a:pPr lvl="2"/>
            <a:r>
              <a:rPr lang="en-US" sz="2400" dirty="0">
                <a:latin typeface="Times New Roman" panose="02020603050405020304" pitchFamily="18" charset="0"/>
                <a:cs typeface="Times New Roman" panose="02020603050405020304" pitchFamily="18" charset="0"/>
              </a:rPr>
              <a:t>Economic forces</a:t>
            </a:r>
          </a:p>
          <a:p>
            <a:pPr lvl="2"/>
            <a:r>
              <a:rPr lang="en-US" sz="2400" dirty="0">
                <a:latin typeface="Times New Roman" panose="02020603050405020304" pitchFamily="18" charset="0"/>
                <a:cs typeface="Times New Roman" panose="02020603050405020304" pitchFamily="18" charset="0"/>
              </a:rPr>
              <a:t>Social forces</a:t>
            </a:r>
          </a:p>
          <a:p>
            <a:pPr lvl="2"/>
            <a:r>
              <a:rPr lang="en-US" sz="2400" dirty="0">
                <a:latin typeface="Times New Roman" panose="02020603050405020304" pitchFamily="18" charset="0"/>
                <a:cs typeface="Times New Roman" panose="02020603050405020304" pitchFamily="18" charset="0"/>
              </a:rPr>
              <a:t>Technological advances</a:t>
            </a:r>
          </a:p>
          <a:p>
            <a:pPr lvl="2"/>
            <a:r>
              <a:rPr lang="en-US" sz="2400" dirty="0">
                <a:latin typeface="Times New Roman" panose="02020603050405020304" pitchFamily="18" charset="0"/>
                <a:cs typeface="Times New Roman" panose="02020603050405020304" pitchFamily="18" charset="0"/>
              </a:rPr>
              <a:t>Political and regulatory changes</a:t>
            </a:r>
          </a:p>
          <a:p>
            <a:pPr marL="740664" lvl="1"/>
            <a:r>
              <a:rPr lang="en-US" sz="2400" dirty="0">
                <a:latin typeface="Times New Roman" panose="02020603050405020304" pitchFamily="18" charset="0"/>
                <a:cs typeface="Times New Roman" panose="02020603050405020304" pitchFamily="18" charset="0"/>
              </a:rPr>
              <a:t>It</a:t>
            </a:r>
            <a:r>
              <a:rPr lang="en-US" altLang="en-US" sz="24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s important to be aware of changes in these areas.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9BD92-60CE-C24B-B5CE-34784F2F2A1E}"/>
              </a:ext>
            </a:extLst>
          </p:cNvPr>
          <p:cNvSpPr>
            <a:spLocks noGrp="1"/>
          </p:cNvSpPr>
          <p:nvPr>
            <p:ph type="title"/>
          </p:nvPr>
        </p:nvSpPr>
        <p:spPr>
          <a:xfrm>
            <a:off x="457200" y="609600"/>
            <a:ext cx="8229600" cy="703052"/>
          </a:xfrm>
        </p:spPr>
        <p:txBody>
          <a:bodyPr/>
          <a:lstStyle/>
          <a:p>
            <a:r>
              <a:rPr lang="en-US" sz="2800" dirty="0"/>
              <a:t>Trend 1: Economic Forces</a:t>
            </a:r>
            <a:endParaRPr lang="en-EG" sz="2800" dirty="0"/>
          </a:p>
        </p:txBody>
      </p:sp>
      <p:sp>
        <p:nvSpPr>
          <p:cNvPr id="3" name="Content Placeholder 2">
            <a:extLst>
              <a:ext uri="{FF2B5EF4-FFF2-40B4-BE49-F238E27FC236}">
                <a16:creationId xmlns:a16="http://schemas.microsoft.com/office/drawing/2014/main" id="{96D8CC64-E2CB-1D4A-B2CD-AA6A87E0AEB3}"/>
              </a:ext>
            </a:extLst>
          </p:cNvPr>
          <p:cNvSpPr>
            <a:spLocks noGrp="1"/>
          </p:cNvSpPr>
          <p:nvPr>
            <p:ph idx="1"/>
          </p:nvPr>
        </p:nvSpPr>
        <p:spPr>
          <a:solidFill>
            <a:schemeClr val="accent6">
              <a:lumMod val="20000"/>
              <a:lumOff val="80000"/>
            </a:schemeClr>
          </a:solidFill>
        </p:spPr>
        <p:txBody>
          <a:bodyPr/>
          <a:lstStyle/>
          <a:p>
            <a:pPr marL="0" lvl="1" indent="0">
              <a:spcBef>
                <a:spcPts val="1500"/>
              </a:spcBef>
              <a:buNone/>
            </a:pPr>
            <a:r>
              <a:rPr lang="en-US" sz="2400" dirty="0">
                <a:latin typeface="Times New Roman" panose="02020603050405020304" pitchFamily="18" charset="0"/>
                <a:cs typeface="Times New Roman" panose="02020603050405020304" pitchFamily="18" charset="0"/>
              </a:rPr>
              <a:t>Economic trends help determine areas that are ripe for new start-ups and areas that start-ups should avoid.</a:t>
            </a:r>
          </a:p>
          <a:p>
            <a:pPr marL="0" indent="0">
              <a:buNone/>
            </a:pPr>
            <a:r>
              <a:rPr lang="en-US" sz="2400" b="1" dirty="0">
                <a:latin typeface="Times New Roman" panose="02020603050405020304" pitchFamily="18" charset="0"/>
                <a:cs typeface="Times New Roman" panose="02020603050405020304" pitchFamily="18" charset="0"/>
              </a:rPr>
              <a:t>Example of Economic Trend Creating a Favorable Opportunity</a:t>
            </a:r>
          </a:p>
          <a:p>
            <a:pPr>
              <a:buFontTx/>
              <a:buChar char="•"/>
            </a:pPr>
            <a:r>
              <a:rPr lang="en-US" sz="2400" dirty="0">
                <a:latin typeface="Times New Roman" panose="02020603050405020304" pitchFamily="18" charset="0"/>
                <a:cs typeface="Times New Roman" panose="02020603050405020304" pitchFamily="18" charset="0"/>
              </a:rPr>
              <a:t>A weak economy favors start-ups that help consumers save money.</a:t>
            </a:r>
          </a:p>
          <a:p>
            <a:pPr>
              <a:buFontTx/>
              <a:buChar char="•"/>
            </a:pPr>
            <a:r>
              <a:rPr lang="en-US" sz="2400" dirty="0">
                <a:latin typeface="Times New Roman" panose="02020603050405020304" pitchFamily="18" charset="0"/>
                <a:cs typeface="Times New Roman" panose="02020603050405020304" pitchFamily="18" charset="0"/>
              </a:rPr>
              <a:t>An example is Gas </a:t>
            </a:r>
            <a:r>
              <a:rPr lang="en-US" sz="2400" dirty="0" err="1">
                <a:latin typeface="Times New Roman" panose="02020603050405020304" pitchFamily="18" charset="0"/>
                <a:cs typeface="Times New Roman" panose="02020603050405020304" pitchFamily="18" charset="0"/>
              </a:rPr>
              <a:t>Buddy.com</a:t>
            </a:r>
            <a:r>
              <a:rPr lang="en-US" sz="2400" dirty="0">
                <a:latin typeface="Times New Roman" panose="02020603050405020304" pitchFamily="18" charset="0"/>
                <a:cs typeface="Times New Roman" panose="02020603050405020304" pitchFamily="18" charset="0"/>
              </a:rPr>
              <a:t>, a company started to help consumers save money on gas.</a:t>
            </a:r>
          </a:p>
          <a:p>
            <a:endParaRPr lang="en-EG" dirty="0"/>
          </a:p>
        </p:txBody>
      </p:sp>
    </p:spTree>
    <p:extLst>
      <p:ext uri="{BB962C8B-B14F-4D97-AF65-F5344CB8AC3E}">
        <p14:creationId xmlns:p14="http://schemas.microsoft.com/office/powerpoint/2010/main" val="39831380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999B4-0DCA-4043-A5C6-453047972571}"/>
              </a:ext>
            </a:extLst>
          </p:cNvPr>
          <p:cNvSpPr>
            <a:spLocks noGrp="1"/>
          </p:cNvSpPr>
          <p:nvPr>
            <p:ph type="title"/>
          </p:nvPr>
        </p:nvSpPr>
        <p:spPr>
          <a:xfrm>
            <a:off x="457200" y="731836"/>
            <a:ext cx="8229600" cy="580815"/>
          </a:xfrm>
        </p:spPr>
        <p:txBody>
          <a:bodyPr/>
          <a:lstStyle/>
          <a:p>
            <a:r>
              <a:rPr lang="en-US" sz="2800" dirty="0"/>
              <a:t>Trend 2: Social Forces</a:t>
            </a:r>
            <a:endParaRPr lang="en-EG" sz="2800" dirty="0"/>
          </a:p>
        </p:txBody>
      </p:sp>
      <p:sp>
        <p:nvSpPr>
          <p:cNvPr id="3" name="Content Placeholder 2">
            <a:extLst>
              <a:ext uri="{FF2B5EF4-FFF2-40B4-BE49-F238E27FC236}">
                <a16:creationId xmlns:a16="http://schemas.microsoft.com/office/drawing/2014/main" id="{04967B16-2471-EC45-A750-7DDD2A19ED10}"/>
              </a:ext>
            </a:extLst>
          </p:cNvPr>
          <p:cNvSpPr>
            <a:spLocks noGrp="1"/>
          </p:cNvSpPr>
          <p:nvPr>
            <p:ph idx="1"/>
          </p:nvPr>
        </p:nvSpPr>
        <p:spPr>
          <a:solidFill>
            <a:schemeClr val="accent6">
              <a:lumMod val="20000"/>
              <a:lumOff val="80000"/>
            </a:schemeClr>
          </a:solidFill>
        </p:spPr>
        <p:txBody>
          <a:bodyPr/>
          <a:lstStyle/>
          <a:p>
            <a:pPr marL="0" indent="0">
              <a:spcBef>
                <a:spcPct val="50000"/>
              </a:spcBef>
              <a:buNone/>
            </a:pPr>
            <a:r>
              <a:rPr lang="en-US" sz="2400" dirty="0">
                <a:latin typeface="Times New Roman" panose="02020603050405020304" pitchFamily="18" charset="0"/>
                <a:cs typeface="Times New Roman" panose="02020603050405020304" pitchFamily="18" charset="0"/>
              </a:rPr>
              <a:t>Social trends alter how people and businesses behave and set their priorities. These trends provide opportunities for new businesses to accommodate the changes.</a:t>
            </a:r>
          </a:p>
          <a:p>
            <a:pPr>
              <a:buNone/>
            </a:pPr>
            <a:r>
              <a:rPr lang="en-US" sz="2400" b="1" dirty="0">
                <a:latin typeface="Times New Roman" panose="02020603050405020304" pitchFamily="18" charset="0"/>
                <a:cs typeface="Times New Roman" panose="02020603050405020304" pitchFamily="18" charset="0"/>
              </a:rPr>
              <a:t>Examples of Social Trends</a:t>
            </a:r>
          </a:p>
          <a:p>
            <a:pPr>
              <a:spcBef>
                <a:spcPts val="1200"/>
              </a:spcBef>
              <a:buFontTx/>
              <a:buChar char="•"/>
            </a:pPr>
            <a:r>
              <a:rPr lang="en-US" sz="2400" dirty="0">
                <a:latin typeface="Times New Roman" panose="02020603050405020304" pitchFamily="18" charset="0"/>
                <a:cs typeface="Times New Roman" panose="02020603050405020304" pitchFamily="18" charset="0"/>
              </a:rPr>
              <a:t>Aging of the population.</a:t>
            </a:r>
          </a:p>
          <a:p>
            <a:pPr>
              <a:spcBef>
                <a:spcPts val="1200"/>
              </a:spcBef>
              <a:buFontTx/>
              <a:buChar char="•"/>
            </a:pPr>
            <a:r>
              <a:rPr lang="en-US" sz="2400" dirty="0">
                <a:latin typeface="Times New Roman" panose="02020603050405020304" pitchFamily="18" charset="0"/>
                <a:cs typeface="Times New Roman" panose="02020603050405020304" pitchFamily="18" charset="0"/>
              </a:rPr>
              <a:t>The increasing diversity of the population.</a:t>
            </a:r>
          </a:p>
          <a:p>
            <a:pPr>
              <a:spcBef>
                <a:spcPts val="1200"/>
              </a:spcBef>
              <a:buFontTx/>
              <a:buChar char="•"/>
            </a:pPr>
            <a:r>
              <a:rPr lang="en-US" sz="2400" dirty="0">
                <a:latin typeface="Times New Roman" panose="02020603050405020304" pitchFamily="18" charset="0"/>
                <a:cs typeface="Times New Roman" panose="02020603050405020304" pitchFamily="18" charset="0"/>
              </a:rPr>
              <a:t>Millennials entering the workforce.</a:t>
            </a:r>
          </a:p>
          <a:p>
            <a:pPr>
              <a:spcBef>
                <a:spcPts val="1200"/>
              </a:spcBef>
              <a:buFontTx/>
              <a:buChar char="•"/>
            </a:pPr>
            <a:r>
              <a:rPr lang="en-US" sz="2400" dirty="0">
                <a:latin typeface="Times New Roman" panose="02020603050405020304" pitchFamily="18" charset="0"/>
                <a:cs typeface="Times New Roman" panose="02020603050405020304" pitchFamily="18" charset="0"/>
              </a:rPr>
              <a:t>Growth in the use of mobile devices.</a:t>
            </a:r>
          </a:p>
          <a:p>
            <a:pPr>
              <a:spcBef>
                <a:spcPts val="1200"/>
              </a:spcBef>
              <a:buFontTx/>
              <a:buChar char="•"/>
            </a:pPr>
            <a:r>
              <a:rPr lang="en-US" sz="2400" dirty="0">
                <a:latin typeface="Times New Roman" panose="02020603050405020304" pitchFamily="18" charset="0"/>
                <a:cs typeface="Times New Roman" panose="02020603050405020304" pitchFamily="18" charset="0"/>
              </a:rPr>
              <a:t>An increasing focus on health and wellness.</a:t>
            </a:r>
          </a:p>
          <a:p>
            <a:endParaRPr lang="en-EG" dirty="0"/>
          </a:p>
        </p:txBody>
      </p:sp>
    </p:spTree>
    <p:extLst>
      <p:ext uri="{BB962C8B-B14F-4D97-AF65-F5344CB8AC3E}">
        <p14:creationId xmlns:p14="http://schemas.microsoft.com/office/powerpoint/2010/main" val="16214490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5C7A2-177D-9647-9268-88B3509A0613}"/>
              </a:ext>
            </a:extLst>
          </p:cNvPr>
          <p:cNvSpPr>
            <a:spLocks noGrp="1"/>
          </p:cNvSpPr>
          <p:nvPr>
            <p:ph type="title"/>
          </p:nvPr>
        </p:nvSpPr>
        <p:spPr>
          <a:xfrm>
            <a:off x="457200" y="609600"/>
            <a:ext cx="8229600" cy="703052"/>
          </a:xfrm>
        </p:spPr>
        <p:txBody>
          <a:bodyPr/>
          <a:lstStyle/>
          <a:p>
            <a:r>
              <a:rPr lang="en-US" sz="2800" dirty="0"/>
              <a:t>Trend 3: Technological Advances</a:t>
            </a:r>
            <a:endParaRPr lang="en-EG" sz="2800" dirty="0"/>
          </a:p>
        </p:txBody>
      </p:sp>
      <p:sp>
        <p:nvSpPr>
          <p:cNvPr id="3" name="Content Placeholder 2">
            <a:extLst>
              <a:ext uri="{FF2B5EF4-FFF2-40B4-BE49-F238E27FC236}">
                <a16:creationId xmlns:a16="http://schemas.microsoft.com/office/drawing/2014/main" id="{FAFEEFFF-495C-A046-934D-5B90B8FD6ADE}"/>
              </a:ext>
            </a:extLst>
          </p:cNvPr>
          <p:cNvSpPr>
            <a:spLocks noGrp="1"/>
          </p:cNvSpPr>
          <p:nvPr>
            <p:ph idx="1"/>
          </p:nvPr>
        </p:nvSpPr>
        <p:spPr>
          <a:solidFill>
            <a:schemeClr val="accent6">
              <a:lumMod val="20000"/>
              <a:lumOff val="80000"/>
            </a:schemeClr>
          </a:solidFill>
        </p:spPr>
        <p:txBody>
          <a:bodyPr/>
          <a:lstStyle/>
          <a:p>
            <a:pPr marL="0" indent="0">
              <a:buNone/>
            </a:pPr>
            <a:r>
              <a:rPr lang="en-US" sz="2400" dirty="0">
                <a:latin typeface="Times New Roman" panose="02020603050405020304" pitchFamily="18" charset="0"/>
                <a:cs typeface="Times New Roman" panose="02020603050405020304" pitchFamily="18" charset="0"/>
              </a:rPr>
              <a:t>Advances in technology frequently create business opportunities.</a:t>
            </a:r>
          </a:p>
          <a:p>
            <a:pPr marL="0" indent="0">
              <a:buNone/>
            </a:pPr>
            <a:r>
              <a:rPr lang="en-US" sz="2400" b="1" dirty="0">
                <a:latin typeface="Times New Roman" panose="02020603050405020304" pitchFamily="18" charset="0"/>
                <a:cs typeface="Times New Roman" panose="02020603050405020304" pitchFamily="18" charset="0"/>
              </a:rPr>
              <a:t>Examples of Entire Industries that Have Been Created as the Result of Technological Advances</a:t>
            </a:r>
          </a:p>
          <a:p>
            <a:r>
              <a:rPr lang="en-US" sz="2400" dirty="0">
                <a:latin typeface="Times New Roman" panose="02020603050405020304" pitchFamily="18" charset="0"/>
                <a:cs typeface="Times New Roman" panose="02020603050405020304" pitchFamily="18" charset="0"/>
              </a:rPr>
              <a:t>Computer industry</a:t>
            </a:r>
          </a:p>
          <a:p>
            <a:r>
              <a:rPr lang="en-US" sz="2400" dirty="0">
                <a:latin typeface="Times New Roman" panose="02020603050405020304" pitchFamily="18" charset="0"/>
                <a:cs typeface="Times New Roman" panose="02020603050405020304" pitchFamily="18" charset="0"/>
              </a:rPr>
              <a:t>Internet</a:t>
            </a:r>
          </a:p>
          <a:p>
            <a:r>
              <a:rPr lang="en-US" sz="2400" dirty="0">
                <a:latin typeface="Times New Roman" panose="02020603050405020304" pitchFamily="18" charset="0"/>
                <a:cs typeface="Times New Roman" panose="02020603050405020304" pitchFamily="18" charset="0"/>
              </a:rPr>
              <a:t>Biotechnology</a:t>
            </a:r>
          </a:p>
          <a:p>
            <a:r>
              <a:rPr lang="en-US" sz="2400" dirty="0">
                <a:latin typeface="Times New Roman" panose="02020603050405020304" pitchFamily="18" charset="0"/>
                <a:cs typeface="Times New Roman" panose="02020603050405020304" pitchFamily="18" charset="0"/>
              </a:rPr>
              <a:t>Digital photography</a:t>
            </a:r>
          </a:p>
          <a:p>
            <a:endParaRPr lang="en-EG" dirty="0"/>
          </a:p>
        </p:txBody>
      </p:sp>
    </p:spTree>
    <p:extLst>
      <p:ext uri="{BB962C8B-B14F-4D97-AF65-F5344CB8AC3E}">
        <p14:creationId xmlns:p14="http://schemas.microsoft.com/office/powerpoint/2010/main" val="34806725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26AC5-A96C-F948-A19B-CE66AA54FF1D}"/>
              </a:ext>
            </a:extLst>
          </p:cNvPr>
          <p:cNvSpPr>
            <a:spLocks noGrp="1"/>
          </p:cNvSpPr>
          <p:nvPr>
            <p:ph type="title"/>
          </p:nvPr>
        </p:nvSpPr>
        <p:spPr>
          <a:xfrm>
            <a:off x="457200" y="533400"/>
            <a:ext cx="8229600" cy="609600"/>
          </a:xfrm>
        </p:spPr>
        <p:txBody>
          <a:bodyPr/>
          <a:lstStyle/>
          <a:p>
            <a:r>
              <a:rPr lang="en-US" sz="2800" dirty="0"/>
              <a:t>Trend Four: Political and regulatory changes</a:t>
            </a:r>
            <a:endParaRPr lang="en-EG" sz="2800" dirty="0"/>
          </a:p>
        </p:txBody>
      </p:sp>
      <p:sp>
        <p:nvSpPr>
          <p:cNvPr id="3" name="Content Placeholder 2">
            <a:extLst>
              <a:ext uri="{FF2B5EF4-FFF2-40B4-BE49-F238E27FC236}">
                <a16:creationId xmlns:a16="http://schemas.microsoft.com/office/drawing/2014/main" id="{B7765858-3F66-8446-B8DC-88E1349C4C5A}"/>
              </a:ext>
            </a:extLst>
          </p:cNvPr>
          <p:cNvSpPr>
            <a:spLocks noGrp="1"/>
          </p:cNvSpPr>
          <p:nvPr>
            <p:ph idx="1"/>
          </p:nvPr>
        </p:nvSpPr>
        <p:spPr>
          <a:xfrm>
            <a:off x="457200" y="1312652"/>
            <a:ext cx="8229600" cy="4813511"/>
          </a:xfrm>
          <a:solidFill>
            <a:schemeClr val="accent6">
              <a:lumMod val="20000"/>
              <a:lumOff val="80000"/>
            </a:schemeClr>
          </a:solidFill>
        </p:spPr>
        <p:txBody>
          <a:bodyPr/>
          <a:lstStyle/>
          <a:p>
            <a:pPr marL="0" indent="0">
              <a:buNone/>
            </a:pPr>
            <a:r>
              <a:rPr lang="en-EG" sz="2400" dirty="0">
                <a:latin typeface="Times New Roman" panose="02020603050405020304" pitchFamily="18" charset="0"/>
                <a:cs typeface="Times New Roman" panose="02020603050405020304" pitchFamily="18" charset="0"/>
              </a:rPr>
              <a:t> </a:t>
            </a:r>
          </a:p>
          <a:p>
            <a:pPr marL="0" indent="0">
              <a:buNone/>
            </a:pPr>
            <a:r>
              <a:rPr lang="en-EG" sz="2400" dirty="0">
                <a:latin typeface="Times New Roman" panose="02020603050405020304" pitchFamily="18" charset="0"/>
                <a:cs typeface="Times New Roman" panose="02020603050405020304" pitchFamily="18" charset="0"/>
              </a:rPr>
              <a:t>  </a:t>
            </a:r>
            <a:r>
              <a:rPr lang="en-EG" sz="2400" b="1" dirty="0">
                <a:latin typeface="Times New Roman" panose="02020603050405020304" pitchFamily="18" charset="0"/>
                <a:cs typeface="Times New Roman" panose="02020603050405020304" pitchFamily="18" charset="0"/>
              </a:rPr>
              <a:t>New changes in political arena</a:t>
            </a:r>
          </a:p>
          <a:p>
            <a:pPr marL="0" indent="0">
              <a:buNone/>
            </a:pPr>
            <a:r>
              <a:rPr lang="en-EG" sz="2400" b="1" dirty="0">
                <a:latin typeface="Times New Roman" panose="02020603050405020304" pitchFamily="18" charset="0"/>
                <a:cs typeface="Times New Roman" panose="02020603050405020304" pitchFamily="18" charset="0"/>
              </a:rPr>
              <a:t>  New laws and regulations</a:t>
            </a:r>
          </a:p>
          <a:p>
            <a:pPr>
              <a:buFont typeface="Wingdings" pitchFamily="2" charset="2"/>
              <a:buChar char="§"/>
            </a:pPr>
            <a:endParaRPr lang="en-EG" dirty="0"/>
          </a:p>
        </p:txBody>
      </p:sp>
    </p:spTree>
    <p:extLst>
      <p:ext uri="{BB962C8B-B14F-4D97-AF65-F5344CB8AC3E}">
        <p14:creationId xmlns:p14="http://schemas.microsoft.com/office/powerpoint/2010/main" val="39458008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153400" cy="703052"/>
          </a:xfrm>
        </p:spPr>
        <p:txBody>
          <a:bodyPr/>
          <a:lstStyle/>
          <a:p>
            <a:r>
              <a:rPr lang="en-US" sz="3000" dirty="0"/>
              <a:t>Second Approach: Solving a Problem</a:t>
            </a:r>
            <a:endParaRPr lang="en-US" sz="3000" b="0" dirty="0"/>
          </a:p>
        </p:txBody>
      </p:sp>
      <p:sp>
        <p:nvSpPr>
          <p:cNvPr id="3" name="Content Placeholder 2"/>
          <p:cNvSpPr>
            <a:spLocks noGrp="1"/>
          </p:cNvSpPr>
          <p:nvPr>
            <p:ph idx="1"/>
          </p:nvPr>
        </p:nvSpPr>
        <p:spPr>
          <a:xfrm>
            <a:off x="457200" y="1600200"/>
            <a:ext cx="8305800" cy="4525963"/>
          </a:xfrm>
        </p:spPr>
        <p:txBody>
          <a:bodyPr/>
          <a:lstStyle/>
          <a:p>
            <a:pPr marL="256032" indent="-256032">
              <a:buSzPct val="100000"/>
            </a:pPr>
            <a:r>
              <a:rPr lang="en-US" sz="2400" b="1" dirty="0">
                <a:latin typeface="Times New Roman" panose="02020603050405020304" pitchFamily="18" charset="0"/>
                <a:cs typeface="Times New Roman" panose="02020603050405020304" pitchFamily="18" charset="0"/>
              </a:rPr>
              <a:t>Solving a Problem</a:t>
            </a:r>
          </a:p>
          <a:p>
            <a:r>
              <a:rPr lang="en-US" sz="2400" dirty="0">
                <a:latin typeface="Times New Roman" panose="02020603050405020304" pitchFamily="18" charset="0"/>
                <a:cs typeface="Times New Roman" panose="02020603050405020304" pitchFamily="18" charset="0"/>
              </a:rPr>
              <a:t>Sometimes identifying opportunities simply involves noticing a problem and finding a way to solve it.</a:t>
            </a:r>
          </a:p>
          <a:p>
            <a:pPr marL="740664" lvl="1"/>
            <a:r>
              <a:rPr lang="en-US" sz="2400" dirty="0">
                <a:latin typeface="Times New Roman" panose="02020603050405020304" pitchFamily="18" charset="0"/>
                <a:cs typeface="Times New Roman" panose="02020603050405020304" pitchFamily="18" charset="0"/>
              </a:rPr>
              <a:t>These problems can be pinpointed through observing trends and through more simple means, such as intuition, serendipity, or chance.</a:t>
            </a:r>
          </a:p>
          <a:p>
            <a:pPr marL="740664" lvl="1"/>
            <a:r>
              <a:rPr lang="en-US" sz="2400" dirty="0">
                <a:latin typeface="Times New Roman" panose="02020603050405020304" pitchFamily="18" charset="0"/>
                <a:cs typeface="Times New Roman" panose="02020603050405020304" pitchFamily="18" charset="0"/>
              </a:rPr>
              <a:t>Many companies have been started by people who have experienced a problem in their own lives, and then realized that the solution to the problem represented a business opportunity.</a:t>
            </a:r>
          </a:p>
        </p:txBody>
      </p:sp>
    </p:spTree>
    <p:extLst>
      <p:ext uri="{BB962C8B-B14F-4D97-AF65-F5344CB8AC3E}">
        <p14:creationId xmlns:p14="http://schemas.microsoft.com/office/powerpoint/2010/main" val="37276688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C5166-E198-494F-8DF4-2E3C6ACE9C72}"/>
              </a:ext>
            </a:extLst>
          </p:cNvPr>
          <p:cNvSpPr>
            <a:spLocks noGrp="1"/>
          </p:cNvSpPr>
          <p:nvPr>
            <p:ph type="title"/>
          </p:nvPr>
        </p:nvSpPr>
        <p:spPr>
          <a:xfrm>
            <a:off x="457200" y="609600"/>
            <a:ext cx="8229600" cy="703052"/>
          </a:xfrm>
        </p:spPr>
        <p:txBody>
          <a:bodyPr/>
          <a:lstStyle/>
          <a:p>
            <a:r>
              <a:rPr lang="en-US" sz="3000" dirty="0"/>
              <a:t>Second Approach: Solving a Problem</a:t>
            </a:r>
            <a:endParaRPr lang="en-EG" sz="3000" dirty="0"/>
          </a:p>
        </p:txBody>
      </p:sp>
      <p:sp>
        <p:nvSpPr>
          <p:cNvPr id="3" name="Content Placeholder 2">
            <a:extLst>
              <a:ext uri="{FF2B5EF4-FFF2-40B4-BE49-F238E27FC236}">
                <a16:creationId xmlns:a16="http://schemas.microsoft.com/office/drawing/2014/main" id="{F27BEE75-0CEE-8A48-95D6-20341755C96B}"/>
              </a:ext>
            </a:extLst>
          </p:cNvPr>
          <p:cNvSpPr>
            <a:spLocks noGrp="1"/>
          </p:cNvSpPr>
          <p:nvPr>
            <p:ph idx="1"/>
          </p:nvPr>
        </p:nvSpPr>
        <p:spPr/>
        <p:txBody>
          <a:bodyPr/>
          <a:lstStyle/>
          <a:p>
            <a:pPr marL="0" indent="0">
              <a:buNone/>
            </a:pPr>
            <a:r>
              <a:rPr lang="en-US"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Specific Example:</a:t>
            </a:r>
          </a:p>
          <a:p>
            <a:pPr marL="451041" lvl="1" indent="0">
              <a:buNone/>
            </a:pPr>
            <a:r>
              <a:rPr lang="en-US" sz="2400" dirty="0">
                <a:latin typeface="Times New Roman" panose="02020603050405020304" pitchFamily="18" charset="0"/>
                <a:cs typeface="Times New Roman" panose="02020603050405020304" pitchFamily="18" charset="0"/>
              </a:rPr>
              <a:t>Sometimes people aren’t able to access energy to recharge their smartphones for a period of time. A number of companies have solved this problem in innovative ways. An example is the $70 Eton Boost </a:t>
            </a:r>
            <a:r>
              <a:rPr lang="en-US" sz="2400" dirty="0" err="1">
                <a:latin typeface="Times New Roman" panose="02020603050405020304" pitchFamily="18" charset="0"/>
                <a:cs typeface="Times New Roman" panose="02020603050405020304" pitchFamily="18" charset="0"/>
              </a:rPr>
              <a:t>Turbin</a:t>
            </a:r>
            <a:r>
              <a:rPr lang="en-US" sz="2400" dirty="0">
                <a:latin typeface="Times New Roman" panose="02020603050405020304" pitchFamily="18" charset="0"/>
                <a:cs typeface="Times New Roman" panose="02020603050405020304" pitchFamily="18" charset="0"/>
              </a:rPr>
              <a:t> 2000, which is a device that weighs less than four ounces. It combines a battery with a hand crank that provides enough power to fully charge a typical smartphone. </a:t>
            </a:r>
          </a:p>
          <a:p>
            <a:pPr marL="0" indent="0">
              <a:buNone/>
            </a:pPr>
            <a:r>
              <a:rPr lang="en-US"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Other examples: </a:t>
            </a:r>
          </a:p>
          <a:p>
            <a:pPr marL="451041" lvl="1" indent="0">
              <a:lnSpc>
                <a:spcPts val="2880"/>
              </a:lnSpc>
              <a:buNone/>
            </a:pPr>
            <a:r>
              <a:rPr lang="en-US" altLang="en-US" sz="2400" dirty="0">
                <a:latin typeface="Times New Roman" panose="02020603050405020304" pitchFamily="18" charset="0"/>
                <a:cs typeface="Times New Roman" panose="02020603050405020304" pitchFamily="18" charset="0"/>
              </a:rPr>
              <a:t>Handover, By2olak, </a:t>
            </a:r>
            <a:r>
              <a:rPr lang="en-US" altLang="en-US" sz="2400" dirty="0" err="1">
                <a:latin typeface="Times New Roman" panose="02020603050405020304" pitchFamily="18" charset="0"/>
                <a:cs typeface="Times New Roman" panose="02020603050405020304" pitchFamily="18" charset="0"/>
              </a:rPr>
              <a:t>Vezeeta</a:t>
            </a:r>
            <a:r>
              <a:rPr lang="en-US" altLang="en-US" sz="2400" dirty="0">
                <a:latin typeface="Times New Roman" panose="02020603050405020304" pitchFamily="18" charset="0"/>
                <a:cs typeface="Times New Roman" panose="02020603050405020304" pitchFamily="18" charset="0"/>
              </a:rPr>
              <a:t>/</a:t>
            </a:r>
            <a:r>
              <a:rPr lang="en-US" altLang="en-US" sz="2400" dirty="0" err="1">
                <a:latin typeface="Times New Roman" panose="02020603050405020304" pitchFamily="18" charset="0"/>
                <a:cs typeface="Times New Roman" panose="02020603050405020304" pitchFamily="18" charset="0"/>
              </a:rPr>
              <a:t>Tabibi</a:t>
            </a:r>
            <a:r>
              <a:rPr lang="en-US" altLang="en-US" sz="2400" dirty="0">
                <a:latin typeface="Times New Roman" panose="02020603050405020304" pitchFamily="18" charset="0"/>
                <a:cs typeface="Times New Roman" panose="02020603050405020304" pitchFamily="18" charset="0"/>
              </a:rPr>
              <a:t>, Super Mama, and         </a:t>
            </a:r>
            <a:r>
              <a:rPr lang="en-US" altLang="en-US" sz="2400" dirty="0" err="1">
                <a:latin typeface="Times New Roman" panose="02020603050405020304" pitchFamily="18" charset="0"/>
                <a:cs typeface="Times New Roman" panose="02020603050405020304" pitchFamily="18" charset="0"/>
              </a:rPr>
              <a:t>Shezlong</a:t>
            </a:r>
            <a:r>
              <a:rPr lang="en-US" altLang="en-US" sz="2400" dirty="0">
                <a:latin typeface="Times New Roman" panose="02020603050405020304" pitchFamily="18" charset="0"/>
                <a:cs typeface="Times New Roman" panose="02020603050405020304" pitchFamily="18" charset="0"/>
              </a:rPr>
              <a:t>. </a:t>
            </a: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a:p>
            <a:endParaRPr lang="en-EG" dirty="0"/>
          </a:p>
        </p:txBody>
      </p:sp>
    </p:spTree>
    <p:extLst>
      <p:ext uri="{BB962C8B-B14F-4D97-AF65-F5344CB8AC3E}">
        <p14:creationId xmlns:p14="http://schemas.microsoft.com/office/powerpoint/2010/main" val="13653295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Third Approach: Finding Gaps in the Marketplace </a:t>
            </a:r>
            <a:endParaRPr lang="en-US" sz="3200" b="0" dirty="0"/>
          </a:p>
        </p:txBody>
      </p:sp>
      <p:sp>
        <p:nvSpPr>
          <p:cNvPr id="3" name="Content Placeholder 2"/>
          <p:cNvSpPr>
            <a:spLocks noGrp="1"/>
          </p:cNvSpPr>
          <p:nvPr>
            <p:ph idx="1"/>
          </p:nvPr>
        </p:nvSpPr>
        <p:spPr/>
        <p:txBody>
          <a:bodyPr/>
          <a:lstStyle/>
          <a:p>
            <a:pPr marL="256032" indent="-256032">
              <a:buSzPct val="100000"/>
            </a:pPr>
            <a:r>
              <a:rPr lang="en-US" sz="2400" dirty="0">
                <a:latin typeface="Times New Roman" panose="02020603050405020304" pitchFamily="18" charset="0"/>
                <a:cs typeface="Times New Roman" panose="02020603050405020304" pitchFamily="18" charset="0"/>
              </a:rPr>
              <a:t>Gaps in the Marketplace</a:t>
            </a:r>
          </a:p>
          <a:p>
            <a:pPr marL="740664" lvl="1"/>
            <a:r>
              <a:rPr lang="en-US" sz="2400" dirty="0">
                <a:latin typeface="Times New Roman" panose="02020603050405020304" pitchFamily="18" charset="0"/>
                <a:cs typeface="Times New Roman" panose="02020603050405020304" pitchFamily="18" charset="0"/>
              </a:rPr>
              <a:t>A third approach to identifying opportunities is to find a gap in the marketplace.</a:t>
            </a:r>
          </a:p>
          <a:p>
            <a:pPr marL="740664" lvl="1"/>
            <a:r>
              <a:rPr lang="en-US" sz="2400" dirty="0">
                <a:latin typeface="Times New Roman" panose="02020603050405020304" pitchFamily="18" charset="0"/>
                <a:cs typeface="Times New Roman" panose="02020603050405020304" pitchFamily="18" charset="0"/>
              </a:rPr>
              <a:t>A gap in the marketplace is often created when a product or service is needed by a specific group of people but doesn</a:t>
            </a:r>
            <a:r>
              <a:rPr lang="en-US" altLang="en-US" sz="24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t represent a large enough market to be of interest to mainstream retailers or manufacturers.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34BDA2-9D97-5040-93A4-83B258F167A2}"/>
              </a:ext>
            </a:extLst>
          </p:cNvPr>
          <p:cNvSpPr>
            <a:spLocks noGrp="1"/>
          </p:cNvSpPr>
          <p:nvPr>
            <p:ph type="title"/>
          </p:nvPr>
        </p:nvSpPr>
        <p:spPr/>
        <p:txBody>
          <a:bodyPr/>
          <a:lstStyle/>
          <a:p>
            <a:r>
              <a:rPr lang="en-US" sz="3000" dirty="0"/>
              <a:t>Third Approach: Finding Gaps in the Marketplace </a:t>
            </a:r>
            <a:endParaRPr lang="en-EG" sz="3000" dirty="0"/>
          </a:p>
        </p:txBody>
      </p:sp>
      <p:sp>
        <p:nvSpPr>
          <p:cNvPr id="3" name="Content Placeholder 2">
            <a:extLst>
              <a:ext uri="{FF2B5EF4-FFF2-40B4-BE49-F238E27FC236}">
                <a16:creationId xmlns:a16="http://schemas.microsoft.com/office/drawing/2014/main" id="{89555953-E66C-8E40-BD80-5EEC0FBEF2AC}"/>
              </a:ext>
            </a:extLst>
          </p:cNvPr>
          <p:cNvSpPr>
            <a:spLocks noGrp="1"/>
          </p:cNvSpPr>
          <p:nvPr>
            <p:ph idx="1"/>
          </p:nvPr>
        </p:nvSpPr>
        <p:spPr/>
        <p:txBody>
          <a:bodyPr/>
          <a:lstStyle/>
          <a:p>
            <a:pPr marL="451041" lvl="1" indent="0">
              <a:spcBef>
                <a:spcPct val="50000"/>
              </a:spcBef>
              <a:buNone/>
            </a:pPr>
            <a:r>
              <a:rPr lang="en-US" sz="2400" dirty="0">
                <a:latin typeface="Times New Roman" panose="02020603050405020304" pitchFamily="18" charset="0"/>
                <a:cs typeface="Times New Roman" panose="02020603050405020304" pitchFamily="18" charset="0"/>
              </a:rPr>
              <a:t>Product gaps in the marketplace represent potentially viable business opportunities.</a:t>
            </a:r>
          </a:p>
          <a:p>
            <a:pPr marL="451041" lvl="1" indent="0">
              <a:buNone/>
            </a:pPr>
            <a:r>
              <a:rPr lang="en-US" sz="2400" b="1" dirty="0">
                <a:latin typeface="Times New Roman" panose="02020603050405020304" pitchFamily="18" charset="0"/>
                <a:cs typeface="Times New Roman" panose="02020603050405020304" pitchFamily="18" charset="0"/>
              </a:rPr>
              <a:t>Specific Example</a:t>
            </a:r>
          </a:p>
          <a:p>
            <a:pPr marL="451041" lvl="1" indent="0">
              <a:buNone/>
            </a:pPr>
            <a:r>
              <a:rPr lang="en-US" sz="2400" dirty="0">
                <a:latin typeface="Times New Roman" panose="02020603050405020304" pitchFamily="18" charset="0"/>
                <a:cs typeface="Times New Roman" panose="02020603050405020304" pitchFamily="18" charset="0"/>
              </a:rPr>
              <a:t>Tish </a:t>
            </a:r>
            <a:r>
              <a:rPr lang="en-US" sz="2400" dirty="0" err="1">
                <a:latin typeface="Times New Roman" panose="02020603050405020304" pitchFamily="18" charset="0"/>
                <a:cs typeface="Times New Roman" panose="02020603050405020304" pitchFamily="18" charset="0"/>
              </a:rPr>
              <a:t>Cirovolo</a:t>
            </a:r>
            <a:r>
              <a:rPr lang="en-US" sz="2400" dirty="0">
                <a:latin typeface="Times New Roman" panose="02020603050405020304" pitchFamily="18" charset="0"/>
                <a:cs typeface="Times New Roman" panose="02020603050405020304" pitchFamily="18" charset="0"/>
              </a:rPr>
              <a:t> realized there were no guitars on the market made specifically for females. To fill this gap, she started Daisy Rock Guitars, a company that makes guitars just for women and girls. Daisy Rock guitars are stylish, come in feminine colors, and incorporate design features that accommodate a woman’s smaller hand and build.</a:t>
            </a:r>
          </a:p>
          <a:p>
            <a:endParaRPr lang="en-EG" dirty="0"/>
          </a:p>
        </p:txBody>
      </p:sp>
    </p:spTree>
    <p:extLst>
      <p:ext uri="{BB962C8B-B14F-4D97-AF65-F5344CB8AC3E}">
        <p14:creationId xmlns:p14="http://schemas.microsoft.com/office/powerpoint/2010/main" val="369858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609600"/>
            <a:ext cx="8229600" cy="703052"/>
          </a:xfrm>
        </p:spPr>
        <p:txBody>
          <a:bodyPr/>
          <a:lstStyle/>
          <a:p>
            <a:r>
              <a:rPr lang="en-US" sz="3200" dirty="0"/>
              <a:t>Learning Objectives</a:t>
            </a:r>
            <a:endParaRPr lang="en-US" sz="3200" b="0" dirty="0"/>
          </a:p>
        </p:txBody>
      </p:sp>
      <p:sp>
        <p:nvSpPr>
          <p:cNvPr id="7" name="Content Placeholder 6"/>
          <p:cNvSpPr>
            <a:spLocks noGrp="1"/>
          </p:cNvSpPr>
          <p:nvPr>
            <p:ph idx="1"/>
          </p:nvPr>
        </p:nvSpPr>
        <p:spPr/>
        <p:txBody>
          <a:bodyPr/>
          <a:lstStyle/>
          <a:p>
            <a:pPr marL="0" indent="0">
              <a:buSzPct val="100000"/>
              <a:buNone/>
            </a:pPr>
            <a:r>
              <a:rPr lang="en-US" sz="2400" b="1" dirty="0">
                <a:solidFill>
                  <a:srgbClr val="007FA3"/>
                </a:solidFill>
                <a:latin typeface="+mj-lt"/>
              </a:rPr>
              <a:t>2.1</a:t>
            </a:r>
            <a:r>
              <a:rPr lang="en-US" sz="2400" dirty="0">
                <a:latin typeface="+mj-lt"/>
              </a:rPr>
              <a:t> </a:t>
            </a:r>
            <a:r>
              <a:rPr lang="en-US" sz="2400" dirty="0">
                <a:latin typeface="Times New Roman" panose="02020603050405020304" pitchFamily="18" charset="0"/>
                <a:cs typeface="Times New Roman" panose="02020603050405020304" pitchFamily="18" charset="0"/>
              </a:rPr>
              <a:t>Explain the difference between opportunities and ideas.</a:t>
            </a:r>
          </a:p>
          <a:p>
            <a:pPr marL="517525" indent="-517525">
              <a:buSzPct val="100000"/>
              <a:buNone/>
            </a:pPr>
            <a:r>
              <a:rPr lang="en-US" sz="2400" b="1" dirty="0">
                <a:solidFill>
                  <a:srgbClr val="007FA3"/>
                </a:solidFill>
                <a:latin typeface="Times New Roman" panose="02020603050405020304" pitchFamily="18" charset="0"/>
                <a:cs typeface="Times New Roman" panose="02020603050405020304" pitchFamily="18" charset="0"/>
              </a:rPr>
              <a:t>2.2</a:t>
            </a:r>
            <a:r>
              <a:rPr lang="en-US" sz="2400" dirty="0">
                <a:latin typeface="Times New Roman" panose="02020603050405020304" pitchFamily="18" charset="0"/>
                <a:cs typeface="Times New Roman" panose="02020603050405020304" pitchFamily="18" charset="0"/>
              </a:rPr>
              <a:t> Describe the three general approaches entrepreneurs use to identify opportunities.</a:t>
            </a:r>
          </a:p>
          <a:p>
            <a:pPr marL="517525" indent="-517525">
              <a:buSzPct val="100000"/>
              <a:buNone/>
            </a:pPr>
            <a:r>
              <a:rPr lang="en-US" sz="2400" b="1" dirty="0">
                <a:solidFill>
                  <a:srgbClr val="007FA3"/>
                </a:solidFill>
                <a:latin typeface="Times New Roman" panose="02020603050405020304" pitchFamily="18" charset="0"/>
                <a:cs typeface="Times New Roman" panose="02020603050405020304" pitchFamily="18" charset="0"/>
              </a:rPr>
              <a:t>2.3</a:t>
            </a:r>
            <a:r>
              <a:rPr lang="en-US" sz="2400" dirty="0">
                <a:latin typeface="Times New Roman" panose="02020603050405020304" pitchFamily="18" charset="0"/>
                <a:cs typeface="Times New Roman" panose="02020603050405020304" pitchFamily="18" charset="0"/>
              </a:rPr>
              <a:t> Discuss the personal characteristics of entrepreneurs that contribute to their ability to recognize business opportunities.</a:t>
            </a:r>
          </a:p>
          <a:p>
            <a:pPr marL="517525" indent="-517525">
              <a:buSzPct val="100000"/>
              <a:buNone/>
            </a:pPr>
            <a:r>
              <a:rPr lang="en-US" sz="2400" b="1" dirty="0">
                <a:solidFill>
                  <a:srgbClr val="007FA3"/>
                </a:solidFill>
                <a:latin typeface="Times New Roman" panose="02020603050405020304" pitchFamily="18" charset="0"/>
                <a:cs typeface="Times New Roman" panose="02020603050405020304" pitchFamily="18" charset="0"/>
              </a:rPr>
              <a:t>2.4</a:t>
            </a:r>
            <a:r>
              <a:rPr lang="en-US" sz="2400" dirty="0">
                <a:latin typeface="Times New Roman" panose="02020603050405020304" pitchFamily="18" charset="0"/>
                <a:cs typeface="Times New Roman" panose="02020603050405020304" pitchFamily="18" charset="0"/>
              </a:rPr>
              <a:t> Identify and describe techniques entrepreneurs use to generate ideas.</a:t>
            </a:r>
          </a:p>
          <a:p>
            <a:pPr marL="517525" indent="-517525">
              <a:buSzPct val="100000"/>
              <a:buNone/>
            </a:pPr>
            <a:endParaRPr lang="en-U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3200" dirty="0"/>
              <a:t>Full View of the Opportunity Recognition Process</a:t>
            </a:r>
            <a:endParaRPr lang="en-US" sz="3200" dirty="0"/>
          </a:p>
        </p:txBody>
      </p:sp>
      <p:sp>
        <p:nvSpPr>
          <p:cNvPr id="3" name="Content Placeholder 2"/>
          <p:cNvSpPr>
            <a:spLocks noGrp="1"/>
          </p:cNvSpPr>
          <p:nvPr>
            <p:ph idx="1"/>
          </p:nvPr>
        </p:nvSpPr>
        <p:spPr>
          <a:xfrm>
            <a:off x="457200" y="1600201"/>
            <a:ext cx="8229600" cy="990599"/>
          </a:xfrm>
        </p:spPr>
        <p:txBody>
          <a:bodyPr/>
          <a:lstStyle/>
          <a:p>
            <a:pPr marL="256032" indent="-256032">
              <a:buSzPct val="100000"/>
            </a:pPr>
            <a:r>
              <a:rPr lang="en-US" sz="2200" dirty="0">
                <a:latin typeface="Times New Roman" panose="02020603050405020304" pitchFamily="18" charset="0"/>
                <a:cs typeface="Times New Roman" panose="02020603050405020304" pitchFamily="18" charset="0"/>
              </a:rPr>
              <a:t>Depicts the connection between an awareness of emerging trends and the personal characteristics of the entrepreneur                                        </a:t>
            </a:r>
            <a:r>
              <a:rPr lang="en-IN" sz="2200" b="1" dirty="0">
                <a:latin typeface="Times New Roman" panose="02020603050405020304" pitchFamily="18" charset="0"/>
                <a:cs typeface="Times New Roman" panose="02020603050405020304" pitchFamily="18" charset="0"/>
              </a:rPr>
              <a:t>The Opportunity Recognition Process</a:t>
            </a:r>
          </a:p>
        </p:txBody>
      </p:sp>
      <p:pic>
        <p:nvPicPr>
          <p:cNvPr id="5" name="Picture 4" descr="The opportunity recognition process. When examining environmental trends, which includes economic factors, social factors, technological advances, and political and regulatory changes, they may overlap with personal characteristics of an entrepreneur, which include prior experience, cognitive factors, social networks, and creativity. This overlap leads to business, product, or service opportunity gap, which is the difference between what’s available and what’s possible, and leads to new business, product, and service ideas."/>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4400" y="2743200"/>
            <a:ext cx="6705600" cy="3660794"/>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1C2B0-914B-3E46-86CB-0A4E7E557E8B}"/>
              </a:ext>
            </a:extLst>
          </p:cNvPr>
          <p:cNvSpPr>
            <a:spLocks noGrp="1"/>
          </p:cNvSpPr>
          <p:nvPr>
            <p:ph type="title"/>
          </p:nvPr>
        </p:nvSpPr>
        <p:spPr>
          <a:xfrm>
            <a:off x="457200" y="533400"/>
            <a:ext cx="8229600" cy="779252"/>
          </a:xfrm>
        </p:spPr>
        <p:txBody>
          <a:bodyPr/>
          <a:lstStyle/>
          <a:p>
            <a:r>
              <a:rPr lang="en-US" sz="3200" dirty="0"/>
              <a:t>Personal Characteristics of the Entrepreneur</a:t>
            </a:r>
            <a:endParaRPr lang="en-EG" dirty="0"/>
          </a:p>
        </p:txBody>
      </p:sp>
      <p:sp>
        <p:nvSpPr>
          <p:cNvPr id="3" name="Content Placeholder 2">
            <a:extLst>
              <a:ext uri="{FF2B5EF4-FFF2-40B4-BE49-F238E27FC236}">
                <a16:creationId xmlns:a16="http://schemas.microsoft.com/office/drawing/2014/main" id="{38D6F5E1-A6FE-5444-B015-2A92D6DE5F96}"/>
              </a:ext>
            </a:extLst>
          </p:cNvPr>
          <p:cNvSpPr>
            <a:spLocks noGrp="1"/>
          </p:cNvSpPr>
          <p:nvPr>
            <p:ph idx="1"/>
          </p:nvPr>
        </p:nvSpPr>
        <p:spPr/>
        <p:txBody>
          <a:bodyPr/>
          <a:lstStyle/>
          <a:p>
            <a:pPr marL="451041" lvl="1" indent="0">
              <a:buNone/>
            </a:pPr>
            <a:r>
              <a:rPr lang="en-US" sz="2400" dirty="0">
                <a:latin typeface="Times New Roman" panose="02020603050405020304" pitchFamily="18" charset="0"/>
                <a:cs typeface="Times New Roman" panose="02020603050405020304" pitchFamily="18" charset="0"/>
              </a:rPr>
              <a:t>Characteristics that tend to make some people better at recognizing opportunities than others</a:t>
            </a:r>
          </a:p>
          <a:p>
            <a:pPr lvl="1"/>
            <a:r>
              <a:rPr lang="en-US" sz="2400" dirty="0">
                <a:latin typeface="Times New Roman" panose="02020603050405020304" pitchFamily="18" charset="0"/>
                <a:cs typeface="Times New Roman" panose="02020603050405020304" pitchFamily="18" charset="0"/>
              </a:rPr>
              <a:t>Prior Industry Experience</a:t>
            </a:r>
          </a:p>
          <a:p>
            <a:pPr lvl="1"/>
            <a:r>
              <a:rPr lang="en-US" sz="2400" dirty="0">
                <a:latin typeface="Times New Roman" panose="02020603050405020304" pitchFamily="18" charset="0"/>
                <a:cs typeface="Times New Roman" panose="02020603050405020304" pitchFamily="18" charset="0"/>
              </a:rPr>
              <a:t>Cognitive Factors</a:t>
            </a:r>
          </a:p>
          <a:p>
            <a:pPr lvl="1"/>
            <a:r>
              <a:rPr lang="en-US" sz="2400" dirty="0">
                <a:latin typeface="Times New Roman" panose="02020603050405020304" pitchFamily="18" charset="0"/>
                <a:cs typeface="Times New Roman" panose="02020603050405020304" pitchFamily="18" charset="0"/>
              </a:rPr>
              <a:t>Social Networks</a:t>
            </a:r>
          </a:p>
          <a:p>
            <a:pPr lvl="1"/>
            <a:r>
              <a:rPr lang="en-US" sz="2400" dirty="0">
                <a:latin typeface="Times New Roman" panose="02020603050405020304" pitchFamily="18" charset="0"/>
                <a:cs typeface="Times New Roman" panose="02020603050405020304" pitchFamily="18" charset="0"/>
              </a:rPr>
              <a:t>Creativity</a:t>
            </a:r>
          </a:p>
          <a:p>
            <a:endParaRPr lang="en-EG" dirty="0"/>
          </a:p>
        </p:txBody>
      </p:sp>
    </p:spTree>
    <p:extLst>
      <p:ext uri="{BB962C8B-B14F-4D97-AF65-F5344CB8AC3E}">
        <p14:creationId xmlns:p14="http://schemas.microsoft.com/office/powerpoint/2010/main" val="13053449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500" y="533400"/>
            <a:ext cx="8229600" cy="670243"/>
          </a:xfrm>
        </p:spPr>
        <p:txBody>
          <a:bodyPr/>
          <a:lstStyle/>
          <a:p>
            <a:r>
              <a:rPr lang="en-US" sz="3200" dirty="0"/>
              <a:t>Creativity</a:t>
            </a:r>
            <a:endParaRPr lang="en-US" sz="3200" b="0" dirty="0"/>
          </a:p>
        </p:txBody>
      </p:sp>
      <p:sp>
        <p:nvSpPr>
          <p:cNvPr id="3" name="Content Placeholder 2"/>
          <p:cNvSpPr>
            <a:spLocks noGrp="1"/>
          </p:cNvSpPr>
          <p:nvPr>
            <p:ph idx="1"/>
          </p:nvPr>
        </p:nvSpPr>
        <p:spPr>
          <a:xfrm>
            <a:off x="457200" y="1600200"/>
            <a:ext cx="8077200" cy="4525963"/>
          </a:xfrm>
        </p:spPr>
        <p:txBody>
          <a:bodyPr/>
          <a:lstStyle/>
          <a:p>
            <a:pPr marL="256032" indent="-256032">
              <a:buSzPct val="100000"/>
            </a:pPr>
            <a:r>
              <a:rPr lang="en-US" sz="2400" dirty="0">
                <a:latin typeface="Times New Roman" panose="02020603050405020304" pitchFamily="18" charset="0"/>
                <a:cs typeface="Times New Roman" panose="02020603050405020304" pitchFamily="18" charset="0"/>
              </a:rPr>
              <a:t>Creativity</a:t>
            </a:r>
          </a:p>
          <a:p>
            <a:pPr marL="740664" lvl="1"/>
            <a:r>
              <a:rPr lang="en-US" sz="2400" dirty="0">
                <a:latin typeface="Times New Roman" panose="02020603050405020304" pitchFamily="18" charset="0"/>
                <a:cs typeface="Times New Roman" panose="02020603050405020304" pitchFamily="18" charset="0"/>
              </a:rPr>
              <a:t>Creativity is the process of generating a novel or useful idea.</a:t>
            </a:r>
          </a:p>
          <a:p>
            <a:pPr marL="740664" lvl="1"/>
            <a:r>
              <a:rPr lang="en-US" sz="2400" dirty="0">
                <a:latin typeface="Times New Roman" panose="02020603050405020304" pitchFamily="18" charset="0"/>
                <a:cs typeface="Times New Roman" panose="02020603050405020304" pitchFamily="18" charset="0"/>
              </a:rPr>
              <a:t>Opportunity recognition may be, at least in part, a creative process.</a:t>
            </a:r>
          </a:p>
          <a:p>
            <a:pPr marL="740664" lvl="1"/>
            <a:r>
              <a:rPr lang="en-US" sz="2400" dirty="0">
                <a:latin typeface="Times New Roman" panose="02020603050405020304" pitchFamily="18" charset="0"/>
                <a:cs typeface="Times New Roman" panose="02020603050405020304" pitchFamily="18" charset="0"/>
              </a:rPr>
              <a:t>For an individual, the creative process can be broken down into five stages, as shown on the next slide.</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79252"/>
          </a:xfrm>
        </p:spPr>
        <p:txBody>
          <a:bodyPr/>
          <a:lstStyle/>
          <a:p>
            <a:r>
              <a:rPr lang="en-US" sz="3200" dirty="0"/>
              <a:t>Creativity</a:t>
            </a:r>
            <a:endParaRPr lang="en-US" sz="3200" b="0" dirty="0"/>
          </a:p>
        </p:txBody>
      </p:sp>
      <p:sp>
        <p:nvSpPr>
          <p:cNvPr id="3" name="Content Placeholder 2"/>
          <p:cNvSpPr>
            <a:spLocks noGrp="1"/>
          </p:cNvSpPr>
          <p:nvPr>
            <p:ph idx="1"/>
          </p:nvPr>
        </p:nvSpPr>
        <p:spPr>
          <a:xfrm>
            <a:off x="475673" y="1371600"/>
            <a:ext cx="6553200" cy="457200"/>
          </a:xfrm>
        </p:spPr>
        <p:txBody>
          <a:bodyPr/>
          <a:lstStyle/>
          <a:p>
            <a:pPr marL="0" indent="0">
              <a:buNone/>
            </a:pPr>
            <a:r>
              <a:rPr lang="en-US" sz="2200" b="1" dirty="0">
                <a:latin typeface="Times New Roman" panose="02020603050405020304" pitchFamily="18" charset="0"/>
                <a:cs typeface="Times New Roman" panose="02020603050405020304" pitchFamily="18" charset="0"/>
              </a:rPr>
              <a:t>Five Steps to Generating Creative Ideas</a:t>
            </a:r>
          </a:p>
        </p:txBody>
      </p:sp>
      <p:pic>
        <p:nvPicPr>
          <p:cNvPr id="6" name="Picture 5" descr="5 steps to generate creative ideas are as follows. 1, preparation. 2, incubation. 3, insight, including the eureka idea, conceived business idea, and problem solved. 4, evaluation. and 5, elaboration. All steps to generating creative ideas can proceed to following steps or restart the generation process at preparation."/>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2286000"/>
            <a:ext cx="7982527" cy="2438400"/>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Techniques for Generating Ideas</a:t>
            </a:r>
          </a:p>
        </p:txBody>
      </p:sp>
      <p:sp>
        <p:nvSpPr>
          <p:cNvPr id="7" name="Content Placeholder 6"/>
          <p:cNvSpPr>
            <a:spLocks noGrp="1"/>
          </p:cNvSpPr>
          <p:nvPr>
            <p:ph idx="1"/>
          </p:nvPr>
        </p:nvSpPr>
        <p:spPr/>
        <p:txBody>
          <a:bodyPr/>
          <a:lstStyle/>
          <a:p>
            <a:r>
              <a:rPr lang="en-US" sz="2400" dirty="0">
                <a:latin typeface="Times New Roman" panose="02020603050405020304" pitchFamily="18" charset="0"/>
                <a:cs typeface="Times New Roman" panose="02020603050405020304" pitchFamily="18" charset="0"/>
              </a:rPr>
              <a:t>Focus Groups</a:t>
            </a:r>
          </a:p>
          <a:p>
            <a:r>
              <a:rPr lang="en-US" sz="2400" dirty="0">
                <a:latin typeface="Times New Roman" panose="02020603050405020304" pitchFamily="18" charset="0"/>
                <a:cs typeface="Times New Roman" panose="02020603050405020304" pitchFamily="18" charset="0"/>
              </a:rPr>
              <a:t>Brainstorming</a:t>
            </a:r>
          </a:p>
          <a:p>
            <a:r>
              <a:rPr lang="en-US" sz="2400" dirty="0">
                <a:latin typeface="Times New Roman" panose="02020603050405020304" pitchFamily="18" charset="0"/>
                <a:cs typeface="Times New Roman" panose="02020603050405020304" pitchFamily="18" charset="0"/>
              </a:rPr>
              <a:t>Library and Internet Research</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0311"/>
            <a:ext cx="8229600" cy="703052"/>
          </a:xfrm>
        </p:spPr>
        <p:txBody>
          <a:bodyPr/>
          <a:lstStyle/>
          <a:p>
            <a:r>
              <a:rPr lang="en-US" sz="3200" dirty="0"/>
              <a:t>Focus Groups</a:t>
            </a:r>
          </a:p>
        </p:txBody>
      </p:sp>
      <p:sp>
        <p:nvSpPr>
          <p:cNvPr id="3" name="Content Placeholder 2"/>
          <p:cNvSpPr>
            <a:spLocks noGrp="1"/>
          </p:cNvSpPr>
          <p:nvPr>
            <p:ph idx="1"/>
          </p:nvPr>
        </p:nvSpPr>
        <p:spPr>
          <a:xfrm>
            <a:off x="457200" y="1371600"/>
            <a:ext cx="8229600" cy="4754563"/>
          </a:xfrm>
        </p:spPr>
        <p:txBody>
          <a:bodyPr/>
          <a:lstStyle/>
          <a:p>
            <a:pPr marL="740664" lvl="1"/>
            <a:r>
              <a:rPr lang="en-US" sz="2400" dirty="0">
                <a:latin typeface="Times New Roman" panose="02020603050405020304" pitchFamily="18" charset="0"/>
                <a:cs typeface="Times New Roman" panose="02020603050405020304" pitchFamily="18" charset="0"/>
              </a:rPr>
              <a:t>Focus groups involve a group of people who are familiar with a topic, are brought together to respond to questions, and who are able to shed light on an issue through the give-and-take nature of group discussions.</a:t>
            </a:r>
          </a:p>
          <a:p>
            <a:pPr marL="740664" lvl="1"/>
            <a:r>
              <a:rPr lang="en-US" sz="2400" dirty="0">
                <a:latin typeface="Times New Roman" panose="02020603050405020304" pitchFamily="18" charset="0"/>
                <a:cs typeface="Times New Roman" panose="02020603050405020304" pitchFamily="18" charset="0"/>
              </a:rPr>
              <a:t>They work best as a follow-up to brainstorming, when the general idea for a business has been formulated but further refinement of the idea is needed.</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1429"/>
            <a:ext cx="8229600" cy="580815"/>
          </a:xfrm>
        </p:spPr>
        <p:txBody>
          <a:bodyPr/>
          <a:lstStyle/>
          <a:p>
            <a:r>
              <a:rPr lang="en-US" sz="3200" dirty="0"/>
              <a:t>Brainstorming</a:t>
            </a:r>
          </a:p>
        </p:txBody>
      </p:sp>
      <p:sp>
        <p:nvSpPr>
          <p:cNvPr id="3" name="Content Placeholder 2"/>
          <p:cNvSpPr>
            <a:spLocks noGrp="1"/>
          </p:cNvSpPr>
          <p:nvPr>
            <p:ph idx="1"/>
          </p:nvPr>
        </p:nvSpPr>
        <p:spPr>
          <a:xfrm>
            <a:off x="457200" y="1295400"/>
            <a:ext cx="7924800" cy="4830763"/>
          </a:xfrm>
        </p:spPr>
        <p:txBody>
          <a:bodyPr/>
          <a:lstStyle/>
          <a:p>
            <a:pPr marL="740664" lvl="1"/>
            <a:r>
              <a:rPr lang="en-US" sz="2400" dirty="0">
                <a:latin typeface="Times New Roman" panose="02020603050405020304" pitchFamily="18" charset="0"/>
                <a:cs typeface="Times New Roman" panose="02020603050405020304" pitchFamily="18" charset="0"/>
              </a:rPr>
              <a:t>Is the process of generating several ideas about a specific topic.</a:t>
            </a:r>
          </a:p>
          <a:p>
            <a:pPr marL="740664" lvl="1"/>
            <a:r>
              <a:rPr lang="en-US" sz="2400" dirty="0">
                <a:latin typeface="Times New Roman" panose="02020603050405020304" pitchFamily="18" charset="0"/>
                <a:cs typeface="Times New Roman" panose="02020603050405020304" pitchFamily="18" charset="0"/>
              </a:rPr>
              <a:t>A brainstorming </a:t>
            </a:r>
            <a:r>
              <a:rPr lang="en-US" altLang="en-US" sz="24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session</a:t>
            </a:r>
            <a:r>
              <a:rPr lang="en-US" altLang="en-US" sz="2400" dirty="0">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typically involves a group of people, and should be targeted to a specific topic.</a:t>
            </a:r>
          </a:p>
          <a:p>
            <a:pPr marL="740664" lvl="1"/>
            <a:r>
              <a:rPr lang="en-US" sz="2400" dirty="0">
                <a:latin typeface="Times New Roman" panose="02020603050405020304" pitchFamily="18" charset="0"/>
                <a:cs typeface="Times New Roman" panose="02020603050405020304" pitchFamily="18" charset="0"/>
              </a:rPr>
              <a:t>Rules for a brainstorming session:</a:t>
            </a:r>
          </a:p>
          <a:p>
            <a:pPr lvl="2"/>
            <a:r>
              <a:rPr lang="en-US" sz="2400" dirty="0">
                <a:latin typeface="Times New Roman" panose="02020603050405020304" pitchFamily="18" charset="0"/>
                <a:cs typeface="Times New Roman" panose="02020603050405020304" pitchFamily="18" charset="0"/>
              </a:rPr>
              <a:t>No criticism.</a:t>
            </a:r>
          </a:p>
          <a:p>
            <a:pPr lvl="2"/>
            <a:r>
              <a:rPr lang="en-US" sz="2400" dirty="0">
                <a:latin typeface="Times New Roman" panose="02020603050405020304" pitchFamily="18" charset="0"/>
                <a:cs typeface="Times New Roman" panose="02020603050405020304" pitchFamily="18" charset="0"/>
              </a:rPr>
              <a:t>Freewheeling is encouraged.</a:t>
            </a:r>
          </a:p>
          <a:p>
            <a:pPr lvl="2"/>
            <a:r>
              <a:rPr lang="en-US" sz="2400" dirty="0">
                <a:latin typeface="Times New Roman" panose="02020603050405020304" pitchFamily="18" charset="0"/>
                <a:cs typeface="Times New Roman" panose="02020603050405020304" pitchFamily="18" charset="0"/>
              </a:rPr>
              <a:t>The session should move quickly.</a:t>
            </a:r>
          </a:p>
          <a:p>
            <a:pPr lvl="2"/>
            <a:r>
              <a:rPr lang="en-US" sz="2400" dirty="0">
                <a:latin typeface="Times New Roman" panose="02020603050405020304" pitchFamily="18" charset="0"/>
                <a:cs typeface="Times New Roman" panose="02020603050405020304" pitchFamily="18" charset="0"/>
              </a:rPr>
              <a:t>Leap-frogging is encouraged.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33BB1-E972-494F-A7CA-AA017B4B830E}"/>
              </a:ext>
            </a:extLst>
          </p:cNvPr>
          <p:cNvSpPr>
            <a:spLocks noGrp="1"/>
          </p:cNvSpPr>
          <p:nvPr>
            <p:ph type="title"/>
          </p:nvPr>
        </p:nvSpPr>
        <p:spPr>
          <a:xfrm>
            <a:off x="457200" y="609600"/>
            <a:ext cx="8229600" cy="703052"/>
          </a:xfrm>
        </p:spPr>
        <p:txBody>
          <a:bodyPr/>
          <a:lstStyle/>
          <a:p>
            <a:r>
              <a:rPr lang="en-EG" dirty="0"/>
              <a:t>Introduction: Sector vs Industry</a:t>
            </a:r>
          </a:p>
        </p:txBody>
      </p:sp>
      <p:sp>
        <p:nvSpPr>
          <p:cNvPr id="3" name="Content Placeholder 2">
            <a:extLst>
              <a:ext uri="{FF2B5EF4-FFF2-40B4-BE49-F238E27FC236}">
                <a16:creationId xmlns:a16="http://schemas.microsoft.com/office/drawing/2014/main" id="{137A35F9-1597-F041-9ACB-9E6055FD1749}"/>
              </a:ext>
            </a:extLst>
          </p:cNvPr>
          <p:cNvSpPr>
            <a:spLocks noGrp="1"/>
          </p:cNvSpPr>
          <p:nvPr>
            <p:ph idx="1"/>
          </p:nvPr>
        </p:nvSpPr>
        <p:spPr>
          <a:xfrm>
            <a:off x="457200" y="1447800"/>
            <a:ext cx="8229600" cy="4678363"/>
          </a:xfrm>
        </p:spPr>
        <p:txBody>
          <a:bodyPr/>
          <a:lstStyle/>
          <a:p>
            <a:pPr marL="1096518" lvl="1" indent="-609600">
              <a:buNone/>
              <a:defRPr/>
            </a:pPr>
            <a:r>
              <a:rPr lang="en-US" altLang="en-US" sz="2600" b="1"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Sector </a:t>
            </a:r>
            <a:r>
              <a:rPr lang="en-US" altLang="en-US" sz="2600"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en-US" sz="2600"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A sector is an area of the economy in which businesses share the same or a related product or service.</a:t>
            </a:r>
            <a:endParaRPr lang="en-US" altLang="en-US" sz="2600" u="sng"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endParaRPr>
          </a:p>
          <a:p>
            <a:pPr marL="1096518" lvl="1" indent="-609600">
              <a:buNone/>
              <a:defRPr/>
            </a:pPr>
            <a:r>
              <a:rPr lang="en-US" altLang="en-US" sz="2600" b="1"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Industry</a:t>
            </a:r>
            <a:r>
              <a:rPr lang="en-US" altLang="en-US" sz="2600"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a group of firms that produces a similar product or service</a:t>
            </a:r>
          </a:p>
          <a:p>
            <a:pPr marL="1096518" lvl="1" indent="-609600">
              <a:buNone/>
              <a:defRPr/>
            </a:pPr>
            <a:r>
              <a:rPr lang="en-US" altLang="en-US" sz="2400"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The industry is served by upstream and downstream industries.</a:t>
            </a:r>
          </a:p>
          <a:p>
            <a:pPr marL="1096518" lvl="1" indent="-609600">
              <a:buNone/>
              <a:defRPr/>
            </a:pPr>
            <a:r>
              <a:rPr lang="en-US" altLang="en-US" sz="2400"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Also, each industry is composed of “segments”, and inside each segment there are “strategic groups”.</a:t>
            </a:r>
          </a:p>
          <a:p>
            <a:pPr marL="1096518" lvl="1" indent="-609600">
              <a:buNone/>
              <a:defRPr/>
            </a:pPr>
            <a:endParaRPr lang="en-US" altLang="en-US" sz="2400"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endParaRPr>
          </a:p>
          <a:p>
            <a:endParaRPr lang="en-EG" dirty="0"/>
          </a:p>
        </p:txBody>
      </p:sp>
    </p:spTree>
    <p:extLst>
      <p:ext uri="{BB962C8B-B14F-4D97-AF65-F5344CB8AC3E}">
        <p14:creationId xmlns:p14="http://schemas.microsoft.com/office/powerpoint/2010/main" val="3288199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9D8694-4A31-964F-9272-83FB34B34845}"/>
              </a:ext>
            </a:extLst>
          </p:cNvPr>
          <p:cNvSpPr>
            <a:spLocks noGrp="1"/>
          </p:cNvSpPr>
          <p:nvPr>
            <p:ph type="title"/>
          </p:nvPr>
        </p:nvSpPr>
        <p:spPr>
          <a:xfrm>
            <a:off x="457200" y="731836"/>
            <a:ext cx="8229600" cy="580815"/>
          </a:xfrm>
        </p:spPr>
        <p:txBody>
          <a:bodyPr/>
          <a:lstStyle/>
          <a:p>
            <a:r>
              <a:rPr lang="en-US" altLang="en-US" sz="3200" dirty="0">
                <a:cs typeface="Tahoma" panose="020B0604030504040204" pitchFamily="34" charset="0"/>
              </a:rPr>
              <a:t>Understanding Industry Players</a:t>
            </a:r>
            <a:endParaRPr lang="en-EG" sz="3200" dirty="0"/>
          </a:p>
        </p:txBody>
      </p:sp>
      <p:sp>
        <p:nvSpPr>
          <p:cNvPr id="3" name="Content Placeholder 2">
            <a:extLst>
              <a:ext uri="{FF2B5EF4-FFF2-40B4-BE49-F238E27FC236}">
                <a16:creationId xmlns:a16="http://schemas.microsoft.com/office/drawing/2014/main" id="{99AFED11-689C-9449-B461-3496C73392F1}"/>
              </a:ext>
            </a:extLst>
          </p:cNvPr>
          <p:cNvSpPr>
            <a:spLocks noGrp="1"/>
          </p:cNvSpPr>
          <p:nvPr>
            <p:ph idx="1"/>
          </p:nvPr>
        </p:nvSpPr>
        <p:spPr/>
        <p:txBody>
          <a:bodyPr/>
          <a:lstStyle/>
          <a:p>
            <a:pPr marL="609600" indent="-609600" fontAlgn="auto">
              <a:spcAft>
                <a:spcPts val="0"/>
              </a:spcAft>
              <a:buFontTx/>
              <a:buNone/>
              <a:defRPr/>
            </a:pPr>
            <a:r>
              <a:rPr lang="en-US" altLang="en-US" sz="2400"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a:t>
            </a:r>
            <a:r>
              <a:rPr lang="en-US" altLang="en-US" sz="2400" b="1"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Analysis of the industry (sometimes focused on a specific segment or strategic groups:               </a:t>
            </a:r>
          </a:p>
          <a:p>
            <a:pPr marL="609600" indent="-609600" fontAlgn="auto">
              <a:spcAft>
                <a:spcPts val="0"/>
              </a:spcAft>
              <a:buFontTx/>
              <a:buNone/>
              <a:defRPr/>
            </a:pPr>
            <a:r>
              <a:rPr lang="en-US" altLang="en-US" sz="2400"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        Porter’s 5 forces:</a:t>
            </a:r>
          </a:p>
          <a:p>
            <a:pPr marL="990600" lvl="1" indent="-533400" fontAlgn="auto">
              <a:spcAft>
                <a:spcPts val="0"/>
              </a:spcAft>
              <a:buFont typeface="Wingdings 3" charset="2"/>
              <a:buChar char=""/>
              <a:defRPr/>
            </a:pPr>
            <a:r>
              <a:rPr lang="en-US" altLang="en-US" sz="2400"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Threat of new entrants</a:t>
            </a:r>
          </a:p>
          <a:p>
            <a:pPr marL="990600" lvl="1" indent="-533400" fontAlgn="auto">
              <a:spcAft>
                <a:spcPts val="0"/>
              </a:spcAft>
              <a:buFont typeface="Wingdings 3" charset="2"/>
              <a:buChar char=""/>
              <a:defRPr/>
            </a:pPr>
            <a:r>
              <a:rPr lang="en-US" altLang="en-US" sz="2400"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Rivalry among existing firms</a:t>
            </a:r>
          </a:p>
          <a:p>
            <a:pPr marL="990600" lvl="1" indent="-533400" fontAlgn="auto">
              <a:spcAft>
                <a:spcPts val="0"/>
              </a:spcAft>
              <a:buFont typeface="Wingdings 3" charset="2"/>
              <a:buChar char=""/>
              <a:defRPr/>
            </a:pPr>
            <a:r>
              <a:rPr lang="en-US" altLang="en-US" sz="2400"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Threat of substitute products</a:t>
            </a:r>
          </a:p>
          <a:p>
            <a:pPr marL="990600" lvl="1" indent="-533400" fontAlgn="auto">
              <a:spcAft>
                <a:spcPts val="0"/>
              </a:spcAft>
              <a:buFont typeface="Wingdings 3" charset="2"/>
              <a:buChar char=""/>
              <a:defRPr/>
            </a:pPr>
            <a:r>
              <a:rPr lang="en-US" altLang="en-US" sz="2400"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Bargaining power of buyers</a:t>
            </a:r>
          </a:p>
          <a:p>
            <a:pPr marL="990600" lvl="1" indent="-533400" fontAlgn="auto">
              <a:spcAft>
                <a:spcPts val="0"/>
              </a:spcAft>
              <a:buFont typeface="Wingdings 3" charset="2"/>
              <a:buChar char=""/>
              <a:defRPr/>
            </a:pPr>
            <a:r>
              <a:rPr lang="en-US" altLang="en-US" sz="2400"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Bargaining power of suppliers</a:t>
            </a:r>
          </a:p>
          <a:p>
            <a:pPr marL="990600" lvl="1" indent="-533400" fontAlgn="auto">
              <a:spcAft>
                <a:spcPts val="0"/>
              </a:spcAft>
              <a:buFont typeface="Wingdings 3" charset="2"/>
              <a:buChar char=""/>
              <a:defRPr/>
            </a:pPr>
            <a:r>
              <a:rPr lang="en-US" altLang="en-US" sz="2400" dirty="0">
                <a:solidFill>
                  <a:schemeClr val="tx1">
                    <a:lumMod val="75000"/>
                    <a:lumOff val="25000"/>
                  </a:schemeClr>
                </a:solidFill>
                <a:latin typeface="Times New Roman" panose="02020603050405020304" pitchFamily="18" charset="0"/>
                <a:ea typeface="ＭＳ Ｐゴシック" panose="020B0600070205080204" pitchFamily="34" charset="-128"/>
                <a:cs typeface="Times New Roman" panose="02020603050405020304" pitchFamily="18" charset="0"/>
              </a:rPr>
              <a:t>Relative power of other stakeholders</a:t>
            </a:r>
            <a:endParaRPr lang="en-EG" dirty="0"/>
          </a:p>
        </p:txBody>
      </p:sp>
    </p:spTree>
    <p:extLst>
      <p:ext uri="{BB962C8B-B14F-4D97-AF65-F5344CB8AC3E}">
        <p14:creationId xmlns:p14="http://schemas.microsoft.com/office/powerpoint/2010/main" val="3643300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210EE0-4DD1-B942-BFFC-736F773ACE3F}"/>
              </a:ext>
            </a:extLst>
          </p:cNvPr>
          <p:cNvSpPr>
            <a:spLocks noGrp="1"/>
          </p:cNvSpPr>
          <p:nvPr>
            <p:ph type="title"/>
          </p:nvPr>
        </p:nvSpPr>
        <p:spPr/>
        <p:txBody>
          <a:bodyPr/>
          <a:lstStyle/>
          <a:p>
            <a:r>
              <a:rPr lang="en-EG" dirty="0"/>
              <a:t>Differences between ideas and opportunities</a:t>
            </a:r>
          </a:p>
        </p:txBody>
      </p:sp>
      <p:sp>
        <p:nvSpPr>
          <p:cNvPr id="3" name="Content Placeholder 2">
            <a:extLst>
              <a:ext uri="{FF2B5EF4-FFF2-40B4-BE49-F238E27FC236}">
                <a16:creationId xmlns:a16="http://schemas.microsoft.com/office/drawing/2014/main" id="{AC5CFC21-45FA-CB45-8009-8B9842B0532F}"/>
              </a:ext>
            </a:extLst>
          </p:cNvPr>
          <p:cNvSpPr>
            <a:spLocks noGrp="1"/>
          </p:cNvSpPr>
          <p:nvPr>
            <p:ph idx="1"/>
          </p:nvPr>
        </p:nvSpPr>
        <p:spPr/>
        <p:txBody>
          <a:bodyPr/>
          <a:lstStyle/>
          <a:p>
            <a:r>
              <a:rPr lang="en-US" sz="2200" b="1" dirty="0">
                <a:latin typeface="Times New Roman" panose="02020603050405020304" pitchFamily="18" charset="0"/>
                <a:cs typeface="Times New Roman" panose="02020603050405020304" pitchFamily="18" charset="0"/>
              </a:rPr>
              <a:t>Opportunity</a:t>
            </a:r>
            <a:r>
              <a:rPr lang="en-US" sz="2200" dirty="0">
                <a:latin typeface="Times New Roman" panose="02020603050405020304" pitchFamily="18" charset="0"/>
                <a:cs typeface="Times New Roman" panose="02020603050405020304" pitchFamily="18" charset="0"/>
              </a:rPr>
              <a:t> refers to a favorable time or situation for doing something whereas an idea refers to a thought or suggestion about a possible course of action. An opportunity is a chance that an individual gains. Idea, on the other hand, is a plan.</a:t>
            </a:r>
          </a:p>
          <a:p>
            <a:r>
              <a:rPr lang="en-US" sz="2200" b="1" dirty="0">
                <a:latin typeface="Times New Roman" panose="02020603050405020304" pitchFamily="18" charset="0"/>
                <a:cs typeface="Times New Roman" panose="02020603050405020304" pitchFamily="18" charset="0"/>
              </a:rPr>
              <a:t>Ideas </a:t>
            </a:r>
            <a:r>
              <a:rPr lang="en-US" sz="2200" dirty="0">
                <a:latin typeface="Times New Roman" panose="02020603050405020304" pitchFamily="18" charset="0"/>
                <a:cs typeface="Times New Roman" panose="02020603050405020304" pitchFamily="18" charset="0"/>
              </a:rPr>
              <a:t>are solutions to problems and are important providing creative spark for your business. Opportunities, on the other hand, are something (ideas, circumstances, situation) that can lead to a desirable and viable business. They may or may not originate from an idea. Opportunities have value.</a:t>
            </a:r>
          </a:p>
          <a:p>
            <a:r>
              <a:rPr lang="en-US" sz="2200" dirty="0">
                <a:latin typeface="Times New Roman" panose="02020603050405020304" pitchFamily="18" charset="0"/>
                <a:cs typeface="Times New Roman" panose="02020603050405020304" pitchFamily="18" charset="0"/>
              </a:rPr>
              <a:t>If an individual has the necessary knowledge and skills, he can transform his/her idea into a business opportunity.  </a:t>
            </a:r>
            <a:endParaRPr lang="en-EG"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24271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What is an Opportunity? </a:t>
            </a:r>
            <a:endParaRPr lang="en-US" sz="3200" b="0" dirty="0"/>
          </a:p>
        </p:txBody>
      </p:sp>
      <p:sp>
        <p:nvSpPr>
          <p:cNvPr id="3" name="Content Placeholder 2"/>
          <p:cNvSpPr>
            <a:spLocks noGrp="1"/>
          </p:cNvSpPr>
          <p:nvPr>
            <p:ph idx="1"/>
          </p:nvPr>
        </p:nvSpPr>
        <p:spPr>
          <a:xfrm>
            <a:off x="457200" y="1312653"/>
            <a:ext cx="8229600" cy="516148"/>
          </a:xfrm>
        </p:spPr>
        <p:txBody>
          <a:bodyPr/>
          <a:lstStyle/>
          <a:p>
            <a:pPr marL="0" indent="0">
              <a:buNone/>
            </a:pPr>
            <a:r>
              <a:rPr lang="en-US" sz="2200" b="1" dirty="0">
                <a:latin typeface="Times New Roman" panose="02020603050405020304" pitchFamily="18" charset="0"/>
                <a:cs typeface="Times New Roman" panose="02020603050405020304" pitchFamily="18" charset="0"/>
              </a:rPr>
              <a:t>Four Essential Qualities of an Opportunity</a:t>
            </a:r>
          </a:p>
          <a:p>
            <a:pPr marL="0" indent="0">
              <a:buNone/>
            </a:pPr>
            <a:r>
              <a:rPr lang="en-US" sz="2000" dirty="0">
                <a:latin typeface="Times New Roman" panose="02020603050405020304" pitchFamily="18" charset="0"/>
                <a:cs typeface="Times New Roman" panose="02020603050405020304" pitchFamily="18" charset="0"/>
              </a:rPr>
              <a:t>An opportunity is a favorable set of circumstances that creates a need for a new product, service, or business.</a:t>
            </a:r>
          </a:p>
          <a:p>
            <a:pPr marL="0" indent="0">
              <a:buNone/>
            </a:pPr>
            <a:endParaRPr lang="en-US" sz="2200" dirty="0"/>
          </a:p>
        </p:txBody>
      </p:sp>
      <p:pic>
        <p:nvPicPr>
          <p:cNvPr id="6" name="Picture 5" descr="An opportunity, rather than just an idea, will be attractive, timely, durable, and anchored in a product, service, or business that creates or adds value for its buyer or end use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219200" y="2618612"/>
            <a:ext cx="6117148" cy="3705988"/>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4A3B1-986B-E14E-964C-549AB28F2E30}"/>
              </a:ext>
            </a:extLst>
          </p:cNvPr>
          <p:cNvSpPr>
            <a:spLocks noGrp="1"/>
          </p:cNvSpPr>
          <p:nvPr>
            <p:ph type="title"/>
          </p:nvPr>
        </p:nvSpPr>
        <p:spPr/>
        <p:txBody>
          <a:bodyPr/>
          <a:lstStyle/>
          <a:p>
            <a:r>
              <a:rPr lang="en-US" altLang="en-US" sz="3200" dirty="0"/>
              <a:t>  Opportunity identification and assessment </a:t>
            </a:r>
            <a:endParaRPr lang="en-EG" sz="3200" dirty="0"/>
          </a:p>
        </p:txBody>
      </p:sp>
      <p:sp>
        <p:nvSpPr>
          <p:cNvPr id="3" name="Content Placeholder 2">
            <a:extLst>
              <a:ext uri="{FF2B5EF4-FFF2-40B4-BE49-F238E27FC236}">
                <a16:creationId xmlns:a16="http://schemas.microsoft.com/office/drawing/2014/main" id="{D6529801-3E1F-7644-BD91-28AE5FD89385}"/>
              </a:ext>
            </a:extLst>
          </p:cNvPr>
          <p:cNvSpPr>
            <a:spLocks noGrp="1"/>
          </p:cNvSpPr>
          <p:nvPr>
            <p:ph idx="1"/>
          </p:nvPr>
        </p:nvSpPr>
        <p:spPr/>
        <p:txBody>
          <a:bodyPr/>
          <a:lstStyle/>
          <a:p>
            <a:r>
              <a:rPr lang="en-US" altLang="en-US" sz="2400" dirty="0">
                <a:latin typeface="Times New Roman" panose="02020603050405020304" pitchFamily="18" charset="0"/>
                <a:cs typeface="Times New Roman" panose="02020603050405020304" pitchFamily="18" charset="0"/>
              </a:rPr>
              <a:t>Once you pick up the idea in mind, the idea can become an opportunity for business. Opportunity analysis is the process of deciding (based on a number of factors) whether an idea is a real market opportunity. A market opportunity is the one that:</a:t>
            </a:r>
          </a:p>
          <a:p>
            <a:r>
              <a:rPr lang="en-US" altLang="en-US" sz="2400" dirty="0">
                <a:latin typeface="Times New Roman" panose="02020603050405020304" pitchFamily="18" charset="0"/>
                <a:cs typeface="Times New Roman" panose="02020603050405020304" pitchFamily="18" charset="0"/>
              </a:rPr>
              <a:t>Is realistic enough to be turned into a product or service; given the resources and technology at hand;</a:t>
            </a:r>
          </a:p>
          <a:p>
            <a:r>
              <a:rPr lang="en-US" altLang="en-US" sz="2400" dirty="0">
                <a:latin typeface="Times New Roman" panose="02020603050405020304" pitchFamily="18" charset="0"/>
                <a:cs typeface="Times New Roman" panose="02020603050405020304" pitchFamily="18" charset="0"/>
              </a:rPr>
              <a:t>Meets the needs of customers, who are willing to pay to obtain the product/service;</a:t>
            </a:r>
          </a:p>
          <a:p>
            <a:r>
              <a:rPr lang="en-US" altLang="en-US" sz="2400" dirty="0">
                <a:latin typeface="Times New Roman" panose="02020603050405020304" pitchFamily="18" charset="0"/>
                <a:cs typeface="Times New Roman" panose="02020603050405020304" pitchFamily="18" charset="0"/>
              </a:rPr>
              <a:t>Can be priced at a rate that can generate income and/or profit for investors and entrepreneurs.</a:t>
            </a:r>
          </a:p>
          <a:p>
            <a:endParaRPr lang="en-EG" dirty="0"/>
          </a:p>
        </p:txBody>
      </p:sp>
    </p:spTree>
    <p:extLst>
      <p:ext uri="{BB962C8B-B14F-4D97-AF65-F5344CB8AC3E}">
        <p14:creationId xmlns:p14="http://schemas.microsoft.com/office/powerpoint/2010/main" val="2642202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685800" y="685800"/>
            <a:ext cx="8001000" cy="762000"/>
          </a:xfrm>
        </p:spPr>
        <p:txBody>
          <a:bodyPr rtlCol="0">
            <a:normAutofit fontScale="92500" lnSpcReduction="20000"/>
          </a:bodyPr>
          <a:lstStyle/>
          <a:p>
            <a:pPr marL="0" indent="0" fontAlgn="auto">
              <a:spcAft>
                <a:spcPts val="0"/>
              </a:spcAft>
              <a:buNone/>
              <a:defRPr/>
            </a:pPr>
            <a:r>
              <a:rPr lang="en-US" sz="3200" b="1" dirty="0">
                <a:solidFill>
                  <a:srgbClr val="007FA3"/>
                </a:solidFill>
                <a:latin typeface="Times New Roman" panose="02020603050405020304" pitchFamily="18" charset="0"/>
                <a:cs typeface="Times New Roman" panose="02020603050405020304" pitchFamily="18" charset="0"/>
              </a:rPr>
              <a:t>Opportunity analysis should be done based on          the following matrix</a:t>
            </a:r>
            <a:endParaRPr lang="en-US" dirty="0">
              <a:solidFill>
                <a:schemeClr val="tx1">
                  <a:lumMod val="75000"/>
                  <a:lumOff val="25000"/>
                </a:schemeClr>
              </a:solidFill>
            </a:endParaRPr>
          </a:p>
        </p:txBody>
      </p:sp>
      <p:sp>
        <p:nvSpPr>
          <p:cNvPr id="28676" name="Text Box 2"/>
          <p:cNvSpPr txBox="1">
            <a:spLocks noChangeArrowheads="1"/>
          </p:cNvSpPr>
          <p:nvPr/>
        </p:nvSpPr>
        <p:spPr bwMode="auto">
          <a:xfrm>
            <a:off x="685800" y="1676400"/>
            <a:ext cx="3786189" cy="2365375"/>
          </a:xfrm>
          <a:prstGeom prst="rect">
            <a:avLst/>
          </a:prstGeom>
          <a:solidFill>
            <a:schemeClr val="accent6">
              <a:lumMod val="20000"/>
              <a:lumOff val="80000"/>
            </a:schemeClr>
          </a:solidFill>
          <a:ln w="9525">
            <a:solidFill>
              <a:srgbClr val="000000"/>
            </a:solidFill>
            <a:miter lim="800000"/>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nSpc>
                <a:spcPct val="115000"/>
              </a:lnSpc>
              <a:spcBef>
                <a:spcPct val="0"/>
              </a:spcBef>
              <a:spcAft>
                <a:spcPts val="1000"/>
              </a:spcAft>
              <a:buClrTx/>
              <a:buSzTx/>
              <a:buFontTx/>
              <a:buNone/>
            </a:pPr>
            <a:r>
              <a:rPr lang="en-US" altLang="en-US" sz="1400" b="1" dirty="0">
                <a:solidFill>
                  <a:schemeClr val="tx1"/>
                </a:solidFill>
                <a:latin typeface="Calibri" panose="020F0502020204030204" pitchFamily="34" charset="0"/>
                <a:cs typeface="Arial" panose="020B0604020202020204" pitchFamily="34" charset="0"/>
              </a:rPr>
              <a:t>Demand</a:t>
            </a:r>
          </a:p>
          <a:p>
            <a:pPr>
              <a:lnSpc>
                <a:spcPct val="115000"/>
              </a:lnSpc>
              <a:spcBef>
                <a:spcPct val="0"/>
              </a:spcBef>
              <a:spcAft>
                <a:spcPts val="1000"/>
              </a:spcAft>
              <a:buClrTx/>
              <a:buSzTx/>
              <a:buFontTx/>
              <a:buNone/>
            </a:pPr>
            <a:r>
              <a:rPr lang="en-US" altLang="en-US" sz="1400" b="1" dirty="0">
                <a:solidFill>
                  <a:schemeClr val="tx1"/>
                </a:solidFill>
                <a:latin typeface="Calibri" panose="020F0502020204030204" pitchFamily="34" charset="0"/>
                <a:cs typeface="Arial" panose="020B0604020202020204" pitchFamily="34" charset="0"/>
              </a:rPr>
              <a:t>People are willing and able to buy the product and/or service. They need the product and they are able to pay for it. It is not enough that people </a:t>
            </a:r>
            <a:r>
              <a:rPr lang="en-US" altLang="en-US" sz="1400" b="1" i="1" dirty="0">
                <a:solidFill>
                  <a:schemeClr val="tx1"/>
                </a:solidFill>
                <a:latin typeface="Calibri" panose="020F0502020204030204" pitchFamily="34" charset="0"/>
                <a:cs typeface="Arial" panose="020B0604020202020204" pitchFamily="34" charset="0"/>
              </a:rPr>
              <a:t>like </a:t>
            </a:r>
            <a:r>
              <a:rPr lang="en-US" altLang="en-US" sz="1400" b="1" dirty="0">
                <a:solidFill>
                  <a:schemeClr val="tx1"/>
                </a:solidFill>
                <a:latin typeface="Calibri" panose="020F0502020204030204" pitchFamily="34" charset="0"/>
                <a:cs typeface="Arial" panose="020B0604020202020204" pitchFamily="34" charset="0"/>
              </a:rPr>
              <a:t>the product.</a:t>
            </a:r>
          </a:p>
        </p:txBody>
      </p:sp>
      <p:sp>
        <p:nvSpPr>
          <p:cNvPr id="28677" name="Text Box 2"/>
          <p:cNvSpPr txBox="1">
            <a:spLocks noChangeArrowheads="1"/>
          </p:cNvSpPr>
          <p:nvPr/>
        </p:nvSpPr>
        <p:spPr bwMode="auto">
          <a:xfrm>
            <a:off x="4800600" y="1676400"/>
            <a:ext cx="3505200" cy="2365375"/>
          </a:xfrm>
          <a:prstGeom prst="rect">
            <a:avLst/>
          </a:prstGeom>
          <a:solidFill>
            <a:schemeClr val="accent6">
              <a:lumMod val="20000"/>
              <a:lumOff val="80000"/>
            </a:schemeClr>
          </a:solidFill>
          <a:ln w="9525">
            <a:solidFill>
              <a:srgbClr val="000000"/>
            </a:solidFill>
            <a:miter lim="800000"/>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nSpc>
                <a:spcPct val="115000"/>
              </a:lnSpc>
              <a:spcBef>
                <a:spcPct val="0"/>
              </a:spcBef>
              <a:spcAft>
                <a:spcPts val="1000"/>
              </a:spcAft>
              <a:buClrTx/>
              <a:buSzTx/>
              <a:buFontTx/>
              <a:buNone/>
            </a:pPr>
            <a:r>
              <a:rPr lang="en-US" altLang="en-US" sz="1400" b="1" dirty="0">
                <a:solidFill>
                  <a:schemeClr val="tx1"/>
                </a:solidFill>
                <a:latin typeface="Calibri" panose="020F0502020204030204" pitchFamily="34" charset="0"/>
                <a:cs typeface="Arial" panose="020B0604020202020204" pitchFamily="34" charset="0"/>
              </a:rPr>
              <a:t>Innovation</a:t>
            </a:r>
          </a:p>
          <a:p>
            <a:pPr>
              <a:lnSpc>
                <a:spcPct val="115000"/>
              </a:lnSpc>
              <a:spcBef>
                <a:spcPct val="0"/>
              </a:spcBef>
              <a:spcAft>
                <a:spcPts val="1000"/>
              </a:spcAft>
              <a:buClrTx/>
              <a:buSzTx/>
              <a:buFontTx/>
              <a:buNone/>
            </a:pPr>
            <a:r>
              <a:rPr lang="en-US" altLang="en-US" sz="1400" b="1" dirty="0">
                <a:solidFill>
                  <a:schemeClr val="tx1"/>
                </a:solidFill>
                <a:latin typeface="Calibri" panose="020F0502020204030204" pitchFamily="34" charset="0"/>
                <a:cs typeface="Arial" panose="020B0604020202020204" pitchFamily="34" charset="0"/>
              </a:rPr>
              <a:t>The product/service should be new (first introduced mobile phone), or you have altered something in an existing product/service (thin laptops) or the process of manufacturing the product/service (</a:t>
            </a:r>
            <a:r>
              <a:rPr lang="en-US" altLang="en-US" sz="1400" b="1" dirty="0" err="1">
                <a:solidFill>
                  <a:schemeClr val="tx1"/>
                </a:solidFill>
                <a:latin typeface="Calibri" panose="020F0502020204030204" pitchFamily="34" charset="0"/>
                <a:cs typeface="Arial" panose="020B0604020202020204" pitchFamily="34" charset="0"/>
              </a:rPr>
              <a:t>McDelivery</a:t>
            </a:r>
            <a:r>
              <a:rPr lang="en-US" altLang="en-US" sz="1400" b="1" dirty="0">
                <a:solidFill>
                  <a:schemeClr val="tx1"/>
                </a:solidFill>
                <a:latin typeface="Calibri" panose="020F0502020204030204" pitchFamily="34" charset="0"/>
                <a:cs typeface="Arial" panose="020B0604020202020204" pitchFamily="34" charset="0"/>
              </a:rPr>
              <a:t> in 20 minutes rather than an hour).</a:t>
            </a:r>
          </a:p>
        </p:txBody>
      </p:sp>
      <p:sp>
        <p:nvSpPr>
          <p:cNvPr id="28678" name="Text Box 2"/>
          <p:cNvSpPr txBox="1">
            <a:spLocks noChangeArrowheads="1"/>
          </p:cNvSpPr>
          <p:nvPr/>
        </p:nvSpPr>
        <p:spPr bwMode="auto">
          <a:xfrm>
            <a:off x="685801" y="4191001"/>
            <a:ext cx="3786188" cy="1904998"/>
          </a:xfrm>
          <a:prstGeom prst="rect">
            <a:avLst/>
          </a:prstGeom>
          <a:solidFill>
            <a:schemeClr val="accent6">
              <a:lumMod val="20000"/>
              <a:lumOff val="80000"/>
            </a:schemeClr>
          </a:solidFill>
          <a:ln w="9525">
            <a:solidFill>
              <a:srgbClr val="000000"/>
            </a:solidFill>
            <a:miter lim="800000"/>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nSpc>
                <a:spcPct val="115000"/>
              </a:lnSpc>
              <a:spcBef>
                <a:spcPct val="0"/>
              </a:spcBef>
              <a:spcAft>
                <a:spcPts val="1000"/>
              </a:spcAft>
              <a:buClrTx/>
              <a:buSzTx/>
              <a:buFontTx/>
              <a:buNone/>
            </a:pPr>
            <a:r>
              <a:rPr lang="en-US" altLang="en-US" sz="1400" b="1" dirty="0">
                <a:solidFill>
                  <a:schemeClr val="tx1"/>
                </a:solidFill>
                <a:latin typeface="Calibri" panose="020F0502020204030204" pitchFamily="34" charset="0"/>
                <a:cs typeface="Arial" panose="020B0604020202020204" pitchFamily="34" charset="0"/>
              </a:rPr>
              <a:t>Feasibility</a:t>
            </a:r>
          </a:p>
          <a:p>
            <a:pPr>
              <a:lnSpc>
                <a:spcPct val="115000"/>
              </a:lnSpc>
              <a:spcBef>
                <a:spcPct val="0"/>
              </a:spcBef>
              <a:spcAft>
                <a:spcPts val="1000"/>
              </a:spcAft>
              <a:buClrTx/>
              <a:buSzTx/>
              <a:buFontTx/>
              <a:buNone/>
            </a:pPr>
            <a:r>
              <a:rPr lang="en-US" altLang="en-US" sz="1400" b="1" dirty="0">
                <a:solidFill>
                  <a:schemeClr val="tx1"/>
                </a:solidFill>
                <a:latin typeface="Calibri" panose="020F0502020204030204" pitchFamily="34" charset="0"/>
                <a:cs typeface="Arial" panose="020B0604020202020204" pitchFamily="34" charset="0"/>
              </a:rPr>
              <a:t>A product or service is feasible to be offered to the market when the technology and resources at hand (financial and human resources) are adequate to launch the product/service.</a:t>
            </a:r>
          </a:p>
        </p:txBody>
      </p:sp>
      <p:sp>
        <p:nvSpPr>
          <p:cNvPr id="28679" name="Text Box 2"/>
          <p:cNvSpPr txBox="1">
            <a:spLocks noChangeArrowheads="1"/>
          </p:cNvSpPr>
          <p:nvPr/>
        </p:nvSpPr>
        <p:spPr bwMode="auto">
          <a:xfrm>
            <a:off x="4800599" y="4191002"/>
            <a:ext cx="3505200" cy="1904998"/>
          </a:xfrm>
          <a:prstGeom prst="rect">
            <a:avLst/>
          </a:prstGeom>
          <a:solidFill>
            <a:schemeClr val="accent6">
              <a:lumMod val="20000"/>
              <a:lumOff val="80000"/>
            </a:schemeClr>
          </a:solidFill>
          <a:ln w="9525">
            <a:solidFill>
              <a:srgbClr val="000000"/>
            </a:solidFill>
            <a:miter lim="800000"/>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cs typeface="Tahoma" panose="020B060403050404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cs typeface="Tahoma" panose="020B060403050404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cs typeface="Tahoma" panose="020B060403050404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5pPr>
            <a:lvl6pPr marL="25146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6pPr>
            <a:lvl7pPr marL="29718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7pPr>
            <a:lvl8pPr marL="34290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8pPr>
            <a:lvl9pPr marL="3886200" indent="-228600" fontAlgn="base">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cs typeface="Tahoma" panose="020B0604030504040204" pitchFamily="34" charset="0"/>
              </a:defRPr>
            </a:lvl9pPr>
          </a:lstStyle>
          <a:p>
            <a:pPr>
              <a:lnSpc>
                <a:spcPct val="115000"/>
              </a:lnSpc>
              <a:spcBef>
                <a:spcPct val="0"/>
              </a:spcBef>
              <a:spcAft>
                <a:spcPts val="1000"/>
              </a:spcAft>
              <a:buClrTx/>
              <a:buSzTx/>
              <a:buFontTx/>
              <a:buNone/>
            </a:pPr>
            <a:r>
              <a:rPr lang="en-US" altLang="en-US" sz="1400" b="1" dirty="0">
                <a:solidFill>
                  <a:schemeClr val="tx1"/>
                </a:solidFill>
                <a:latin typeface="Calibri" panose="020F0502020204030204" pitchFamily="34" charset="0"/>
                <a:cs typeface="Arial" panose="020B0604020202020204" pitchFamily="34" charset="0"/>
              </a:rPr>
              <a:t>External influences</a:t>
            </a:r>
          </a:p>
          <a:p>
            <a:pPr>
              <a:lnSpc>
                <a:spcPct val="115000"/>
              </a:lnSpc>
              <a:spcBef>
                <a:spcPct val="0"/>
              </a:spcBef>
              <a:spcAft>
                <a:spcPts val="1000"/>
              </a:spcAft>
              <a:buClrTx/>
              <a:buSzTx/>
              <a:buFontTx/>
              <a:buNone/>
            </a:pPr>
            <a:r>
              <a:rPr lang="en-US" altLang="en-US" sz="1400" b="1" dirty="0">
                <a:solidFill>
                  <a:schemeClr val="tx1"/>
                </a:solidFill>
                <a:latin typeface="Calibri" panose="020F0502020204030204" pitchFamily="34" charset="0"/>
                <a:cs typeface="Arial" panose="020B0604020202020204" pitchFamily="34" charset="0"/>
              </a:rPr>
              <a:t>Entrepreneurs should look at the external factors that may affect their product/service offerings. Key issues are summarized in the STEEP technique: Social, Technological, Economic, Environmental, and Political/legal changes. </a:t>
            </a:r>
          </a:p>
        </p:txBody>
      </p:sp>
    </p:spTree>
    <p:extLst>
      <p:ext uri="{BB962C8B-B14F-4D97-AF65-F5344CB8AC3E}">
        <p14:creationId xmlns:p14="http://schemas.microsoft.com/office/powerpoint/2010/main" val="10379648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A7402-91D6-9C4A-8077-C310DE4E2358}"/>
              </a:ext>
            </a:extLst>
          </p:cNvPr>
          <p:cNvSpPr>
            <a:spLocks noGrp="1"/>
          </p:cNvSpPr>
          <p:nvPr>
            <p:ph type="title"/>
          </p:nvPr>
        </p:nvSpPr>
        <p:spPr/>
        <p:txBody>
          <a:bodyPr/>
          <a:lstStyle/>
          <a:p>
            <a:r>
              <a:rPr lang="en-IN" sz="3200" dirty="0"/>
              <a:t>Three Approaches to Identify </a:t>
            </a:r>
            <a:br>
              <a:rPr lang="en-IN" sz="3200" dirty="0"/>
            </a:br>
            <a:r>
              <a:rPr lang="en-IN" sz="3200" dirty="0"/>
              <a:t> an Opportunity</a:t>
            </a:r>
            <a:endParaRPr lang="en-EG" sz="3200" dirty="0"/>
          </a:p>
        </p:txBody>
      </p:sp>
      <p:pic>
        <p:nvPicPr>
          <p:cNvPr id="4" name="Content Placeholder 3">
            <a:extLst>
              <a:ext uri="{FF2B5EF4-FFF2-40B4-BE49-F238E27FC236}">
                <a16:creationId xmlns:a16="http://schemas.microsoft.com/office/drawing/2014/main" id="{62D1BAF7-1D1E-7A4D-B04D-2C3B8F967986}"/>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33399" y="2057400"/>
            <a:ext cx="8381997" cy="1097281"/>
          </a:xfrm>
          <a:prstGeom prst="rect">
            <a:avLst/>
          </a:prstGeom>
        </p:spPr>
      </p:pic>
      <p:sp>
        <p:nvSpPr>
          <p:cNvPr id="5" name="TextBox 4">
            <a:extLst>
              <a:ext uri="{FF2B5EF4-FFF2-40B4-BE49-F238E27FC236}">
                <a16:creationId xmlns:a16="http://schemas.microsoft.com/office/drawing/2014/main" id="{19F396DE-86CF-DB48-8E85-0F297D370206}"/>
              </a:ext>
            </a:extLst>
          </p:cNvPr>
          <p:cNvSpPr txBox="1"/>
          <p:nvPr/>
        </p:nvSpPr>
        <p:spPr>
          <a:xfrm>
            <a:off x="647700" y="3525520"/>
            <a:ext cx="2362200" cy="1200329"/>
          </a:xfrm>
          <a:prstGeom prst="rect">
            <a:avLst/>
          </a:prstGeom>
          <a:solidFill>
            <a:schemeClr val="accent1">
              <a:lumMod val="20000"/>
              <a:lumOff val="80000"/>
            </a:schemeClr>
          </a:solidFill>
        </p:spPr>
        <p:txBody>
          <a:bodyPr wrap="square" rtlCol="0">
            <a:spAutoFit/>
          </a:bodyPr>
          <a:lstStyle/>
          <a:p>
            <a:pPr lvl="0"/>
            <a:r>
              <a:rPr lang="en-US" b="1" dirty="0">
                <a:latin typeface="Times New Roman" panose="02020603050405020304" pitchFamily="18" charset="0"/>
                <a:cs typeface="Times New Roman" panose="02020603050405020304" pitchFamily="18" charset="0"/>
              </a:rPr>
              <a:t>Follow economic, political, technological, and social trends.</a:t>
            </a:r>
          </a:p>
        </p:txBody>
      </p:sp>
      <p:sp>
        <p:nvSpPr>
          <p:cNvPr id="6" name="TextBox 5">
            <a:extLst>
              <a:ext uri="{FF2B5EF4-FFF2-40B4-BE49-F238E27FC236}">
                <a16:creationId xmlns:a16="http://schemas.microsoft.com/office/drawing/2014/main" id="{1685C5EB-6F34-D240-977B-65B5ECAED7AB}"/>
              </a:ext>
            </a:extLst>
          </p:cNvPr>
          <p:cNvSpPr txBox="1"/>
          <p:nvPr/>
        </p:nvSpPr>
        <p:spPr>
          <a:xfrm>
            <a:off x="3572299" y="3505200"/>
            <a:ext cx="2362200" cy="646331"/>
          </a:xfrm>
          <a:prstGeom prst="rect">
            <a:avLst/>
          </a:prstGeom>
          <a:solidFill>
            <a:schemeClr val="accent5">
              <a:lumMod val="40000"/>
              <a:lumOff val="60000"/>
            </a:schemeClr>
          </a:solidFill>
        </p:spPr>
        <p:txBody>
          <a:bodyPr wrap="square" rtlCol="0">
            <a:spAutoFit/>
          </a:bodyPr>
          <a:lstStyle/>
          <a:p>
            <a:pPr lvl="0"/>
            <a:r>
              <a:rPr lang="en-US" b="1" dirty="0">
                <a:latin typeface="Times New Roman" panose="02020603050405020304" pitchFamily="18" charset="0"/>
                <a:cs typeface="Times New Roman" panose="02020603050405020304" pitchFamily="18" charset="0"/>
              </a:rPr>
              <a:t>Observing challenges encounter everyday.</a:t>
            </a:r>
          </a:p>
        </p:txBody>
      </p:sp>
      <p:sp>
        <p:nvSpPr>
          <p:cNvPr id="7" name="TextBox 6">
            <a:extLst>
              <a:ext uri="{FF2B5EF4-FFF2-40B4-BE49-F238E27FC236}">
                <a16:creationId xmlns:a16="http://schemas.microsoft.com/office/drawing/2014/main" id="{AF5BAC7A-D3D4-CA43-9F5F-0A62FC97C72C}"/>
              </a:ext>
            </a:extLst>
          </p:cNvPr>
          <p:cNvSpPr txBox="1"/>
          <p:nvPr/>
        </p:nvSpPr>
        <p:spPr>
          <a:xfrm>
            <a:off x="6400795" y="3505200"/>
            <a:ext cx="2514601" cy="1200329"/>
          </a:xfrm>
          <a:prstGeom prst="rect">
            <a:avLst/>
          </a:prstGeom>
          <a:solidFill>
            <a:schemeClr val="accent4">
              <a:lumMod val="60000"/>
              <a:lumOff val="40000"/>
            </a:schemeClr>
          </a:solidFill>
        </p:spPr>
        <p:txBody>
          <a:bodyPr wrap="square" rtlCol="0">
            <a:spAutoFit/>
          </a:bodyPr>
          <a:lstStyle/>
          <a:p>
            <a:pPr lvl="0"/>
            <a:r>
              <a:rPr lang="en-US" b="1" dirty="0">
                <a:latin typeface="Times New Roman" panose="02020603050405020304" pitchFamily="18" charset="0"/>
                <a:cs typeface="Times New Roman" panose="02020603050405020304" pitchFamily="18" charset="0"/>
              </a:rPr>
              <a:t>Consumers needs and wants are not met or products are not readily available.</a:t>
            </a:r>
          </a:p>
        </p:txBody>
      </p:sp>
      <p:cxnSp>
        <p:nvCxnSpPr>
          <p:cNvPr id="8" name="Straight Arrow Connector 7">
            <a:extLst>
              <a:ext uri="{FF2B5EF4-FFF2-40B4-BE49-F238E27FC236}">
                <a16:creationId xmlns:a16="http://schemas.microsoft.com/office/drawing/2014/main" id="{773C6109-EFE0-094A-8C8C-8F2A57BA541F}"/>
              </a:ext>
            </a:extLst>
          </p:cNvPr>
          <p:cNvCxnSpPr>
            <a:cxnSpLocks/>
          </p:cNvCxnSpPr>
          <p:nvPr/>
        </p:nvCxnSpPr>
        <p:spPr>
          <a:xfrm>
            <a:off x="1828800" y="3131664"/>
            <a:ext cx="0" cy="29733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7C8F2AFE-51DE-0245-950E-E2313907940E}"/>
              </a:ext>
            </a:extLst>
          </p:cNvPr>
          <p:cNvCxnSpPr>
            <a:cxnSpLocks/>
          </p:cNvCxnSpPr>
          <p:nvPr/>
        </p:nvCxnSpPr>
        <p:spPr>
          <a:xfrm>
            <a:off x="4597400" y="3131664"/>
            <a:ext cx="0" cy="29733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71E8FE74-91A5-AD4F-B6B3-9B8074542836}"/>
              </a:ext>
            </a:extLst>
          </p:cNvPr>
          <p:cNvCxnSpPr>
            <a:cxnSpLocks/>
          </p:cNvCxnSpPr>
          <p:nvPr/>
        </p:nvCxnSpPr>
        <p:spPr>
          <a:xfrm>
            <a:off x="7467600" y="3131664"/>
            <a:ext cx="0" cy="32035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7052789"/>
      </p:ext>
    </p:extLst>
  </p:cSld>
  <p:clrMapOvr>
    <a:masterClrMapping/>
  </p:clrMapOvr>
</p:sld>
</file>

<file path=ppt/theme/theme1.xml><?xml version="1.0" encoding="utf-8"?>
<a:theme xmlns:a="http://schemas.openxmlformats.org/drawingml/2006/main" name="508 Lecture">
  <a:themeElements>
    <a:clrScheme name="Custom 7">
      <a:dk1>
        <a:sysClr val="windowText" lastClr="000000"/>
      </a:dk1>
      <a:lt1>
        <a:sysClr val="window" lastClr="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sz="2000"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2000" dirty="0" err="1" smtClean="0"/>
        </a:defPPr>
      </a:lstStyle>
    </a:txDef>
  </a:objectDefaults>
  <a:extraClrSchemeLst/>
</a:theme>
</file>

<file path=ppt/theme/theme2.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Pearson 508">
      <a:dk1>
        <a:sysClr val="windowText" lastClr="000000"/>
      </a:dk1>
      <a:lt1>
        <a:sysClr val="window" lastClr="FFFFFF"/>
      </a:lt1>
      <a:dk2>
        <a:srgbClr val="000000"/>
      </a:dk2>
      <a:lt2>
        <a:srgbClr val="EEEEEE"/>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Classic 2">
      <a:maj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Arial"/>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4712</TotalTime>
  <Words>1531</Words>
  <Application>Microsoft Macintosh PowerPoint</Application>
  <PresentationFormat>On-screen Show (4:3)</PresentationFormat>
  <Paragraphs>135</Paragraphs>
  <Slides>26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Calibri</vt:lpstr>
      <vt:lpstr>Times New Roman</vt:lpstr>
      <vt:lpstr>Verdana</vt:lpstr>
      <vt:lpstr>Wingdings</vt:lpstr>
      <vt:lpstr>Wingdings 3</vt:lpstr>
      <vt:lpstr>508 Lecture</vt:lpstr>
      <vt:lpstr>Entrepreneurship: Successfully Launching New Ventures</vt:lpstr>
      <vt:lpstr>Learning Objectives</vt:lpstr>
      <vt:lpstr>Introduction: Sector vs Industry</vt:lpstr>
      <vt:lpstr>Understanding Industry Players</vt:lpstr>
      <vt:lpstr>Differences between ideas and opportunities</vt:lpstr>
      <vt:lpstr>What is an Opportunity? </vt:lpstr>
      <vt:lpstr>  Opportunity identification and assessment </vt:lpstr>
      <vt:lpstr>PowerPoint Presentation</vt:lpstr>
      <vt:lpstr>Three Approaches to Identify   an Opportunity</vt:lpstr>
      <vt:lpstr> Observing Environmental Trends (for seizing opportunities) suggesting Business, Product, or  Service Opportunity Gaps</vt:lpstr>
      <vt:lpstr>First Approach: Observing Environmental Trends</vt:lpstr>
      <vt:lpstr>Trend 1: Economic Forces</vt:lpstr>
      <vt:lpstr>Trend 2: Social Forces</vt:lpstr>
      <vt:lpstr>Trend 3: Technological Advances</vt:lpstr>
      <vt:lpstr>Trend Four: Political and regulatory changes</vt:lpstr>
      <vt:lpstr>Second Approach: Solving a Problem</vt:lpstr>
      <vt:lpstr>Second Approach: Solving a Problem</vt:lpstr>
      <vt:lpstr>Third Approach: Finding Gaps in the Marketplace </vt:lpstr>
      <vt:lpstr>Third Approach: Finding Gaps in the Marketplace </vt:lpstr>
      <vt:lpstr>Full View of the Opportunity Recognition Process</vt:lpstr>
      <vt:lpstr>Personal Characteristics of the Entrepreneur</vt:lpstr>
      <vt:lpstr>Creativity</vt:lpstr>
      <vt:lpstr>Creativity</vt:lpstr>
      <vt:lpstr>Techniques for Generating Ideas</vt:lpstr>
      <vt:lpstr>Focus Groups</vt:lpstr>
      <vt:lpstr>Brainstorming</vt:lpstr>
    </vt:vector>
  </TitlesOfParts>
  <Company>SPi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Entrepreneurship: Successfully Launching New Ventures, Fifth Edition</dc:title>
  <dc:subject>Business</dc:subject>
  <dc:creator>Barringer/Ireland</dc:creator>
  <cp:keywords>Entrepreneurship</cp:keywords>
  <cp:lastModifiedBy>Microsoft Office User</cp:lastModifiedBy>
  <cp:revision>1027</cp:revision>
  <dcterms:created xsi:type="dcterms:W3CDTF">2014-07-14T20:04:21Z</dcterms:created>
  <dcterms:modified xsi:type="dcterms:W3CDTF">2021-10-21T21:03:12Z</dcterms:modified>
</cp:coreProperties>
</file>