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4"/>
  </p:notesMasterIdLst>
  <p:sldIdLst>
    <p:sldId id="256" r:id="rId2"/>
    <p:sldId id="259" r:id="rId3"/>
    <p:sldId id="267" r:id="rId4"/>
    <p:sldId id="260" r:id="rId5"/>
    <p:sldId id="261" r:id="rId6"/>
    <p:sldId id="262" r:id="rId7"/>
    <p:sldId id="264" r:id="rId8"/>
    <p:sldId id="265" r:id="rId9"/>
    <p:sldId id="268" r:id="rId10"/>
    <p:sldId id="269" r:id="rId11"/>
    <p:sldId id="266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C16"/>
    <a:srgbClr val="0C788E"/>
    <a:srgbClr val="025198"/>
    <a:srgbClr val="000099"/>
    <a:srgbClr val="1C1C1C"/>
    <a:srgbClr val="3366FF"/>
    <a:srgbClr val="9900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03" autoAdjust="0"/>
    <p:restoredTop sz="94619" autoAdjust="0"/>
  </p:normalViewPr>
  <p:slideViewPr>
    <p:cSldViewPr>
      <p:cViewPr varScale="1">
        <p:scale>
          <a:sx n="109" d="100"/>
          <a:sy n="109" d="100"/>
        </p:scale>
        <p:origin x="13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AB41A1-98F7-FF44-BC73-72F229CB0B2C}" type="datetimeFigureOut">
              <a:rPr lang="en-US" altLang="en-US"/>
              <a:pPr/>
              <a:t>12/13/23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EC4948-FBC9-3845-9080-3BE64E7F94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7478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A1100231-F997-9D4C-9064-7D195552D845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122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D541A81F-35F6-8D45-A969-1F9BF59C65EF}" type="slidenum">
              <a:rPr lang="es-ES" altLang="en-US" smtClean="0"/>
              <a:pPr/>
              <a:t>‹#›</a:t>
            </a:fld>
            <a:endParaRPr lang="es-E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754CE-1C40-4141-8F60-08F56EAD4C23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901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AD74-8975-4B48-9F5B-972C7A299321}" type="slidenum">
              <a:rPr lang="es-ES" altLang="en-US" smtClean="0"/>
              <a:pPr/>
              <a:t>‹#›</a:t>
            </a:fld>
            <a:endParaRPr lang="es-E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40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A22B3-7160-E840-9E9C-E2B0D443861E}" type="slidenum">
              <a:rPr lang="es-ES" altLang="en-US" smtClean="0"/>
              <a:pPr/>
              <a:t>‹#›</a:t>
            </a:fld>
            <a:endParaRPr lang="es-ES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412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E7F4-40F1-C840-BE98-D36370AF171E}" type="slidenum">
              <a:rPr lang="es-ES" altLang="en-US" smtClean="0"/>
              <a:pPr/>
              <a:t>‹#›</a:t>
            </a:fld>
            <a:endParaRPr lang="es-E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32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8A437-428F-0446-9889-A25153A75173}" type="slidenum">
              <a:rPr lang="es-ES" altLang="en-US" smtClean="0"/>
              <a:pPr/>
              <a:t>‹#›</a:t>
            </a:fld>
            <a:endParaRPr lang="es-ES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24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BC4FA-9493-8345-9382-7FAF0A44325B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7964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008C-018A-C14E-923F-FC952AFD1C9D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74765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2A4F7-A219-DE49-85C5-AE7502E68B7F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7083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8F6-7805-9740-9242-60D2D9758A13}" type="slidenum">
              <a:rPr lang="es-ES" altLang="en-US" smtClean="0"/>
              <a:pPr/>
              <a:t>‹#›</a:t>
            </a:fld>
            <a:endParaRPr lang="es-ES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68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EE8E-34E0-3B40-B2D1-5F2A2A8F49B7}" type="slidenum">
              <a:rPr lang="es-ES" altLang="en-US" smtClean="0"/>
              <a:pPr/>
              <a:t>‹#›</a:t>
            </a:fld>
            <a:endParaRPr lang="es-ES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53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3FBC4FA-9493-8345-9382-7FAF0A44325B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4258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187450" y="908050"/>
            <a:ext cx="7634288" cy="1441450"/>
          </a:xfrm>
        </p:spPr>
        <p:txBody>
          <a:bodyPr anchor="ctr">
            <a:normAutofit fontScale="90000"/>
          </a:bodyPr>
          <a:lstStyle/>
          <a:p>
            <a:pPr algn="r" eaLnBrk="1" hangingPunct="1"/>
            <a:br>
              <a:rPr lang="es-ES" altLang="en-US" sz="3600" b="1" dirty="0">
                <a:solidFill>
                  <a:schemeClr val="tx1"/>
                </a:solidFill>
              </a:rPr>
            </a:br>
            <a:r>
              <a:rPr lang="es-ES" altLang="en-US" sz="3600" b="1" dirty="0" err="1">
                <a:solidFill>
                  <a:schemeClr val="tx2"/>
                </a:solidFill>
              </a:rPr>
              <a:t>Entrepreneurship</a:t>
            </a:r>
            <a:r>
              <a:rPr lang="es-ES" altLang="en-US" sz="3600" b="1" dirty="0">
                <a:solidFill>
                  <a:schemeClr val="tx2"/>
                </a:solidFill>
              </a:rPr>
              <a:t>  and Small Business Management</a:t>
            </a:r>
            <a:br>
              <a:rPr lang="es-ES" altLang="en-US" sz="3600" dirty="0">
                <a:solidFill>
                  <a:schemeClr val="bg1"/>
                </a:solidFill>
              </a:rPr>
            </a:br>
            <a:endParaRPr lang="es-ES" altLang="en-US" sz="3600" b="1" dirty="0">
              <a:solidFill>
                <a:schemeClr val="bg1"/>
              </a:solidFill>
            </a:endParaRPr>
          </a:p>
        </p:txBody>
      </p:sp>
      <p:sp>
        <p:nvSpPr>
          <p:cNvPr id="2163" name="Rectangle 11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781300"/>
            <a:ext cx="6985000" cy="1223963"/>
          </a:xfrm>
        </p:spPr>
        <p:txBody>
          <a:bodyPr>
            <a:normAutofit/>
          </a:bodyPr>
          <a:lstStyle/>
          <a:p>
            <a:pPr algn="r" eaLnBrk="1" hangingPunct="1"/>
            <a:r>
              <a:rPr lang="es-ES" altLang="en-US" sz="3200" dirty="0">
                <a:solidFill>
                  <a:schemeClr val="bg1"/>
                </a:solidFill>
              </a:rPr>
              <a:t>Project  </a:t>
            </a:r>
            <a:r>
              <a:rPr lang="es-ES" altLang="en-US" sz="3200" dirty="0" err="1">
                <a:solidFill>
                  <a:schemeClr val="bg1"/>
                </a:solidFill>
              </a:rPr>
              <a:t>Title</a:t>
            </a:r>
            <a:endParaRPr lang="es-ES" altLang="en-US" sz="3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FC446B-0E4F-FEB1-C857-BFBF97FF594E}"/>
              </a:ext>
            </a:extLst>
          </p:cNvPr>
          <p:cNvSpPr txBox="1"/>
          <p:nvPr/>
        </p:nvSpPr>
        <p:spPr>
          <a:xfrm>
            <a:off x="4525108" y="5216769"/>
            <a:ext cx="1674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EG" sz="2800" b="1" dirty="0">
                <a:solidFill>
                  <a:schemeClr val="tx2"/>
                </a:solidFill>
              </a:rPr>
              <a:t>Fall 2023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Bar dir="vert"/>
      </p:transition>
    </mc:Choice>
    <mc:Fallback xmlns="">
      <p:transition spd="slow">
        <p:randomBar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90007-5777-8C9E-3F68-E12B37FB5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G" b="1" dirty="0">
                <a:solidFill>
                  <a:schemeClr val="tx2"/>
                </a:solidFill>
              </a:rPr>
              <a:t>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B4CE6-AB50-F9C5-A85C-A7B8FB323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015733"/>
            <a:ext cx="7488831" cy="345061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Identify the major risks that your venture faces. Focus on those that may have a critical impact on the success of your venture, not the ordinary operating risks faced by any business. </a:t>
            </a:r>
          </a:p>
          <a:p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Risks may include: the market itself, competitors, product/service price, technology and financial risk. </a:t>
            </a:r>
            <a:endParaRPr lang="en-US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EG" dirty="0"/>
          </a:p>
        </p:txBody>
      </p:sp>
    </p:spTree>
    <p:extLst>
      <p:ext uri="{BB962C8B-B14F-4D97-AF65-F5344CB8AC3E}">
        <p14:creationId xmlns:p14="http://schemas.microsoft.com/office/powerpoint/2010/main" val="4187569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545" y="561420"/>
            <a:ext cx="8229600" cy="1048858"/>
          </a:xfrm>
        </p:spPr>
        <p:txBody>
          <a:bodyPr>
            <a:normAutofit fontScale="90000"/>
          </a:bodyPr>
          <a:lstStyle/>
          <a:p>
            <a:br>
              <a:rPr lang="en-US" altLang="en-US" sz="3600" b="1" dirty="0">
                <a:solidFill>
                  <a:schemeClr val="bg1"/>
                </a:solidFill>
              </a:rPr>
            </a:br>
            <a:r>
              <a:rPr lang="en-US" altLang="en-US" sz="4000" b="1" dirty="0">
                <a:solidFill>
                  <a:schemeClr val="tx2"/>
                </a:solidFill>
              </a:rPr>
              <a:t>Funding</a:t>
            </a:r>
            <a:endParaRPr lang="en-US" altLang="en-US" sz="40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979" y="2132856"/>
            <a:ext cx="7284422" cy="3603381"/>
          </a:xfrm>
        </p:spPr>
        <p:txBody>
          <a:bodyPr/>
          <a:lstStyle/>
          <a:p>
            <a:pPr marL="671513" indent="-622300"/>
            <a:r>
              <a:rPr lang="en-US" altLang="en-US" sz="2800" dirty="0"/>
              <a:t>Funding Requirements, Funding Strategies, Sources and Uses of Funds, Offering.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pull/>
      </p:transition>
    </mc:Choice>
    <mc:Fallback xmlns="">
      <p:transition spd="slow">
        <p:pull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D505F-95E7-F167-A8C6-240BD1FC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G" b="1" dirty="0">
                <a:solidFill>
                  <a:schemeClr val="tx2"/>
                </a:solidFill>
              </a:rPr>
              <a:t>Thank you for your 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CBDD8-EEEC-6F96-6A15-B42AA8ABD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37461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42419"/>
            <a:ext cx="6571343" cy="104923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chemeClr val="tx2"/>
                </a:solidFill>
              </a:rPr>
              <a:t>Executive 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D0C822-21A3-0872-2D46-9F6EF9417BF3}"/>
              </a:ext>
            </a:extLst>
          </p:cNvPr>
          <p:cNvSpPr txBox="1"/>
          <p:nvPr/>
        </p:nvSpPr>
        <p:spPr>
          <a:xfrm>
            <a:off x="67254" y="1988840"/>
            <a:ext cx="882522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000000"/>
                </a:solidFill>
                <a:effectLst/>
              </a:rPr>
              <a:t>The summary should address at least some the following elements of the plan: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</a:rPr>
              <a:t>Summarize the essence of your venture.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</a:rPr>
              <a:t>Why is this a good opportunity?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Product/Service description.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</a:rPr>
              <a:t>What are benefits to the target customer?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</a:rPr>
              <a:t>What is your competitive</a:t>
            </a:r>
          </a:p>
          <a:p>
            <a:r>
              <a:rPr lang="en-US" sz="2200" dirty="0">
                <a:solidFill>
                  <a:srgbClr val="000000"/>
                </a:solidFill>
              </a:rPr>
              <a:t>     </a:t>
            </a:r>
            <a:r>
              <a:rPr lang="en-US" sz="2200" dirty="0">
                <a:solidFill>
                  <a:srgbClr val="000000"/>
                </a:solidFill>
                <a:effectLst/>
              </a:rPr>
              <a:t>advantage?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</a:rPr>
              <a:t>Who is the management team?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</a:rPr>
              <a:t>What is the expected profitability? And when will the company</a:t>
            </a:r>
          </a:p>
          <a:p>
            <a:r>
              <a:rPr lang="en-US" sz="2200" dirty="0">
                <a:solidFill>
                  <a:srgbClr val="000000"/>
                </a:solidFill>
              </a:rPr>
              <a:t>     </a:t>
            </a:r>
            <a:r>
              <a:rPr lang="en-US" sz="2200" dirty="0">
                <a:solidFill>
                  <a:srgbClr val="000000"/>
                </a:solidFill>
                <a:effectLst/>
              </a:rPr>
              <a:t>breakeven?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</a:rPr>
              <a:t>How much funding is required? </a:t>
            </a:r>
          </a:p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EG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E54BE-C9DA-5ECC-95B8-BAD4FDEFD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EG" sz="3600" b="1" dirty="0">
                <a:solidFill>
                  <a:schemeClr val="tx2"/>
                </a:solidFill>
              </a:rPr>
              <a:t>Company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70E67-C3E6-3B6B-34A9-CFD586790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EG" sz="2800" dirty="0"/>
              <a:t>Introduction, Mission &amp; Vision Statements, Business Model, Value Proposition, Competitive Advantage. </a:t>
            </a:r>
          </a:p>
        </p:txBody>
      </p:sp>
    </p:spTree>
    <p:extLst>
      <p:ext uri="{BB962C8B-B14F-4D97-AF65-F5344CB8AC3E}">
        <p14:creationId xmlns:p14="http://schemas.microsoft.com/office/powerpoint/2010/main" val="1429119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48470"/>
            <a:ext cx="6571343" cy="104923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chemeClr val="tx2"/>
                </a:solidFill>
              </a:rPr>
              <a:t>Product or Service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079" y="1844824"/>
            <a:ext cx="8229600" cy="3672061"/>
          </a:xfrm>
        </p:spPr>
        <p:txBody>
          <a:bodyPr/>
          <a:lstStyle/>
          <a:p>
            <a:pPr marL="514350" indent="-514350" eaLnBrk="1" hangingPunct="1">
              <a:buFontTx/>
              <a:buNone/>
            </a:pPr>
            <a:endParaRPr lang="en-US" altLang="en-US" sz="2400" i="1" dirty="0"/>
          </a:p>
          <a:p>
            <a:pPr marL="514350" indent="-514350" eaLnBrk="1" hangingPunct="1">
              <a:buFontTx/>
              <a:buNone/>
            </a:pPr>
            <a:r>
              <a:rPr lang="en-US" altLang="en-US" sz="2800" dirty="0"/>
              <a:t>     Features, Product or Service Strategy, Benefits, Proprietary Rights, Stage of Development.</a:t>
            </a:r>
          </a:p>
          <a:p>
            <a:pPr marL="514350" indent="-514350" eaLnBrk="1" hangingPunct="1"/>
            <a:endParaRPr lang="en-US" altLang="en-US" dirty="0"/>
          </a:p>
        </p:txBody>
      </p:sp>
      <p:pic>
        <p:nvPicPr>
          <p:cNvPr id="16387" name="Picture 9" descr="C:\Documents and Settings\Norman Scarborough\Local Settings\Temporary Internet Files\Content.IE5\ANOWIJ8R\MP90030904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789040"/>
            <a:ext cx="230346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b="1" dirty="0"/>
              <a:t>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744416"/>
          </a:xfrm>
        </p:spPr>
        <p:txBody>
          <a:bodyPr/>
          <a:lstStyle/>
          <a:p>
            <a:pPr marL="534988" indent="-398463" eaLnBrk="1" hangingPunct="1">
              <a:buFontTx/>
              <a:buNone/>
            </a:pPr>
            <a:r>
              <a:rPr lang="en-US" altLang="en-US" dirty="0"/>
              <a:t>     </a:t>
            </a:r>
            <a:r>
              <a:rPr lang="en-US" altLang="en-US" sz="2800" dirty="0"/>
              <a:t>Customer Research, Target Customer Strategy, Channel Strategy, Positioning, Branding Strategy, Pricing Strategy, Internet Strategy, Communication Strategy, Sales Strategy, Revenue Model.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8229600" cy="9937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2"/>
                </a:solidFill>
              </a:rPr>
              <a:t>Operations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60848"/>
            <a:ext cx="8229600" cy="3528392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spcBef>
                <a:spcPts val="1800"/>
              </a:spcBef>
            </a:pPr>
            <a:r>
              <a:rPr lang="en-US" altLang="en-US" sz="2800" dirty="0"/>
              <a:t>Introduction, Operations Strategy, Scope of Operations, Research, Development and Engineering, Costs and Expenditures.</a:t>
            </a:r>
          </a:p>
          <a:p>
            <a:pPr marL="514350" indent="-514350"/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altLang="en-US" sz="2800" b="1" dirty="0"/>
            </a:br>
            <a:endParaRPr lang="en-US" alt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A419B2-B48E-E9D6-99F9-3A268ED59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807603"/>
            <a:ext cx="7776864" cy="4248472"/>
          </a:xfrm>
        </p:spPr>
        <p:txBody>
          <a:bodyPr>
            <a:normAutofit lnSpcReduction="10000"/>
          </a:bodyPr>
          <a:lstStyle/>
          <a:p>
            <a:r>
              <a:rPr lang="en-EG" sz="2400" b="1" dirty="0"/>
              <a:t>Development Strategy: </a:t>
            </a:r>
            <a:r>
              <a:rPr lang="en-EG" b="1" dirty="0"/>
              <a:t>(you may obtain 2 or 3 strategies, not necessarly all of them)</a:t>
            </a:r>
          </a:p>
          <a:p>
            <a:r>
              <a:rPr lang="en-US" sz="2000" dirty="0">
                <a:solidFill>
                  <a:srgbClr val="000000"/>
                </a:solidFill>
                <a:effectLst/>
              </a:rPr>
              <a:t>Product and process development; prototype development.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Intellectual property.</a:t>
            </a:r>
            <a:endParaRPr lang="en-US" sz="2000" dirty="0">
              <a:solidFill>
                <a:srgbClr val="000000"/>
              </a:solidFill>
              <a:effectLst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Marketing strategies.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Agreements with key customers, distributors or suppliers.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Agreements with key customers, distributors or suppliers.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Strategic alliances.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Facility construction and equipment installation.</a:t>
            </a:r>
          </a:p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000000"/>
              </a:solidFill>
              <a:effectLst/>
            </a:endParaRPr>
          </a:p>
          <a:p>
            <a:endParaRPr lang="en-EG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D21F75-7106-A5E8-D191-73C738FCF9BB}"/>
              </a:ext>
            </a:extLst>
          </p:cNvPr>
          <p:cNvSpPr txBox="1"/>
          <p:nvPr/>
        </p:nvSpPr>
        <p:spPr>
          <a:xfrm>
            <a:off x="1286328" y="823594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G" sz="3600" b="1" dirty="0">
                <a:solidFill>
                  <a:schemeClr val="tx2"/>
                </a:solidFill>
              </a:rPr>
              <a:t>Development Plan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404664"/>
            <a:ext cx="6872926" cy="1049235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>
                <a:solidFill>
                  <a:schemeClr val="tx2"/>
                </a:solidFill>
              </a:rPr>
              <a:t>Competitive Advantage</a:t>
            </a:r>
            <a:endParaRPr lang="en-US" altLang="en-US" sz="40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B94BE-2FC8-94C0-F579-CD048E7F9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EG" sz="2600" dirty="0"/>
              <a:t>Sustainable Competitive Advantage</a:t>
            </a:r>
          </a:p>
          <a:p>
            <a:r>
              <a:rPr lang="en-EG" sz="2600" dirty="0"/>
              <a:t>How can you maintain and sustain your competitive advantage?</a:t>
            </a:r>
          </a:p>
          <a:p>
            <a:r>
              <a:rPr lang="en-EG" sz="2600" dirty="0"/>
              <a:t>How will you always be one step ahead of your competitors?</a:t>
            </a:r>
          </a:p>
          <a:p>
            <a:pPr marL="0" indent="0">
              <a:buNone/>
            </a:pPr>
            <a:r>
              <a:rPr lang="en-EG" dirty="0"/>
              <a:t>  (R&amp;D; Technology)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298CE-D057-B1B7-FB99-FD4D0F297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0" y="692696"/>
            <a:ext cx="6571343" cy="1049235"/>
          </a:xfrm>
        </p:spPr>
        <p:txBody>
          <a:bodyPr/>
          <a:lstStyle/>
          <a:p>
            <a:r>
              <a:rPr lang="en-EG" b="1" dirty="0">
                <a:solidFill>
                  <a:schemeClr val="tx2"/>
                </a:solidFill>
              </a:rPr>
              <a:t>Guerrilla Marketing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C0743-4A7C-B510-E967-0AA865E6C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It is  unconventional, low-cost, and creative marketing techniques that allow a small company to realize a greater return from its marketing investment than do larger rivals. By applying one these strategies, entrepreneurs and SMEs in general will be able to get target customers’ attention and obtain a larger market share. </a:t>
            </a:r>
          </a:p>
          <a:p>
            <a:r>
              <a:rPr lang="en-US" altLang="en-US" dirty="0"/>
              <a:t>The researchers utilized/applied/used one of the guerrilla marketing techniques by …………………….</a:t>
            </a:r>
            <a:endParaRPr lang="en-US" altLang="en-US" sz="2000" dirty="0"/>
          </a:p>
          <a:p>
            <a:endParaRPr lang="en-EG" dirty="0"/>
          </a:p>
        </p:txBody>
      </p:sp>
    </p:spTree>
    <p:extLst>
      <p:ext uri="{BB962C8B-B14F-4D97-AF65-F5344CB8AC3E}">
        <p14:creationId xmlns:p14="http://schemas.microsoft.com/office/powerpoint/2010/main" val="278734654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{D8093895-4146-DF43-BD46-FB8740BC90EC}tf10001119</Template>
  <TotalTime>4356</TotalTime>
  <Words>429</Words>
  <Application>Microsoft Macintosh PowerPoint</Application>
  <PresentationFormat>On-screen Show (4:3)</PresentationFormat>
  <Paragraphs>55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MT</vt:lpstr>
      <vt:lpstr>Gallery</vt:lpstr>
      <vt:lpstr> Entrepreneurship  and Small Business Management </vt:lpstr>
      <vt:lpstr>Executive Summary</vt:lpstr>
      <vt:lpstr>Company Overview</vt:lpstr>
      <vt:lpstr>Product or Service Plan</vt:lpstr>
      <vt:lpstr>Marketing Plan</vt:lpstr>
      <vt:lpstr>Operations Plan</vt:lpstr>
      <vt:lpstr> </vt:lpstr>
      <vt:lpstr>Competitive Advantage</vt:lpstr>
      <vt:lpstr>Guerrilla Marketing Strategies</vt:lpstr>
      <vt:lpstr>Risks</vt:lpstr>
      <vt:lpstr> Funding</vt:lpstr>
      <vt:lpstr>Thank you for your attention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Microsoft Office User</cp:lastModifiedBy>
  <cp:revision>626</cp:revision>
  <dcterms:created xsi:type="dcterms:W3CDTF">2010-05-23T14:28:12Z</dcterms:created>
  <dcterms:modified xsi:type="dcterms:W3CDTF">2023-12-13T18:10:21Z</dcterms:modified>
</cp:coreProperties>
</file>