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531" r:id="rId2"/>
    <p:sldId id="467" r:id="rId3"/>
    <p:sldId id="468" r:id="rId4"/>
    <p:sldId id="530" r:id="rId5"/>
    <p:sldId id="469" r:id="rId6"/>
    <p:sldId id="470" r:id="rId7"/>
    <p:sldId id="471" r:id="rId8"/>
    <p:sldId id="501" r:id="rId9"/>
    <p:sldId id="502" r:id="rId10"/>
    <p:sldId id="503" r:id="rId11"/>
    <p:sldId id="504" r:id="rId12"/>
    <p:sldId id="505" r:id="rId13"/>
    <p:sldId id="506" r:id="rId14"/>
    <p:sldId id="507" r:id="rId15"/>
    <p:sldId id="508" r:id="rId16"/>
    <p:sldId id="509" r:id="rId17"/>
    <p:sldId id="533" r:id="rId18"/>
    <p:sldId id="535" r:id="rId19"/>
    <p:sldId id="536" r:id="rId20"/>
    <p:sldId id="511" r:id="rId21"/>
    <p:sldId id="512" r:id="rId22"/>
    <p:sldId id="513" r:id="rId23"/>
    <p:sldId id="515" r:id="rId24"/>
    <p:sldId id="516" r:id="rId25"/>
    <p:sldId id="521" r:id="rId26"/>
    <p:sldId id="522" r:id="rId27"/>
    <p:sldId id="523" r:id="rId28"/>
    <p:sldId id="537" r:id="rId29"/>
    <p:sldId id="538"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a:srgbClr val="FDB940"/>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331" autoAdjust="0"/>
    <p:restoredTop sz="96279" autoAdjust="0"/>
  </p:normalViewPr>
  <p:slideViewPr>
    <p:cSldViewPr>
      <p:cViewPr varScale="1">
        <p:scale>
          <a:sx n="92" d="100"/>
          <a:sy n="92" d="100"/>
        </p:scale>
        <p:origin x="1026"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04"/>
    </p:cViewPr>
  </p:sorterViewPr>
  <p:notesViewPr>
    <p:cSldViewPr>
      <p:cViewPr varScale="1">
        <p:scale>
          <a:sx n="55" d="100"/>
          <a:sy n="55" d="100"/>
        </p:scale>
        <p:origin x="-225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8/29/2022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8/29/2022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MathType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r>
              <a:rPr lang="en-IN" dirty="0" smtClean="0"/>
              <a:t>)</a:t>
            </a:r>
            <a:endParaRPr lang="en-US" dirty="0">
              <a:ea typeface="ＭＳ Ｐゴシック" pitchFamily="34" charset="-128"/>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4098433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8/29/2022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434394"/>
            <a:ext cx="918000" cy="279915"/>
          </a:xfrm>
          <a:prstGeom prst="rect">
            <a:avLst/>
          </a:prstGeom>
        </p:spPr>
      </p:pic>
      <p:sp>
        <p:nvSpPr>
          <p:cNvPr id="9" name="TextBox 8"/>
          <p:cNvSpPr txBox="1"/>
          <p:nvPr userDrawn="1"/>
        </p:nvSpPr>
        <p:spPr>
          <a:xfrm>
            <a:off x="2743200" y="6434394"/>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smtClean="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8879806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14" name="Date Placeholder 13"/>
          <p:cNvSpPr>
            <a:spLocks noGrp="1"/>
          </p:cNvSpPr>
          <p:nvPr>
            <p:ph type="dt" sz="half" idx="10"/>
          </p:nvPr>
        </p:nvSpPr>
        <p:spPr/>
        <p:txBody>
          <a:bodyPr/>
          <a:lstStyle/>
          <a:p>
            <a:fld id="{A9DF6EFB-3F44-496C-A842-1E0B3D3B975A}" type="datetimeFigureOut">
              <a:rPr lang="en-US" smtClean="0"/>
              <a:pPr/>
              <a:t>8/29/2022</a:t>
            </a:fld>
            <a:endParaRPr lang="en-US" dirty="0"/>
          </a:p>
        </p:txBody>
      </p:sp>
      <p:sp>
        <p:nvSpPr>
          <p:cNvPr id="15" name="Slide Number Placeholder 14"/>
          <p:cNvSpPr>
            <a:spLocks noGrp="1"/>
          </p:cNvSpPr>
          <p:nvPr>
            <p:ph type="sldNum" sz="quarter" idx="11"/>
          </p:nvPr>
        </p:nvSpPr>
        <p:spPr/>
        <p:txBody>
          <a:bodyPr/>
          <a:lstStyle/>
          <a:p>
            <a:fld id="{200B2350-5261-4F5C-9DF5-EF0D264FC8D2}"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7547041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Click to edit Master title style</a:t>
            </a:r>
            <a:endParaRPr lang="en-US" dirty="0"/>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8/29/2022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8/29/2022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1" name="TextBox 10"/>
          <p:cNvSpPr txBox="1"/>
          <p:nvPr userDrawn="1"/>
        </p:nvSpPr>
        <p:spPr>
          <a:xfrm>
            <a:off x="95799" y="6438054"/>
            <a:ext cx="71628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smtClean="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37111366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8/29/2022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12" name="TextBox 11"/>
          <p:cNvSpPr txBox="1"/>
          <p:nvPr userDrawn="1"/>
        </p:nvSpPr>
        <p:spPr>
          <a:xfrm>
            <a:off x="2754313" y="6407663"/>
            <a:ext cx="6161087"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smtClean="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2075585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smtClean="0"/>
              <a:t>Click to edit Master title style</a:t>
            </a:r>
            <a:endParaRPr lang="en-US" dirty="0"/>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Add edition here</a:t>
            </a:r>
            <a:endParaRPr lang="en-US" dirty="0"/>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smtClean="0"/>
              <a:t>Chapter ##</a:t>
            </a:r>
            <a:endParaRPr lang="en-US" dirty="0"/>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smtClean="0"/>
              <a:t>Chapter title</a:t>
            </a:r>
            <a:endParaRPr lang="en-US" dirty="0"/>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3600" y="6434394"/>
            <a:ext cx="918000" cy="279915"/>
          </a:xfrm>
          <a:prstGeom prst="rect">
            <a:avLst/>
          </a:prstGeom>
        </p:spPr>
      </p:pic>
    </p:spTree>
    <p:extLst>
      <p:ext uri="{BB962C8B-B14F-4D97-AF65-F5344CB8AC3E}">
        <p14:creationId xmlns:p14="http://schemas.microsoft.com/office/powerpoint/2010/main" val="29810628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8/29/2022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smtClean="0"/>
              <a:t>Click to edit Master title style</a:t>
            </a:r>
            <a:endParaRPr lang="en-US" dirty="0"/>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Click to add Learning Objective(s)</a:t>
            </a:r>
            <a:endParaRPr lang="en-US" dirty="0"/>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8/29/2022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8/29/2022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8/29/2022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smtClean="0"/>
              <a:t>Click to add figure number and title</a:t>
            </a:r>
            <a:endParaRPr lang="en-US" dirty="0"/>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smtClean="0"/>
              <a:t>Click to add caption</a:t>
            </a:r>
            <a:endParaRPr lang="en-US" dirty="0"/>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8/29/2022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3" name="TextBox 12"/>
          <p:cNvSpPr txBox="1"/>
          <p:nvPr userDrawn="1"/>
        </p:nvSpPr>
        <p:spPr>
          <a:xfrm>
            <a:off x="95799" y="6438054"/>
            <a:ext cx="71628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smtClean="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2203796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8/29/2022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8/29/2022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6" name="Title 7"/>
          <p:cNvSpPr>
            <a:spLocks noGrp="1"/>
          </p:cNvSpPr>
          <p:nvPr>
            <p:ph type="title"/>
          </p:nvPr>
        </p:nvSpPr>
        <p:spPr>
          <a:xfrm>
            <a:off x="457200" y="215372"/>
            <a:ext cx="8229600" cy="1097280"/>
          </a:xfrm>
        </p:spPr>
        <p:txBody>
          <a:bodyPr/>
          <a:lstStyle/>
          <a:p>
            <a:r>
              <a:rPr lang="en-US" dirty="0" smtClean="0"/>
              <a:t>Click to edit Master title style</a:t>
            </a:r>
            <a:endParaRPr lang="en-US" dirty="0"/>
          </a:p>
        </p:txBody>
      </p:sp>
      <p:sp>
        <p:nvSpPr>
          <p:cNvPr id="7" name="Content Placeholder 2"/>
          <p:cNvSpPr>
            <a:spLocks noGrp="1"/>
          </p:cNvSpPr>
          <p:nvPr>
            <p:ph idx="1"/>
          </p:nvPr>
        </p:nvSpPr>
        <p:spPr>
          <a:xfrm>
            <a:off x="457200" y="1600201"/>
            <a:ext cx="8229600" cy="914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Content Placeholder 2"/>
          <p:cNvSpPr>
            <a:spLocks noGrp="1"/>
          </p:cNvSpPr>
          <p:nvPr>
            <p:ph idx="13"/>
          </p:nvPr>
        </p:nvSpPr>
        <p:spPr>
          <a:xfrm>
            <a:off x="457200" y="2667000"/>
            <a:ext cx="3886200" cy="2438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 Placeholder 9"/>
          <p:cNvSpPr>
            <a:spLocks noGrp="1"/>
          </p:cNvSpPr>
          <p:nvPr>
            <p:ph type="body" sz="quarter" idx="14"/>
          </p:nvPr>
        </p:nvSpPr>
        <p:spPr>
          <a:xfrm>
            <a:off x="4419600" y="2667000"/>
            <a:ext cx="4267200" cy="24384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smtClean="0"/>
              <a:t>Click to edit </a:t>
            </a:r>
            <a:br>
              <a:rPr lang="en-US" dirty="0" smtClean="0"/>
            </a:br>
            <a:r>
              <a:rPr lang="en-US" dirty="0" smtClean="0"/>
              <a:t>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8/29/2022</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8" name="TextBox 7"/>
          <p:cNvSpPr txBox="1"/>
          <p:nvPr userDrawn="1"/>
        </p:nvSpPr>
        <p:spPr>
          <a:xfrm>
            <a:off x="2754313" y="6407663"/>
            <a:ext cx="6161087"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smtClean="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pic>
        <p:nvPicPr>
          <p:cNvPr id="9" name="Picture 8" descr="Pearson Logo"/>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61" r:id="rId3"/>
    <p:sldLayoutId id="2147483656" r:id="rId4"/>
    <p:sldLayoutId id="2147483650" r:id="rId5"/>
    <p:sldLayoutId id="2147483659" r:id="rId6"/>
    <p:sldLayoutId id="2147483658" r:id="rId7"/>
    <p:sldLayoutId id="2147483660" r:id="rId8"/>
    <p:sldLayoutId id="2147483662" r:id="rId9"/>
    <p:sldLayoutId id="2147483651" r:id="rId10"/>
    <p:sldLayoutId id="2147483654" r:id="rId11"/>
    <p:sldLayoutId id="2147483655" r:id="rId12"/>
    <p:sldLayoutId id="2147483663" r:id="rId13"/>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28600"/>
            <a:ext cx="8353718" cy="990600"/>
          </a:xfrm>
        </p:spPr>
        <p:txBody>
          <a:bodyPr anchor="b"/>
          <a:lstStyle/>
          <a:p>
            <a:pPr>
              <a:defRPr/>
            </a:pPr>
            <a:r>
              <a:rPr lang="en-US" sz="3600" dirty="0" smtClean="0"/>
              <a:t>Entrepreneurship: Successfully Launching New Ventures</a:t>
            </a:r>
            <a:endParaRPr lang="en-US" sz="3600" dirty="0"/>
          </a:p>
        </p:txBody>
      </p:sp>
      <p:sp>
        <p:nvSpPr>
          <p:cNvPr id="3" name="Text Placeholder 2"/>
          <p:cNvSpPr>
            <a:spLocks noGrp="1"/>
          </p:cNvSpPr>
          <p:nvPr>
            <p:ph type="body" sz="quarter" idx="13"/>
          </p:nvPr>
        </p:nvSpPr>
        <p:spPr>
          <a:xfrm>
            <a:off x="457202" y="1373052"/>
            <a:ext cx="8229598" cy="349068"/>
          </a:xfrm>
        </p:spPr>
        <p:txBody>
          <a:bodyPr/>
          <a:lstStyle/>
          <a:p>
            <a:r>
              <a:rPr lang="en-IN" sz="2400" dirty="0" smtClean="0"/>
              <a:t>Sixth Edition, Global Edition</a:t>
            </a:r>
            <a:endParaRPr lang="en-IN" sz="2400" dirty="0"/>
          </a:p>
        </p:txBody>
      </p:sp>
      <p:sp>
        <p:nvSpPr>
          <p:cNvPr id="4" name="Text Placeholder 3"/>
          <p:cNvSpPr>
            <a:spLocks noGrp="1"/>
          </p:cNvSpPr>
          <p:nvPr>
            <p:ph type="body" sz="quarter" idx="14"/>
          </p:nvPr>
        </p:nvSpPr>
        <p:spPr>
          <a:xfrm>
            <a:off x="4531808" y="1917421"/>
            <a:ext cx="3657600" cy="1282979"/>
          </a:xfrm>
        </p:spPr>
        <p:txBody>
          <a:bodyPr/>
          <a:lstStyle/>
          <a:p>
            <a:pPr algn="ctr"/>
            <a:r>
              <a:rPr lang="en-IN" sz="3600" b="1" dirty="0"/>
              <a:t>Chapter </a:t>
            </a:r>
            <a:r>
              <a:rPr lang="en-IN" sz="3600" b="1" dirty="0" smtClean="0"/>
              <a:t>3</a:t>
            </a:r>
            <a:endParaRPr lang="en-IN" sz="3600" dirty="0"/>
          </a:p>
        </p:txBody>
      </p:sp>
      <p:sp>
        <p:nvSpPr>
          <p:cNvPr id="5" name="Text Placeholder 4"/>
          <p:cNvSpPr>
            <a:spLocks noGrp="1"/>
          </p:cNvSpPr>
          <p:nvPr>
            <p:ph type="body" sz="quarter" idx="15"/>
          </p:nvPr>
        </p:nvSpPr>
        <p:spPr>
          <a:xfrm>
            <a:off x="4531808" y="3398837"/>
            <a:ext cx="3657600" cy="2163763"/>
          </a:xfrm>
        </p:spPr>
        <p:txBody>
          <a:bodyPr/>
          <a:lstStyle/>
          <a:p>
            <a:pPr algn="ctr">
              <a:spcBef>
                <a:spcPct val="50000"/>
              </a:spcBef>
            </a:pPr>
            <a:r>
              <a:rPr lang="en-US" sz="3600" dirty="0" smtClean="0"/>
              <a:t>Feasibility </a:t>
            </a:r>
            <a:r>
              <a:rPr lang="en-US" sz="3600" i="1" dirty="0" smtClean="0"/>
              <a:t>Analysis</a:t>
            </a:r>
            <a:endParaRPr lang="en-US" sz="3600" i="1" dirty="0"/>
          </a:p>
        </p:txBody>
      </p:sp>
      <p:pic>
        <p:nvPicPr>
          <p:cNvPr id="7" name="Picture 6" descr="Front Cover: Entrepreneurship: Successfully Launching New Ventures Sixth Edition by Barringer and Ireland."/>
          <p:cNvPicPr>
            <a:picLocks noChangeAspect="1"/>
          </p:cNvPicPr>
          <p:nvPr/>
        </p:nvPicPr>
        <p:blipFill>
          <a:blip r:embed="rId3" cstate="print"/>
          <a:stretch>
            <a:fillRect/>
          </a:stretch>
        </p:blipFill>
        <p:spPr>
          <a:xfrm>
            <a:off x="475736" y="1858419"/>
            <a:ext cx="3371657" cy="4367246"/>
          </a:xfrm>
          <a:prstGeom prst="rect">
            <a:avLst/>
          </a:prstGeom>
        </p:spPr>
      </p:pic>
    </p:spTree>
    <p:extLst>
      <p:ext uri="{BB962C8B-B14F-4D97-AF65-F5344CB8AC3E}">
        <p14:creationId xmlns:p14="http://schemas.microsoft.com/office/powerpoint/2010/main" val="8954865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15372"/>
            <a:ext cx="7924800" cy="1097280"/>
          </a:xfrm>
        </p:spPr>
        <p:txBody>
          <a:bodyPr/>
          <a:lstStyle/>
          <a:p>
            <a:r>
              <a:rPr lang="en-US" sz="3600" dirty="0" smtClean="0"/>
              <a:t>Product/Service Feasibility Analysis </a:t>
            </a:r>
            <a:r>
              <a:rPr lang="en-US" sz="2000" b="0" dirty="0" smtClean="0"/>
              <a:t>(2 of 2)</a:t>
            </a:r>
            <a:endParaRPr lang="en-US" sz="2000" b="0" dirty="0"/>
          </a:p>
        </p:txBody>
      </p:sp>
      <p:sp>
        <p:nvSpPr>
          <p:cNvPr id="15" name="Content Placeholder 14"/>
          <p:cNvSpPr>
            <a:spLocks noGrp="1"/>
          </p:cNvSpPr>
          <p:nvPr>
            <p:ph idx="1"/>
          </p:nvPr>
        </p:nvSpPr>
        <p:spPr>
          <a:xfrm>
            <a:off x="457200" y="1600201"/>
            <a:ext cx="8229600" cy="2362200"/>
          </a:xfrm>
        </p:spPr>
        <p:txBody>
          <a:bodyPr/>
          <a:lstStyle/>
          <a:p>
            <a:pPr marL="0" indent="0">
              <a:buSzPct val="100000"/>
              <a:buNone/>
            </a:pPr>
            <a:r>
              <a:rPr lang="en-US" sz="2400" b="1" dirty="0" smtClean="0"/>
              <a:t>Components of product/service feasibility analysis</a:t>
            </a:r>
          </a:p>
          <a:p>
            <a:pPr marL="256032" indent="-256032">
              <a:buSzPct val="100000"/>
            </a:pPr>
            <a:r>
              <a:rPr lang="en-US" sz="2400" dirty="0" smtClean="0"/>
              <a:t>Product/Service Desirability</a:t>
            </a:r>
          </a:p>
          <a:p>
            <a:pPr marL="256032" indent="-256032">
              <a:buSzPct val="100000"/>
            </a:pPr>
            <a:r>
              <a:rPr lang="en-US" sz="2400" dirty="0" smtClean="0"/>
              <a:t>Product/Service Demand</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Product/Service Desirability </a:t>
            </a:r>
            <a:r>
              <a:rPr lang="en-US" sz="2000" b="0" dirty="0" smtClean="0"/>
              <a:t>(1 of 3)</a:t>
            </a:r>
            <a:endParaRPr lang="en-US" sz="2000" b="0" dirty="0"/>
          </a:p>
        </p:txBody>
      </p:sp>
      <p:sp>
        <p:nvSpPr>
          <p:cNvPr id="12" name="Content Placeholder 11"/>
          <p:cNvSpPr>
            <a:spLocks noGrp="1"/>
          </p:cNvSpPr>
          <p:nvPr>
            <p:ph idx="1"/>
          </p:nvPr>
        </p:nvSpPr>
        <p:spPr>
          <a:xfrm>
            <a:off x="457200" y="1600200"/>
            <a:ext cx="8229600" cy="4572000"/>
          </a:xfrm>
        </p:spPr>
        <p:txBody>
          <a:bodyPr/>
          <a:lstStyle/>
          <a:p>
            <a:pPr marL="0" indent="0">
              <a:buSzPct val="100000"/>
              <a:buNone/>
            </a:pPr>
            <a:r>
              <a:rPr lang="en-US" sz="2400" dirty="0" smtClean="0"/>
              <a:t>First, ask the following questions to determine the basic appeal of the product or service.</a:t>
            </a:r>
          </a:p>
          <a:p>
            <a:pPr marL="256032" indent="-256032">
              <a:buSzPct val="100000"/>
              <a:buFontTx/>
              <a:buChar char="•"/>
            </a:pPr>
            <a:r>
              <a:rPr lang="en-US" sz="2400" dirty="0" smtClean="0"/>
              <a:t>Does it make sense? Is it reasonable? Is it something consumers will get excited about?</a:t>
            </a:r>
          </a:p>
          <a:p>
            <a:pPr marL="256032" indent="-256032">
              <a:buSzPct val="100000"/>
              <a:buFontTx/>
              <a:buChar char="•"/>
            </a:pPr>
            <a:r>
              <a:rPr lang="en-US" sz="2400" dirty="0" smtClean="0"/>
              <a:t>Does it take advantage of an environmental trend, solve a problem, or take advantage of a gap in the marketplace?</a:t>
            </a:r>
          </a:p>
          <a:p>
            <a:pPr marL="256032" indent="-256032">
              <a:buSzPct val="100000"/>
              <a:buFontTx/>
              <a:buChar char="•"/>
            </a:pPr>
            <a:r>
              <a:rPr lang="en-US" sz="2400" dirty="0" smtClean="0"/>
              <a:t>Is this a good time to introduce the product or service to the market?</a:t>
            </a:r>
          </a:p>
          <a:p>
            <a:pPr marL="256032" indent="-256032">
              <a:buSzPct val="100000"/>
              <a:buFontTx/>
              <a:buChar char="•"/>
            </a:pPr>
            <a:r>
              <a:rPr lang="en-US" sz="2400" dirty="0" smtClean="0"/>
              <a:t>Are there any fatal flaws in the product or service</a:t>
            </a:r>
            <a:r>
              <a:rPr lang="en-US" altLang="en-US" sz="2400" dirty="0" smtClean="0"/>
              <a:t>’</a:t>
            </a:r>
            <a:r>
              <a:rPr lang="en-US" sz="2400" dirty="0" smtClean="0"/>
              <a:t>s basic design or concept?</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Product/Service Desirability </a:t>
            </a:r>
            <a:r>
              <a:rPr lang="en-US" sz="2000" b="0" dirty="0" smtClean="0"/>
              <a:t>(2 of 3)</a:t>
            </a:r>
            <a:endParaRPr lang="en-US" sz="2000" b="0" dirty="0"/>
          </a:p>
        </p:txBody>
      </p:sp>
      <p:sp>
        <p:nvSpPr>
          <p:cNvPr id="7" name="Content Placeholder 6"/>
          <p:cNvSpPr>
            <a:spLocks noGrp="1"/>
          </p:cNvSpPr>
          <p:nvPr>
            <p:ph idx="1"/>
          </p:nvPr>
        </p:nvSpPr>
        <p:spPr>
          <a:xfrm>
            <a:off x="457200" y="1600201"/>
            <a:ext cx="8229600" cy="4191000"/>
          </a:xfrm>
        </p:spPr>
        <p:txBody>
          <a:bodyPr/>
          <a:lstStyle/>
          <a:p>
            <a:pPr marL="256032" indent="-256032">
              <a:buSzPct val="100000"/>
            </a:pPr>
            <a:r>
              <a:rPr lang="en-US" sz="2400" dirty="0" smtClean="0"/>
              <a:t>Second, Administer a Concept Test</a:t>
            </a:r>
          </a:p>
          <a:p>
            <a:pPr marL="740664" lvl="1"/>
            <a:r>
              <a:rPr lang="en-US" sz="2400" dirty="0" smtClean="0"/>
              <a:t>A concept statement should be developed.</a:t>
            </a:r>
          </a:p>
          <a:p>
            <a:pPr marL="740664" lvl="1"/>
            <a:r>
              <a:rPr lang="en-US" sz="2400" dirty="0" smtClean="0"/>
              <a:t>A concept statement is a one-page description of a product or service idea that is distributed to people who are asked to provide feedback on the potential of the idea.</a:t>
            </a:r>
          </a:p>
          <a:p>
            <a:pPr marL="740664" lvl="1"/>
            <a:r>
              <a:rPr lang="en-US" sz="2400" dirty="0" smtClean="0"/>
              <a:t>The feedback will hopefully provide the entrepreneur:</a:t>
            </a:r>
          </a:p>
          <a:p>
            <a:pPr lvl="2"/>
            <a:r>
              <a:rPr lang="en-US" sz="2400" dirty="0" smtClean="0"/>
              <a:t>A sense of the viability of the product or service idea.</a:t>
            </a:r>
          </a:p>
          <a:p>
            <a:pPr lvl="2"/>
            <a:r>
              <a:rPr lang="en-US" sz="2400" dirty="0" smtClean="0"/>
              <a:t>Suggestions for how the idea can be strengthened or </a:t>
            </a:r>
            <a:r>
              <a:rPr lang="en-US" altLang="en-US" sz="2400" dirty="0" smtClean="0"/>
              <a:t>“</a:t>
            </a:r>
            <a:r>
              <a:rPr lang="en-US" sz="2400" dirty="0" smtClean="0"/>
              <a:t>tweaked</a:t>
            </a:r>
            <a:r>
              <a:rPr lang="en-US" altLang="en-US" sz="2400" dirty="0" smtClean="0"/>
              <a:t>”</a:t>
            </a:r>
            <a:r>
              <a:rPr lang="en-US" sz="2400" dirty="0" smtClean="0"/>
              <a:t> before proceeding further.</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Product/Service Desirability </a:t>
            </a:r>
            <a:r>
              <a:rPr lang="en-US" sz="2000" b="0" dirty="0" smtClean="0"/>
              <a:t>(3 of 3)</a:t>
            </a:r>
            <a:endParaRPr lang="en-US" sz="2000" b="0" dirty="0"/>
          </a:p>
        </p:txBody>
      </p:sp>
      <p:sp>
        <p:nvSpPr>
          <p:cNvPr id="3" name="Content Placeholder 2"/>
          <p:cNvSpPr>
            <a:spLocks noGrp="1"/>
          </p:cNvSpPr>
          <p:nvPr>
            <p:ph idx="1"/>
          </p:nvPr>
        </p:nvSpPr>
        <p:spPr>
          <a:xfrm>
            <a:off x="457200" y="1600201"/>
            <a:ext cx="7467600" cy="380999"/>
          </a:xfrm>
        </p:spPr>
        <p:txBody>
          <a:bodyPr/>
          <a:lstStyle/>
          <a:p>
            <a:pPr marL="0" indent="0">
              <a:buNone/>
            </a:pPr>
            <a:r>
              <a:rPr lang="en-US" sz="2200" b="1" dirty="0"/>
              <a:t>Figure </a:t>
            </a:r>
            <a:r>
              <a:rPr lang="en-US" sz="2200" b="1" dirty="0" smtClean="0"/>
              <a:t>3.2 </a:t>
            </a:r>
            <a:r>
              <a:rPr lang="en-US" sz="2200" dirty="0" smtClean="0"/>
              <a:t>New </a:t>
            </a:r>
            <a:r>
              <a:rPr lang="en-US" sz="2200" dirty="0"/>
              <a:t>Venture </a:t>
            </a:r>
            <a:r>
              <a:rPr lang="en-US" sz="2200" dirty="0" smtClean="0"/>
              <a:t>Fitness Drinks</a:t>
            </a:r>
            <a:r>
              <a:rPr lang="en-US" sz="2200" dirty="0"/>
              <a:t>’ </a:t>
            </a:r>
            <a:r>
              <a:rPr lang="en-US" sz="2200" dirty="0" smtClean="0"/>
              <a:t>Concept Statement</a:t>
            </a:r>
            <a:endParaRPr lang="en-US" sz="2200" dirty="0"/>
          </a:p>
        </p:txBody>
      </p:sp>
      <p:pic>
        <p:nvPicPr>
          <p:cNvPr id="2" name="Picture 1" descr="A concept statement for the business, new venture fitness, reads as follows. New Business Concept. New Venture Fitness Drinks Inc. Product: New Venture Fitness Drinks will sell delicious, nutrition-filled, all-natural fitness drinks to thirsty sports enthusiasts. The drinks will be sold through small storefronts about 600 square feet, that will be the same size as popular smoothie restaurants. The drinks were formulated by Doctor William Peters, a world renowned nutritionist, and Doctor Michelle Smith, a sports medicine specialist, on behalf of New Venture Fitness Drinks and its customers. Target Market: In the first three years of operation, New Venture Fitness Drinks plans to open three or four restaurants. They will all be located near large sports complexes that contain soccer fields and softball diamonds. The target market is sports enthusiasts. Why New Venture Fitness Drinks? The industry for sports drinks continues to grow. New Venture Fitness Drinks will introduce exciting new sports drinks that will be priced between $1.50 and $2.25 per 16 ounce serving. Energy bars and other over-the-counter sports snacks will also be sold. Each restaurant will contain comfortable tables and chairs, both inside and outside, where sports enthusiasts can congregate after a game. The atmosphere will be fun, cheerful, and uplifting. Special Feature, No Other Restaurant Does This: As a special feature, New Venture Fitness Drinks will videotape select sporting events that take place in the sports complexes nearest its restaurants and will replay highlights of the games on video monitors in their restaurants. The highlight film will be a 30 minute film that will play continuously from the previous day’s sporting events. This special feature will allow sports enthusiasts, from kids playing soccer to adults in softball leagues, to drop in and see themselves and their teammates on television. Management Team: New Venture Fitness Drinks is led by its cofounders, Jack Petty and Peggy Wills. Jack has 16 years of experience with a national restaurant chain, and Peggy is a certified public accountant with seven years of experience at a big 4 accounting firm."/>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38400" y="2057400"/>
            <a:ext cx="4119967" cy="41910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Product/Service Demand </a:t>
            </a:r>
            <a:r>
              <a:rPr lang="en-US" sz="2000" b="0" dirty="0" smtClean="0"/>
              <a:t>(1 of 10)</a:t>
            </a:r>
            <a:endParaRPr lang="en-US" sz="2000" b="0" dirty="0"/>
          </a:p>
        </p:txBody>
      </p:sp>
      <p:sp>
        <p:nvSpPr>
          <p:cNvPr id="7" name="Content Placeholder 6"/>
          <p:cNvSpPr>
            <a:spLocks noGrp="1"/>
          </p:cNvSpPr>
          <p:nvPr>
            <p:ph idx="1"/>
          </p:nvPr>
        </p:nvSpPr>
        <p:spPr>
          <a:xfrm>
            <a:off x="457200" y="1600201"/>
            <a:ext cx="8229600" cy="3352800"/>
          </a:xfrm>
        </p:spPr>
        <p:txBody>
          <a:bodyPr/>
          <a:lstStyle/>
          <a:p>
            <a:pPr marL="256032" lvl="1" indent="-256032">
              <a:spcBef>
                <a:spcPts val="1500"/>
              </a:spcBef>
              <a:buFont typeface="Arial" panose="020B0604020202020204" pitchFamily="34" charset="0"/>
              <a:buChar char="•"/>
            </a:pPr>
            <a:r>
              <a:rPr lang="en-US" sz="2400" dirty="0" smtClean="0"/>
              <a:t>There are three steps to assessing product/service demand.</a:t>
            </a:r>
          </a:p>
          <a:p>
            <a:pPr marL="256032" lvl="1" indent="-256032">
              <a:spcBef>
                <a:spcPts val="1500"/>
              </a:spcBef>
              <a:buFont typeface="Arial" panose="020B0604020202020204" pitchFamily="34" charset="0"/>
              <a:buChar char="•"/>
            </a:pPr>
            <a:r>
              <a:rPr lang="en-US" sz="2400" b="1" dirty="0" smtClean="0"/>
              <a:t>Step 1: </a:t>
            </a:r>
            <a:r>
              <a:rPr lang="en-US" sz="2400" dirty="0" smtClean="0"/>
              <a:t>Talking Face-to-Face with Potential Customers</a:t>
            </a:r>
          </a:p>
          <a:p>
            <a:pPr marL="256032" lvl="1" indent="-256032">
              <a:spcBef>
                <a:spcPts val="1500"/>
              </a:spcBef>
              <a:buFont typeface="Arial" panose="020B0604020202020204" pitchFamily="34" charset="0"/>
              <a:buChar char="•"/>
            </a:pPr>
            <a:r>
              <a:rPr lang="en-US" sz="2400" b="1" dirty="0" smtClean="0"/>
              <a:t>Step 2: </a:t>
            </a:r>
            <a:r>
              <a:rPr lang="en-US" sz="2400" dirty="0" smtClean="0"/>
              <a:t>Using Online Tools</a:t>
            </a:r>
          </a:p>
          <a:p>
            <a:pPr marL="256032" lvl="1" indent="-256032">
              <a:spcBef>
                <a:spcPts val="1500"/>
              </a:spcBef>
              <a:buFont typeface="Arial" panose="020B0604020202020204" pitchFamily="34" charset="0"/>
              <a:buChar char="•"/>
            </a:pPr>
            <a:r>
              <a:rPr lang="en-US" sz="2400" b="1" dirty="0"/>
              <a:t>Step </a:t>
            </a:r>
            <a:r>
              <a:rPr lang="en-US" sz="2400" b="1" dirty="0" smtClean="0"/>
              <a:t>3: </a:t>
            </a:r>
            <a:r>
              <a:rPr lang="en-US" sz="2400" dirty="0" smtClean="0"/>
              <a:t>Library, Internet and Gumshoe Research </a:t>
            </a:r>
          </a:p>
          <a:p>
            <a:pPr marL="0" lvl="1" indent="0">
              <a:spcBef>
                <a:spcPts val="1500"/>
              </a:spcBef>
              <a:buNone/>
            </a:pP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Product/Service Demand </a:t>
            </a:r>
            <a:r>
              <a:rPr lang="en-US" sz="2000" b="0" dirty="0" smtClean="0"/>
              <a:t>(2 of 10)</a:t>
            </a:r>
            <a:endParaRPr lang="en-US" sz="2000" b="0" dirty="0"/>
          </a:p>
        </p:txBody>
      </p:sp>
      <p:sp>
        <p:nvSpPr>
          <p:cNvPr id="7" name="Content Placeholder 6"/>
          <p:cNvSpPr>
            <a:spLocks noGrp="1"/>
          </p:cNvSpPr>
          <p:nvPr>
            <p:ph idx="1"/>
          </p:nvPr>
        </p:nvSpPr>
        <p:spPr>
          <a:xfrm>
            <a:off x="457200" y="1600200"/>
            <a:ext cx="8305800" cy="4724400"/>
          </a:xfrm>
        </p:spPr>
        <p:txBody>
          <a:bodyPr/>
          <a:lstStyle/>
          <a:p>
            <a:pPr marL="256032" indent="-256032">
              <a:buSzPct val="100000"/>
            </a:pPr>
            <a:r>
              <a:rPr lang="en-US" sz="2400" dirty="0" smtClean="0"/>
              <a:t>Step 1: Talking Face-to-Face with Potential Customers</a:t>
            </a:r>
          </a:p>
          <a:p>
            <a:pPr marL="740664" lvl="1"/>
            <a:r>
              <a:rPr lang="en-US" sz="2400" dirty="0" smtClean="0"/>
              <a:t>The only way to know if your product or service is what people want is by talking to them.</a:t>
            </a:r>
          </a:p>
          <a:p>
            <a:pPr marL="740664" lvl="1"/>
            <a:r>
              <a:rPr lang="en-US" sz="2400" dirty="0" smtClean="0"/>
              <a:t>The idea is to gauge customer reaction to the general concept of what you want to sell, and then tweak, revise, and improve on the idea based on the feedback.</a:t>
            </a:r>
          </a:p>
          <a:p>
            <a:pPr marL="740664" lvl="1"/>
            <a:r>
              <a:rPr lang="en-US" sz="2400" dirty="0" smtClean="0"/>
              <a:t>In some cases, talking with potential customers will cause an entrepreneur to abandon an idea.</a:t>
            </a:r>
          </a:p>
          <a:p>
            <a:pPr lvl="2"/>
            <a:r>
              <a:rPr lang="en-US" sz="2400" dirty="0" smtClean="0"/>
              <a:t>Entrepreneurs are often surprised to find that a product idea they think solves a problem gets lukewarm reception when they talk to actual customers.</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Product/Service Demand </a:t>
            </a:r>
            <a:r>
              <a:rPr lang="en-US" sz="2000" b="0" dirty="0" smtClean="0"/>
              <a:t>(3 of 10)</a:t>
            </a:r>
            <a:endParaRPr lang="en-US" sz="2000" b="0" dirty="0"/>
          </a:p>
        </p:txBody>
      </p:sp>
      <p:sp>
        <p:nvSpPr>
          <p:cNvPr id="7" name="Content Placeholder 6"/>
          <p:cNvSpPr>
            <a:spLocks noGrp="1"/>
          </p:cNvSpPr>
          <p:nvPr>
            <p:ph idx="1"/>
          </p:nvPr>
        </p:nvSpPr>
        <p:spPr>
          <a:xfrm>
            <a:off x="457200" y="1600200"/>
            <a:ext cx="8382000" cy="4724400"/>
          </a:xfrm>
        </p:spPr>
        <p:txBody>
          <a:bodyPr/>
          <a:lstStyle/>
          <a:p>
            <a:pPr marL="256032" indent="-256032">
              <a:buSzPct val="100000"/>
            </a:pPr>
            <a:r>
              <a:rPr lang="en-US" sz="2300" dirty="0" smtClean="0"/>
              <a:t>Step 2: Utilizing Online Tools</a:t>
            </a:r>
          </a:p>
          <a:p>
            <a:pPr marL="740664" lvl="1"/>
            <a:r>
              <a:rPr lang="en-US" sz="2300" dirty="0" smtClean="0"/>
              <a:t>The second way to assess demand is to utilize online tools to gauge reaction from potential customers.</a:t>
            </a:r>
          </a:p>
          <a:p>
            <a:pPr marL="740664" lvl="1"/>
            <a:r>
              <a:rPr lang="en-US" sz="2300" dirty="0" smtClean="0"/>
              <a:t>Online tools include the following:</a:t>
            </a:r>
          </a:p>
          <a:p>
            <a:pPr marL="1140714" lvl="2"/>
            <a:r>
              <a:rPr lang="en-US" sz="2300" dirty="0" smtClean="0"/>
              <a:t>Administrating surveys</a:t>
            </a:r>
          </a:p>
          <a:p>
            <a:pPr marL="1140714" lvl="2"/>
            <a:r>
              <a:rPr lang="en-US" sz="2300" dirty="0" smtClean="0"/>
              <a:t>Querying Q&amp;A sites</a:t>
            </a:r>
          </a:p>
          <a:p>
            <a:pPr marL="1140714" lvl="2"/>
            <a:r>
              <a:rPr lang="en-US" sz="2300" dirty="0" smtClean="0"/>
              <a:t>Utilizing Google Trends</a:t>
            </a:r>
          </a:p>
          <a:p>
            <a:pPr marL="1140714" lvl="2"/>
            <a:r>
              <a:rPr lang="en-US" sz="2300" dirty="0" smtClean="0"/>
              <a:t>Purchasing Google AdWords to direct users to landing pages to see how many people request additional information.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Product/Service Demand </a:t>
            </a:r>
            <a:r>
              <a:rPr lang="en-US" sz="2000" b="0" dirty="0" smtClean="0"/>
              <a:t>(4 of 10)</a:t>
            </a:r>
            <a:endParaRPr lang="en-US" sz="2000" b="0" dirty="0"/>
          </a:p>
        </p:txBody>
      </p:sp>
      <p:sp>
        <p:nvSpPr>
          <p:cNvPr id="7" name="Content Placeholder 6"/>
          <p:cNvSpPr>
            <a:spLocks noGrp="1"/>
          </p:cNvSpPr>
          <p:nvPr>
            <p:ph idx="1"/>
          </p:nvPr>
        </p:nvSpPr>
        <p:spPr>
          <a:xfrm>
            <a:off x="457200" y="1600200"/>
            <a:ext cx="8458200" cy="4724400"/>
          </a:xfrm>
        </p:spPr>
        <p:txBody>
          <a:bodyPr/>
          <a:lstStyle/>
          <a:p>
            <a:pPr marL="256032" indent="-256032">
              <a:buSzPct val="100000"/>
            </a:pPr>
            <a:r>
              <a:rPr lang="en-US" sz="2300" dirty="0" smtClean="0"/>
              <a:t>Surveys and Q&amp;A Sites  </a:t>
            </a:r>
          </a:p>
          <a:p>
            <a:pPr lvl="1" indent="-256032">
              <a:buSzPct val="100000"/>
            </a:pPr>
            <a:r>
              <a:rPr lang="en-US" sz="2300" dirty="0" smtClean="0"/>
              <a:t>Surveys can be generated and easily administered via web sites like Survey Monkey.</a:t>
            </a:r>
          </a:p>
          <a:p>
            <a:pPr lvl="2" indent="-256032">
              <a:buSzPct val="100000"/>
            </a:pPr>
            <a:r>
              <a:rPr lang="en-US" sz="2300" dirty="0" smtClean="0"/>
              <a:t>Surveys are most effective in validating what you’ve learned from face-to-face interviews rather than collecting initial data.  </a:t>
            </a:r>
          </a:p>
          <a:p>
            <a:pPr marL="740664" lvl="1"/>
            <a:r>
              <a:rPr lang="en-US" sz="2300" dirty="0" smtClean="0"/>
              <a:t>Q&amp;A Sites, such as Quora and Bright Journey, can be helpful in assessing product demand.</a:t>
            </a:r>
          </a:p>
          <a:p>
            <a:pPr marL="1140714" lvl="2"/>
            <a:r>
              <a:rPr lang="en-US" sz="2300" dirty="0" smtClean="0"/>
              <a:t>You might pose a question on a Q&amp;A site such as “Does Chicago need better food delivery services?” The responses may provide insight about demand for food delivery services in Chicago. </a:t>
            </a:r>
          </a:p>
        </p:txBody>
      </p:sp>
    </p:spTree>
    <p:extLst>
      <p:ext uri="{BB962C8B-B14F-4D97-AF65-F5344CB8AC3E}">
        <p14:creationId xmlns:p14="http://schemas.microsoft.com/office/powerpoint/2010/main" val="8736710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Product/Service Demand </a:t>
            </a:r>
            <a:r>
              <a:rPr lang="en-US" sz="2000" b="0" dirty="0" smtClean="0"/>
              <a:t>(5 of 10)</a:t>
            </a:r>
            <a:endParaRPr lang="en-US" sz="2000" b="0" dirty="0"/>
          </a:p>
        </p:txBody>
      </p:sp>
      <p:sp>
        <p:nvSpPr>
          <p:cNvPr id="7" name="Content Placeholder 6"/>
          <p:cNvSpPr>
            <a:spLocks noGrp="1"/>
          </p:cNvSpPr>
          <p:nvPr>
            <p:ph idx="1"/>
          </p:nvPr>
        </p:nvSpPr>
        <p:spPr>
          <a:xfrm>
            <a:off x="457200" y="1600200"/>
            <a:ext cx="8458200" cy="4724400"/>
          </a:xfrm>
        </p:spPr>
        <p:txBody>
          <a:bodyPr/>
          <a:lstStyle/>
          <a:p>
            <a:pPr marL="256032" indent="-256032">
              <a:buSzPct val="100000"/>
            </a:pPr>
            <a:r>
              <a:rPr lang="en-US" sz="2300" dirty="0" smtClean="0"/>
              <a:t>Google Trends  </a:t>
            </a:r>
          </a:p>
          <a:p>
            <a:pPr lvl="1" indent="-256032">
              <a:buSzPct val="100000"/>
            </a:pPr>
            <a:r>
              <a:rPr lang="en-US" sz="2300" dirty="0" smtClean="0"/>
              <a:t>Allows you to enter a search term (such as skiing or running) to see if the term is trending upwards or downwards in Google search queries.</a:t>
            </a:r>
          </a:p>
          <a:p>
            <a:pPr lvl="1" indent="-256032">
              <a:buSzPct val="100000"/>
            </a:pPr>
            <a:r>
              <a:rPr lang="en-US" sz="2300" dirty="0" smtClean="0"/>
              <a:t>An upward trajectory may indicate strong consumer interest, while a downward trajectory may indicate that consumer interest is waning.    </a:t>
            </a:r>
          </a:p>
        </p:txBody>
      </p:sp>
    </p:spTree>
    <p:extLst>
      <p:ext uri="{BB962C8B-B14F-4D97-AF65-F5344CB8AC3E}">
        <p14:creationId xmlns:p14="http://schemas.microsoft.com/office/powerpoint/2010/main" val="9294658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Product/Service Demand </a:t>
            </a:r>
            <a:r>
              <a:rPr lang="en-US" sz="2000" b="0" dirty="0" smtClean="0"/>
              <a:t>(7 of 10)</a:t>
            </a:r>
            <a:endParaRPr lang="en-US" sz="2000" b="0" dirty="0"/>
          </a:p>
        </p:txBody>
      </p:sp>
      <p:sp>
        <p:nvSpPr>
          <p:cNvPr id="7" name="Content Placeholder 6"/>
          <p:cNvSpPr>
            <a:spLocks noGrp="1"/>
          </p:cNvSpPr>
          <p:nvPr>
            <p:ph idx="1"/>
          </p:nvPr>
        </p:nvSpPr>
        <p:spPr>
          <a:xfrm>
            <a:off x="457200" y="1600200"/>
            <a:ext cx="8382000" cy="4724400"/>
          </a:xfrm>
        </p:spPr>
        <p:txBody>
          <a:bodyPr/>
          <a:lstStyle/>
          <a:p>
            <a:pPr marL="256032" indent="-256032">
              <a:buSzPct val="100000"/>
            </a:pPr>
            <a:r>
              <a:rPr lang="en-US" sz="2300" dirty="0" smtClean="0"/>
              <a:t>Step 3: Library, Internet and Gumshoe Research </a:t>
            </a:r>
          </a:p>
          <a:p>
            <a:pPr lvl="1" indent="-256032">
              <a:buSzPct val="100000"/>
            </a:pPr>
            <a:r>
              <a:rPr lang="en-US" sz="2300" dirty="0" smtClean="0"/>
              <a:t>The third way to assess the demand for a product or service idea is to conduct library, Internet, and gumshoe research.</a:t>
            </a:r>
            <a:endParaRPr lang="en-US" sz="2300" dirty="0"/>
          </a:p>
        </p:txBody>
      </p:sp>
    </p:spTree>
    <p:extLst>
      <p:ext uri="{BB962C8B-B14F-4D97-AF65-F5344CB8AC3E}">
        <p14:creationId xmlns:p14="http://schemas.microsoft.com/office/powerpoint/2010/main" val="21585665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Learning Objectives </a:t>
            </a:r>
            <a:r>
              <a:rPr lang="en-US" sz="2000" b="0" dirty="0" smtClean="0"/>
              <a:t>(1 of 2)</a:t>
            </a:r>
            <a:endParaRPr lang="en-US" sz="2000" b="0" dirty="0"/>
          </a:p>
        </p:txBody>
      </p:sp>
      <p:sp>
        <p:nvSpPr>
          <p:cNvPr id="7" name="Content Placeholder 6"/>
          <p:cNvSpPr>
            <a:spLocks noGrp="1"/>
          </p:cNvSpPr>
          <p:nvPr>
            <p:ph idx="1"/>
          </p:nvPr>
        </p:nvSpPr>
        <p:spPr>
          <a:xfrm>
            <a:off x="457200" y="1600200"/>
            <a:ext cx="7924800" cy="4525963"/>
          </a:xfrm>
        </p:spPr>
        <p:txBody>
          <a:bodyPr/>
          <a:lstStyle/>
          <a:p>
            <a:pPr marL="511175" indent="-511175">
              <a:buSzPct val="100000"/>
              <a:buNone/>
            </a:pPr>
            <a:r>
              <a:rPr lang="en-US" sz="2400" b="1" dirty="0" smtClean="0">
                <a:solidFill>
                  <a:srgbClr val="007FA3"/>
                </a:solidFill>
              </a:rPr>
              <a:t>3.1</a:t>
            </a:r>
            <a:r>
              <a:rPr lang="en-US" sz="2400" dirty="0" smtClean="0"/>
              <a:t> Explain what a feasibility analysis is and why it</a:t>
            </a:r>
            <a:r>
              <a:rPr lang="en-US" altLang="en-US" sz="2400" dirty="0" smtClean="0"/>
              <a:t>’</a:t>
            </a:r>
            <a:r>
              <a:rPr lang="en-US" sz="2400" dirty="0" smtClean="0"/>
              <a:t>s important.</a:t>
            </a:r>
          </a:p>
          <a:p>
            <a:pPr marL="511175" indent="-511175">
              <a:buSzPct val="100000"/>
              <a:buNone/>
            </a:pPr>
            <a:r>
              <a:rPr lang="en-US" sz="2400" b="1" dirty="0" smtClean="0">
                <a:solidFill>
                  <a:srgbClr val="007FA3"/>
                </a:solidFill>
              </a:rPr>
              <a:t>3.2</a:t>
            </a:r>
            <a:r>
              <a:rPr lang="en-US" sz="2400" dirty="0" smtClean="0"/>
              <a:t> Describe a product/service feasibility analysis, explain its purpose, and discuss the two primary issues that a proposed business should consider in this area.</a:t>
            </a:r>
          </a:p>
          <a:p>
            <a:pPr marL="511175" indent="-511175">
              <a:buSzPct val="100000"/>
              <a:buNone/>
            </a:pPr>
            <a:r>
              <a:rPr lang="en-US" sz="2400" b="1" dirty="0" smtClean="0">
                <a:solidFill>
                  <a:srgbClr val="007FA3"/>
                </a:solidFill>
              </a:rPr>
              <a:t>3.3</a:t>
            </a:r>
            <a:r>
              <a:rPr lang="en-US" sz="2400" dirty="0" smtClean="0"/>
              <a:t> Describe an industry/market feasibility analysis, explain its purpose, and discuss the two primary issues to consider when completing this analysis.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Industry/Target Market Feasibility </a:t>
            </a:r>
            <a:r>
              <a:rPr lang="en-US" sz="3600" dirty="0" smtClean="0"/>
              <a:t>Analysis </a:t>
            </a:r>
            <a:r>
              <a:rPr lang="en-US" sz="2000" b="0" dirty="0" smtClean="0"/>
              <a:t>(1 of 2)</a:t>
            </a:r>
            <a:endParaRPr lang="en-US" sz="2400" b="0" dirty="0"/>
          </a:p>
        </p:txBody>
      </p:sp>
      <p:sp>
        <p:nvSpPr>
          <p:cNvPr id="9" name="Content Placeholder 8"/>
          <p:cNvSpPr>
            <a:spLocks noGrp="1"/>
          </p:cNvSpPr>
          <p:nvPr>
            <p:ph idx="1"/>
          </p:nvPr>
        </p:nvSpPr>
        <p:spPr>
          <a:xfrm>
            <a:off x="457200" y="1600201"/>
            <a:ext cx="8153400" cy="3657600"/>
          </a:xfrm>
        </p:spPr>
        <p:txBody>
          <a:bodyPr/>
          <a:lstStyle/>
          <a:p>
            <a:pPr>
              <a:buNone/>
            </a:pPr>
            <a:r>
              <a:rPr lang="en-US" sz="2400" b="1" dirty="0" smtClean="0"/>
              <a:t>Purpose</a:t>
            </a:r>
          </a:p>
          <a:p>
            <a:pPr marL="256032" indent="-256032">
              <a:buSzPct val="100000"/>
              <a:buFontTx/>
              <a:buChar char="•"/>
            </a:pPr>
            <a:r>
              <a:rPr lang="en-US" sz="2400" dirty="0" smtClean="0"/>
              <a:t>Is an assessment of the overall appeal of the industry and the target market for the proposed business.</a:t>
            </a:r>
          </a:p>
          <a:p>
            <a:pPr marL="256032" indent="-256032">
              <a:buSzPct val="100000"/>
              <a:buFontTx/>
              <a:buChar char="•"/>
            </a:pPr>
            <a:r>
              <a:rPr lang="en-US" sz="2400" dirty="0" smtClean="0"/>
              <a:t>An industry is a group of firms producing a similar product or service.</a:t>
            </a:r>
          </a:p>
          <a:p>
            <a:pPr marL="256032" indent="-256032">
              <a:buSzPct val="100000"/>
              <a:buFontTx/>
              <a:buChar char="•"/>
            </a:pPr>
            <a:r>
              <a:rPr lang="en-US" sz="2400" dirty="0" smtClean="0"/>
              <a:t>A firm</a:t>
            </a:r>
            <a:r>
              <a:rPr lang="en-US" altLang="en-US" sz="2400" dirty="0" smtClean="0"/>
              <a:t>’</a:t>
            </a:r>
            <a:r>
              <a:rPr lang="en-US" sz="2400" dirty="0" smtClean="0"/>
              <a:t>s target market is the limited portion of the industry it plans to go after.</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Industry/Target Market Feasibility Analysis </a:t>
            </a:r>
            <a:r>
              <a:rPr lang="en-US" sz="2000" b="0" dirty="0" smtClean="0"/>
              <a:t>(2 of 2)</a:t>
            </a:r>
            <a:endParaRPr lang="en-US" sz="2400" b="0" dirty="0"/>
          </a:p>
        </p:txBody>
      </p:sp>
      <p:sp>
        <p:nvSpPr>
          <p:cNvPr id="11" name="Content Placeholder 10"/>
          <p:cNvSpPr>
            <a:spLocks noGrp="1"/>
          </p:cNvSpPr>
          <p:nvPr>
            <p:ph idx="1"/>
          </p:nvPr>
        </p:nvSpPr>
        <p:spPr>
          <a:xfrm>
            <a:off x="457200" y="1600201"/>
            <a:ext cx="8382000" cy="2895600"/>
          </a:xfrm>
        </p:spPr>
        <p:txBody>
          <a:bodyPr/>
          <a:lstStyle/>
          <a:p>
            <a:pPr marL="0" indent="0">
              <a:buSzPct val="100000"/>
              <a:buNone/>
            </a:pPr>
            <a:r>
              <a:rPr lang="en-US" sz="2400" b="1" dirty="0" smtClean="0"/>
              <a:t>Components of industry/target market feasibility analysis</a:t>
            </a:r>
          </a:p>
          <a:p>
            <a:pPr marL="256032" indent="-256032">
              <a:buSzPct val="100000"/>
            </a:pPr>
            <a:r>
              <a:rPr lang="en-US" sz="2400" dirty="0" smtClean="0"/>
              <a:t>Industry Attractiveness</a:t>
            </a:r>
          </a:p>
          <a:p>
            <a:pPr marL="256032" indent="-256032">
              <a:buSzPct val="100000"/>
            </a:pPr>
            <a:r>
              <a:rPr lang="en-US" sz="2400" dirty="0" smtClean="0"/>
              <a:t>Target Market Attractiveness</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Industry Attractiveness </a:t>
            </a:r>
            <a:r>
              <a:rPr lang="en-US" sz="2000" b="0" dirty="0" smtClean="0"/>
              <a:t>(1 of 2)</a:t>
            </a:r>
            <a:endParaRPr lang="en-US" sz="2000" b="0" dirty="0"/>
          </a:p>
        </p:txBody>
      </p:sp>
      <p:sp>
        <p:nvSpPr>
          <p:cNvPr id="7" name="Content Placeholder 6"/>
          <p:cNvSpPr>
            <a:spLocks noGrp="1"/>
          </p:cNvSpPr>
          <p:nvPr>
            <p:ph idx="1"/>
          </p:nvPr>
        </p:nvSpPr>
        <p:spPr>
          <a:xfrm>
            <a:off x="457200" y="1600201"/>
            <a:ext cx="8229600" cy="3810000"/>
          </a:xfrm>
        </p:spPr>
        <p:txBody>
          <a:bodyPr/>
          <a:lstStyle/>
          <a:p>
            <a:pPr marL="256032" lvl="1" indent="-256032">
              <a:spcBef>
                <a:spcPts val="1500"/>
              </a:spcBef>
              <a:buFont typeface="Arial" panose="020B0604020202020204" pitchFamily="34" charset="0"/>
              <a:buChar char="•"/>
            </a:pPr>
            <a:r>
              <a:rPr lang="en-US" sz="2400" dirty="0" smtClean="0"/>
              <a:t>Industries vary in terms of their overall attractiveness.</a:t>
            </a:r>
          </a:p>
          <a:p>
            <a:pPr marL="256032" lvl="1" indent="-256032">
              <a:spcBef>
                <a:spcPts val="1500"/>
              </a:spcBef>
              <a:buFont typeface="Arial" panose="020B0604020202020204" pitchFamily="34" charset="0"/>
              <a:buChar char="•"/>
            </a:pPr>
            <a:r>
              <a:rPr lang="en-US" sz="2400" dirty="0" smtClean="0"/>
              <a:t>In general, the most attractive industries have the characteristics depicted on the next slide.</a:t>
            </a:r>
          </a:p>
          <a:p>
            <a:pPr marL="256032" lvl="1" indent="-256032">
              <a:spcBef>
                <a:spcPts val="1500"/>
              </a:spcBef>
              <a:buFont typeface="Arial" panose="020B0604020202020204" pitchFamily="34" charset="0"/>
              <a:buChar char="•"/>
            </a:pPr>
            <a:r>
              <a:rPr lang="en-US" sz="2400" dirty="0" smtClean="0"/>
              <a:t>Particularly important—the degree to which environmental and business trends are moving in favor rather than against the industry.</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Target Market Attractiveness</a:t>
            </a:r>
            <a:endParaRPr lang="en-US" sz="3600" dirty="0"/>
          </a:p>
        </p:txBody>
      </p:sp>
      <p:sp>
        <p:nvSpPr>
          <p:cNvPr id="7" name="Content Placeholder 6"/>
          <p:cNvSpPr>
            <a:spLocks noGrp="1"/>
          </p:cNvSpPr>
          <p:nvPr>
            <p:ph idx="1"/>
          </p:nvPr>
        </p:nvSpPr>
        <p:spPr>
          <a:xfrm>
            <a:off x="457200" y="1600200"/>
            <a:ext cx="8077200" cy="4724400"/>
          </a:xfrm>
        </p:spPr>
        <p:txBody>
          <a:bodyPr/>
          <a:lstStyle/>
          <a:p>
            <a:pPr marL="256032" lvl="1" indent="-256032">
              <a:spcBef>
                <a:spcPts val="1500"/>
              </a:spcBef>
              <a:buFont typeface="Arial" panose="020B0604020202020204" pitchFamily="34" charset="0"/>
              <a:buChar char="•"/>
            </a:pPr>
            <a:r>
              <a:rPr lang="en-US" sz="2400" dirty="0" smtClean="0"/>
              <a:t>The challenge in identifying an attractive target market is to find a market that</a:t>
            </a:r>
            <a:r>
              <a:rPr lang="en-US" altLang="en-US" sz="2400" dirty="0" smtClean="0"/>
              <a:t>’</a:t>
            </a:r>
            <a:r>
              <a:rPr lang="en-US" sz="2400" dirty="0" smtClean="0"/>
              <a:t>s large enough for the proposed business but is yet small enough to avoid attracting larger competitors.</a:t>
            </a:r>
          </a:p>
          <a:p>
            <a:pPr marL="256032" lvl="1" indent="-256032">
              <a:spcBef>
                <a:spcPts val="1500"/>
              </a:spcBef>
              <a:buFont typeface="Arial" panose="020B0604020202020204" pitchFamily="34" charset="0"/>
              <a:buChar char="•"/>
            </a:pPr>
            <a:r>
              <a:rPr lang="en-US" sz="2400" dirty="0" smtClean="0"/>
              <a:t>Assessing the attractiveness of a target market is tougher than assessing the attractiveness of an entire industry.</a:t>
            </a:r>
          </a:p>
          <a:p>
            <a:pPr marL="256032" lvl="1" indent="-256032">
              <a:spcBef>
                <a:spcPts val="1500"/>
              </a:spcBef>
              <a:buFont typeface="Arial" panose="020B0604020202020204" pitchFamily="34" charset="0"/>
              <a:buChar char="•"/>
            </a:pPr>
            <a:r>
              <a:rPr lang="en-US" sz="2400" dirty="0" smtClean="0"/>
              <a:t>Often, considerable ingenuity must be employed to find information to assess the attractiveness of a specific target market.</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15372"/>
            <a:ext cx="8458200" cy="1097280"/>
          </a:xfrm>
        </p:spPr>
        <p:txBody>
          <a:bodyPr/>
          <a:lstStyle/>
          <a:p>
            <a:r>
              <a:rPr lang="en-US" sz="3600" dirty="0" smtClean="0"/>
              <a:t>Organizational Feasibility Analysis </a:t>
            </a:r>
            <a:r>
              <a:rPr lang="en-US" sz="2000" b="0" dirty="0" smtClean="0"/>
              <a:t>(1 of 2)</a:t>
            </a:r>
            <a:endParaRPr lang="en-US" sz="2400" b="0" dirty="0"/>
          </a:p>
        </p:txBody>
      </p:sp>
      <p:sp>
        <p:nvSpPr>
          <p:cNvPr id="14" name="Content Placeholder 13"/>
          <p:cNvSpPr>
            <a:spLocks noGrp="1"/>
          </p:cNvSpPr>
          <p:nvPr>
            <p:ph idx="1"/>
          </p:nvPr>
        </p:nvSpPr>
        <p:spPr>
          <a:xfrm>
            <a:off x="457200" y="1600201"/>
            <a:ext cx="8077200" cy="2819399"/>
          </a:xfrm>
        </p:spPr>
        <p:txBody>
          <a:bodyPr/>
          <a:lstStyle/>
          <a:p>
            <a:pPr>
              <a:buNone/>
            </a:pPr>
            <a:r>
              <a:rPr lang="en-US" sz="2400" b="1" dirty="0" smtClean="0"/>
              <a:t>Purpose</a:t>
            </a:r>
          </a:p>
          <a:p>
            <a:pPr marL="256032" indent="-256032">
              <a:buSzPct val="100000"/>
              <a:buFontTx/>
              <a:buChar char="•"/>
            </a:pPr>
            <a:r>
              <a:rPr lang="en-US" sz="2400" dirty="0" smtClean="0"/>
              <a:t>Is conducted to determine whether a proposed business has sufficient management expertise, organizational competence, and resources to successfully launch a business.</a:t>
            </a:r>
          </a:p>
          <a:p>
            <a:pPr marL="256032" indent="-256032">
              <a:buSzPct val="100000"/>
              <a:buFontTx/>
              <a:buChar char="•"/>
            </a:pPr>
            <a:r>
              <a:rPr lang="en-US" sz="2400" dirty="0" smtClean="0"/>
              <a:t>Focuses on non-financial resources (financial resources are considered later)</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Financial Feasibility Analysis </a:t>
            </a:r>
            <a:r>
              <a:rPr lang="en-US" sz="2000" b="0" dirty="0" smtClean="0"/>
              <a:t>(1 of 2)</a:t>
            </a:r>
            <a:endParaRPr lang="en-US" sz="2000" b="0" dirty="0"/>
          </a:p>
        </p:txBody>
      </p:sp>
      <p:sp>
        <p:nvSpPr>
          <p:cNvPr id="12" name="Content Placeholder 11"/>
          <p:cNvSpPr>
            <a:spLocks noGrp="1"/>
          </p:cNvSpPr>
          <p:nvPr>
            <p:ph idx="1"/>
          </p:nvPr>
        </p:nvSpPr>
        <p:spPr>
          <a:xfrm>
            <a:off x="457200" y="1600201"/>
            <a:ext cx="8229600" cy="2209800"/>
          </a:xfrm>
        </p:spPr>
        <p:txBody>
          <a:bodyPr/>
          <a:lstStyle/>
          <a:p>
            <a:pPr marL="256032" indent="-256032">
              <a:buNone/>
            </a:pPr>
            <a:r>
              <a:rPr lang="en-US" sz="2400" b="1" dirty="0" smtClean="0"/>
              <a:t>Purpose</a:t>
            </a:r>
          </a:p>
          <a:p>
            <a:pPr marL="256032" indent="-256032">
              <a:buSzPct val="100000"/>
              <a:buFontTx/>
              <a:buChar char="•"/>
            </a:pPr>
            <a:r>
              <a:rPr lang="en-US" sz="2400" dirty="0" smtClean="0"/>
              <a:t>Is the final component of a</a:t>
            </a:r>
            <a:r>
              <a:rPr lang="en-US" sz="2400" baseline="0" dirty="0" smtClean="0"/>
              <a:t> </a:t>
            </a:r>
            <a:r>
              <a:rPr lang="en-US" sz="2400" dirty="0" smtClean="0"/>
              <a:t>comprehensive feasibility analysis.</a:t>
            </a:r>
          </a:p>
          <a:p>
            <a:pPr marL="256032" indent="-256032">
              <a:buSzPct val="100000"/>
              <a:buFontTx/>
              <a:buChar char="•"/>
            </a:pPr>
            <a:r>
              <a:rPr lang="en-US" sz="2400" dirty="0" smtClean="0"/>
              <a:t>A preliminary financial assessment is sufficient.</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Financial Feasibility Analysis </a:t>
            </a:r>
            <a:r>
              <a:rPr lang="en-US" sz="2000" b="0" dirty="0" smtClean="0"/>
              <a:t>(2 of 2)</a:t>
            </a:r>
            <a:endParaRPr lang="en-US" sz="2000" b="0" dirty="0"/>
          </a:p>
        </p:txBody>
      </p:sp>
      <p:sp>
        <p:nvSpPr>
          <p:cNvPr id="7" name="Content Placeholder 6"/>
          <p:cNvSpPr>
            <a:spLocks noGrp="1"/>
          </p:cNvSpPr>
          <p:nvPr>
            <p:ph idx="1"/>
          </p:nvPr>
        </p:nvSpPr>
        <p:spPr>
          <a:xfrm>
            <a:off x="457200" y="1600201"/>
            <a:ext cx="8229600" cy="2590800"/>
          </a:xfrm>
        </p:spPr>
        <p:txBody>
          <a:bodyPr/>
          <a:lstStyle/>
          <a:p>
            <a:pPr marL="256032" indent="-256032">
              <a:buSzPct val="100000"/>
              <a:buNone/>
            </a:pPr>
            <a:r>
              <a:rPr lang="en-US" sz="2400" b="1" dirty="0" smtClean="0"/>
              <a:t>Components of financial feasibility analysis</a:t>
            </a:r>
          </a:p>
          <a:p>
            <a:pPr marL="256032" indent="-256032">
              <a:buSzPct val="100000"/>
            </a:pPr>
            <a:r>
              <a:rPr lang="en-US" sz="2400" dirty="0" smtClean="0"/>
              <a:t>Total Start-Up Cash Needed</a:t>
            </a:r>
          </a:p>
          <a:p>
            <a:pPr marL="256032" indent="-256032">
              <a:buSzPct val="100000"/>
            </a:pPr>
            <a:r>
              <a:rPr lang="en-US" sz="2400" dirty="0" smtClean="0"/>
              <a:t>Financial Performance of Similar Businesses</a:t>
            </a:r>
          </a:p>
          <a:p>
            <a:pPr marL="256032" indent="-256032">
              <a:buSzPct val="100000"/>
            </a:pPr>
            <a:r>
              <a:rPr lang="en-US" sz="2400" dirty="0" smtClean="0"/>
              <a:t>Overall Financial Attractiveness of the Proposed Venture</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Total Start-Up Cash Needed</a:t>
            </a:r>
            <a:endParaRPr lang="en-US" sz="3600" dirty="0"/>
          </a:p>
        </p:txBody>
      </p:sp>
      <p:sp>
        <p:nvSpPr>
          <p:cNvPr id="7" name="Content Placeholder 6"/>
          <p:cNvSpPr>
            <a:spLocks noGrp="1"/>
          </p:cNvSpPr>
          <p:nvPr>
            <p:ph idx="1"/>
          </p:nvPr>
        </p:nvSpPr>
        <p:spPr>
          <a:xfrm>
            <a:off x="457200" y="1600201"/>
            <a:ext cx="8229600" cy="3733800"/>
          </a:xfrm>
        </p:spPr>
        <p:txBody>
          <a:bodyPr/>
          <a:lstStyle/>
          <a:p>
            <a:pPr marL="256032" lvl="1" indent="-256032">
              <a:spcBef>
                <a:spcPts val="1500"/>
              </a:spcBef>
              <a:buFont typeface="Arial" panose="020B0604020202020204" pitchFamily="34" charset="0"/>
              <a:buChar char="•"/>
            </a:pPr>
            <a:r>
              <a:rPr lang="en-US" sz="2400" dirty="0" smtClean="0"/>
              <a:t>The first issue refers to the total cash needed to prepare the business to make its first sale.</a:t>
            </a:r>
          </a:p>
          <a:p>
            <a:pPr marL="256032" lvl="1" indent="-256032">
              <a:spcBef>
                <a:spcPts val="1500"/>
              </a:spcBef>
              <a:buFont typeface="Arial" panose="020B0604020202020204" pitchFamily="34" charset="0"/>
              <a:buChar char="•"/>
            </a:pPr>
            <a:r>
              <a:rPr lang="en-US" sz="2400" dirty="0" smtClean="0"/>
              <a:t>An actual budget should be prepared that lists all the anticipated capital purchases and operating expenses needed to generate the first $1 in revenues.</a:t>
            </a:r>
          </a:p>
          <a:p>
            <a:pPr marL="256032" lvl="1" indent="-256032">
              <a:spcBef>
                <a:spcPts val="1500"/>
              </a:spcBef>
              <a:buFont typeface="Arial" panose="020B0604020202020204" pitchFamily="34" charset="0"/>
              <a:buChar char="•"/>
            </a:pPr>
            <a:r>
              <a:rPr lang="en-US" sz="2400" dirty="0" smtClean="0"/>
              <a:t>The point of this exercise is to determine if the proposed venture is realistic given the total start-up cash needed.</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308628"/>
          </a:xfrm>
        </p:spPr>
        <p:txBody>
          <a:bodyPr/>
          <a:lstStyle/>
          <a:p>
            <a:r>
              <a:rPr lang="en-US" dirty="0" smtClean="0"/>
              <a:t/>
            </a:r>
            <a:br>
              <a:rPr lang="en-US" dirty="0" smtClean="0"/>
            </a:br>
            <a:r>
              <a:rPr lang="en-US" dirty="0"/>
              <a:t/>
            </a:r>
            <a:br>
              <a:rPr lang="en-US" dirty="0"/>
            </a:br>
            <a:r>
              <a:rPr lang="en-US" dirty="0" smtClean="0"/>
              <a:t/>
            </a:r>
            <a:br>
              <a:rPr lang="en-US" dirty="0" smtClean="0"/>
            </a:br>
            <a:r>
              <a:rPr lang="en-US" dirty="0" smtClean="0"/>
              <a:t>What </a:t>
            </a:r>
            <a:r>
              <a:rPr lang="en-US" dirty="0"/>
              <a:t>advantages can an entrepreneur who buys a business gain over one who starts a business “from scratch”?</a:t>
            </a:r>
          </a:p>
        </p:txBody>
      </p:sp>
      <p:sp>
        <p:nvSpPr>
          <p:cNvPr id="3" name="Content Placeholder 2"/>
          <p:cNvSpPr>
            <a:spLocks noGrp="1"/>
          </p:cNvSpPr>
          <p:nvPr>
            <p:ph idx="1"/>
          </p:nvPr>
        </p:nvSpPr>
        <p:spPr/>
        <p:txBody>
          <a:bodyPr/>
          <a:lstStyle/>
          <a:p>
            <a:pPr hangingPunct="0"/>
            <a:r>
              <a:rPr lang="en-US" dirty="0" smtClean="0"/>
              <a:t>The </a:t>
            </a:r>
            <a:r>
              <a:rPr lang="en-US" dirty="0"/>
              <a:t>advantages of buying an existing business may include:</a:t>
            </a:r>
            <a:endParaRPr lang="en-US" sz="1100" dirty="0"/>
          </a:p>
          <a:p>
            <a:pPr lvl="1" hangingPunct="0"/>
            <a:r>
              <a:rPr lang="en-US" b="1" i="1" dirty="0"/>
              <a:t>A Successful Existing Business May Continue to Be Successful</a:t>
            </a:r>
            <a:r>
              <a:rPr lang="en-US" b="1" dirty="0"/>
              <a:t>:</a:t>
            </a:r>
            <a:r>
              <a:rPr lang="en-US" dirty="0"/>
              <a:t> Buying a thriving business increases the likelihood of success building upon an established customer base, supplier relationships, and business system. The new owner benefits from these important business factors already in place.</a:t>
            </a:r>
            <a:endParaRPr lang="en-US" sz="1100" dirty="0"/>
          </a:p>
          <a:p>
            <a:pPr lvl="1" hangingPunct="0"/>
            <a:r>
              <a:rPr lang="en-US" b="1" i="1" dirty="0"/>
              <a:t>An Existing Business May Already Have the Best Location</a:t>
            </a:r>
            <a:r>
              <a:rPr lang="en-US" b="1" dirty="0"/>
              <a:t>:</a:t>
            </a:r>
            <a:r>
              <a:rPr lang="en-US" dirty="0"/>
              <a:t> If the location of a business is critical to its success, it may be wise to purchase a business that is already strategically located.</a:t>
            </a:r>
            <a:endParaRPr lang="en-US" sz="1100" dirty="0"/>
          </a:p>
          <a:p>
            <a:pPr lvl="1" hangingPunct="0"/>
            <a:r>
              <a:rPr lang="en-US" b="1" i="1" dirty="0"/>
              <a:t>Employees and Suppliers are in Place:</a:t>
            </a:r>
            <a:r>
              <a:rPr lang="en-US" dirty="0"/>
              <a:t> Experienced employees enable a company to continue to earn money while a new owner learns the business.  Existing vendors can continue to supply the business while the new owner investigates the products and services of others</a:t>
            </a:r>
            <a:r>
              <a:rPr lang="en-US" dirty="0" smtClean="0"/>
              <a:t>.</a:t>
            </a:r>
            <a:endParaRPr lang="en-US" sz="1100" dirty="0"/>
          </a:p>
        </p:txBody>
      </p:sp>
    </p:spTree>
    <p:extLst>
      <p:ext uri="{BB962C8B-B14F-4D97-AF65-F5344CB8AC3E}">
        <p14:creationId xmlns:p14="http://schemas.microsoft.com/office/powerpoint/2010/main" val="303214400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232428"/>
          </a:xfrm>
        </p:spPr>
        <p:txBody>
          <a:bodyPr/>
          <a:lstStyle/>
          <a:p>
            <a:r>
              <a:rPr lang="en-US" dirty="0"/>
              <a:t>What advantages can an entrepreneur who buys a business gain over one who starts a business “from scratch”?</a:t>
            </a:r>
          </a:p>
        </p:txBody>
      </p:sp>
      <p:sp>
        <p:nvSpPr>
          <p:cNvPr id="3" name="Content Placeholder 2"/>
          <p:cNvSpPr>
            <a:spLocks noGrp="1"/>
          </p:cNvSpPr>
          <p:nvPr>
            <p:ph idx="1"/>
          </p:nvPr>
        </p:nvSpPr>
        <p:spPr/>
        <p:txBody>
          <a:bodyPr/>
          <a:lstStyle/>
          <a:p>
            <a:pPr lvl="1" hangingPunct="0"/>
            <a:r>
              <a:rPr lang="en-US" b="1" i="1" dirty="0"/>
              <a:t>Equipment Is Installed and Productive Capacity Is Known:</a:t>
            </a:r>
            <a:r>
              <a:rPr lang="en-US" dirty="0"/>
              <a:t> The buyer does not have to invest in equipment, and the previous owner may have established an efficient production operation. Thus, the new owner can use these savings in time and money to improve and expand the existing equipment and procedures.</a:t>
            </a:r>
            <a:endParaRPr lang="en-US" sz="1100" dirty="0"/>
          </a:p>
          <a:p>
            <a:pPr lvl="1" hangingPunct="0"/>
            <a:r>
              <a:rPr lang="en-US" b="1" i="1" dirty="0"/>
              <a:t>Inventory Is in Place and Trade Credit Is Established:</a:t>
            </a:r>
            <a:r>
              <a:rPr lang="en-US" dirty="0"/>
              <a:t> Establishing the right amount of inventory can be costly. If there is too little inventory, customer demand cannot be satisfied. If too much is available, excessive capital is tied up, costs are increased, and profits decrease. There is a tremendous advantage if previous owners have established a balance in inventory. In addition, a proven track record gives the new owner leverage in negotiating credit concessions.</a:t>
            </a:r>
            <a:endParaRPr lang="en-US" sz="1100" dirty="0"/>
          </a:p>
          <a:p>
            <a:pPr lvl="1" hangingPunct="0"/>
            <a:r>
              <a:rPr lang="en-US" b="1" i="1" dirty="0"/>
              <a:t>A Turnkey Business: </a:t>
            </a:r>
            <a:r>
              <a:rPr lang="en-US" dirty="0"/>
              <a:t>the buyer gets a business that is already generating cash and perhaps profits as well.  </a:t>
            </a:r>
            <a:endParaRPr lang="en-US" sz="1100" dirty="0"/>
          </a:p>
          <a:p>
            <a:pPr lvl="1" hangingPunct="0"/>
            <a:r>
              <a:rPr lang="en-US" b="1" i="1" dirty="0"/>
              <a:t>Experience of Previous Owner:</a:t>
            </a:r>
            <a:r>
              <a:rPr lang="en-US" dirty="0"/>
              <a:t> If the previous owner is around, the new owner can benefit from his/her expertise. Even if the owner is not present, business records can guide the new owner.</a:t>
            </a:r>
            <a:endParaRPr lang="en-US" sz="1100" dirty="0"/>
          </a:p>
          <a:p>
            <a:endParaRPr lang="en-US" dirty="0"/>
          </a:p>
          <a:p>
            <a:endParaRPr lang="en-US" dirty="0"/>
          </a:p>
        </p:txBody>
      </p:sp>
    </p:spTree>
    <p:extLst>
      <p:ext uri="{BB962C8B-B14F-4D97-AF65-F5344CB8AC3E}">
        <p14:creationId xmlns:p14="http://schemas.microsoft.com/office/powerpoint/2010/main" val="383907106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p:txBody>
          <a:bodyPr/>
          <a:lstStyle/>
          <a:p>
            <a:r>
              <a:rPr lang="en-US" sz="3600" dirty="0"/>
              <a:t>Learning</a:t>
            </a:r>
            <a:r>
              <a:rPr lang="en-US" sz="3600" dirty="0" smtClean="0"/>
              <a:t> Objectives </a:t>
            </a:r>
            <a:r>
              <a:rPr lang="en-US" sz="2000" b="0" dirty="0" smtClean="0"/>
              <a:t>(2 of 2)</a:t>
            </a:r>
            <a:endParaRPr lang="en-US" sz="2000" b="0" dirty="0"/>
          </a:p>
        </p:txBody>
      </p:sp>
      <p:sp>
        <p:nvSpPr>
          <p:cNvPr id="31" name="Content Placeholder 30"/>
          <p:cNvSpPr>
            <a:spLocks noGrp="1"/>
          </p:cNvSpPr>
          <p:nvPr>
            <p:ph idx="1"/>
          </p:nvPr>
        </p:nvSpPr>
        <p:spPr>
          <a:xfrm>
            <a:off x="457200" y="1600200"/>
            <a:ext cx="8001000" cy="4648200"/>
          </a:xfrm>
        </p:spPr>
        <p:txBody>
          <a:bodyPr/>
          <a:lstStyle/>
          <a:p>
            <a:pPr marL="511175" indent="-511175">
              <a:buSzPct val="100000"/>
              <a:buNone/>
              <a:defRPr/>
            </a:pPr>
            <a:r>
              <a:rPr lang="en-US" altLang="en-US" sz="2400" b="1" dirty="0" smtClean="0">
                <a:solidFill>
                  <a:srgbClr val="007FA3"/>
                </a:solidFill>
              </a:rPr>
              <a:t>3.4</a:t>
            </a:r>
            <a:r>
              <a:rPr lang="en-US" altLang="en-US" sz="2400" dirty="0" smtClean="0"/>
              <a:t> Explain what an organizational feasibility analysis is and its purpose and discuss the two primary issues to consider when completing this analysis.</a:t>
            </a:r>
          </a:p>
          <a:p>
            <a:pPr marL="511175" indent="-511175">
              <a:buSzPct val="100000"/>
              <a:buNone/>
              <a:defRPr/>
            </a:pPr>
            <a:r>
              <a:rPr lang="en-US" altLang="en-US" sz="2400" b="1" dirty="0" smtClean="0">
                <a:solidFill>
                  <a:srgbClr val="007FA3"/>
                </a:solidFill>
              </a:rPr>
              <a:t>3.5</a:t>
            </a:r>
            <a:r>
              <a:rPr lang="en-US" altLang="en-US" sz="2400" dirty="0" smtClean="0"/>
              <a:t> Describe what a financial feasibility analysis is, explain its importance, and discuss the most critical issues to consider when completing this analysis.</a:t>
            </a:r>
          </a:p>
          <a:p>
            <a:pPr marL="511175" indent="-511175">
              <a:buSzPct val="100000"/>
              <a:buNone/>
              <a:defRPr/>
            </a:pPr>
            <a:r>
              <a:rPr lang="en-US" altLang="en-US" sz="2400" b="1" dirty="0" smtClean="0">
                <a:solidFill>
                  <a:srgbClr val="007FA3"/>
                </a:solidFill>
              </a:rPr>
              <a:t>3.6</a:t>
            </a:r>
            <a:r>
              <a:rPr lang="en-US" altLang="en-US" sz="2400" dirty="0" smtClean="0"/>
              <a:t> Describe a feasibility analysis template and explain when it is important for entrepreneurs to use this template.</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What Is Feasibility Analysis?</a:t>
            </a:r>
            <a:endParaRPr lang="en-US" sz="3600" dirty="0"/>
          </a:p>
        </p:txBody>
      </p:sp>
      <p:sp>
        <p:nvSpPr>
          <p:cNvPr id="3" name="Content Placeholder 2"/>
          <p:cNvSpPr>
            <a:spLocks noGrp="1"/>
          </p:cNvSpPr>
          <p:nvPr>
            <p:ph idx="1"/>
          </p:nvPr>
        </p:nvSpPr>
        <p:spPr>
          <a:xfrm>
            <a:off x="457200" y="1600201"/>
            <a:ext cx="7391400" cy="3276600"/>
          </a:xfrm>
        </p:spPr>
        <p:txBody>
          <a:bodyPr/>
          <a:lstStyle/>
          <a:p>
            <a:pPr marL="256032" indent="-256032">
              <a:buSzPct val="100000"/>
              <a:buNone/>
            </a:pPr>
            <a:r>
              <a:rPr lang="en-US" sz="2400" b="1" dirty="0" smtClean="0"/>
              <a:t>Feasibility Analysis</a:t>
            </a:r>
          </a:p>
          <a:p>
            <a:pPr marL="256032" indent="-256032">
              <a:buSzPct val="100000"/>
              <a:buFontTx/>
              <a:buChar char="•"/>
            </a:pPr>
            <a:r>
              <a:rPr lang="en-US" sz="2400" dirty="0" smtClean="0"/>
              <a:t>Feasibility analysis is the process of determining whether a business idea is viable.</a:t>
            </a:r>
          </a:p>
          <a:p>
            <a:pPr marL="256032" indent="-256032">
              <a:buSzPct val="100000"/>
              <a:buFontTx/>
              <a:buChar char="•"/>
            </a:pPr>
            <a:r>
              <a:rPr lang="en-US" sz="2400" dirty="0" smtClean="0"/>
              <a:t>It is the preliminary evaluation of a business idea,</a:t>
            </a:r>
            <a:r>
              <a:rPr lang="en-US" sz="2400" baseline="0" dirty="0" smtClean="0"/>
              <a:t> </a:t>
            </a:r>
            <a:r>
              <a:rPr lang="en-US" sz="2400" dirty="0" smtClean="0"/>
              <a:t>conducted for the purpose of determining whether the idea is worth pursuing.</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15372"/>
            <a:ext cx="8153400" cy="1097280"/>
          </a:xfrm>
        </p:spPr>
        <p:txBody>
          <a:bodyPr/>
          <a:lstStyle/>
          <a:p>
            <a:r>
              <a:rPr lang="en-US" sz="3600" dirty="0"/>
              <a:t>When to Conduct a Feasibility Analysis</a:t>
            </a:r>
          </a:p>
        </p:txBody>
      </p:sp>
      <p:sp>
        <p:nvSpPr>
          <p:cNvPr id="7" name="Content Placeholder 6"/>
          <p:cNvSpPr>
            <a:spLocks noGrp="1"/>
          </p:cNvSpPr>
          <p:nvPr>
            <p:ph idx="1"/>
          </p:nvPr>
        </p:nvSpPr>
        <p:spPr>
          <a:xfrm>
            <a:off x="457200" y="1600200"/>
            <a:ext cx="8229600" cy="4800600"/>
          </a:xfrm>
        </p:spPr>
        <p:txBody>
          <a:bodyPr/>
          <a:lstStyle/>
          <a:p>
            <a:pPr marL="256032" indent="-256032">
              <a:buSzPct val="100000"/>
            </a:pPr>
            <a:r>
              <a:rPr lang="en-US" sz="2400" dirty="0" smtClean="0"/>
              <a:t>Timing of Feasibility Analysis</a:t>
            </a:r>
          </a:p>
          <a:p>
            <a:pPr marL="740664" lvl="1"/>
            <a:r>
              <a:rPr lang="en-US" sz="2400" dirty="0" smtClean="0"/>
              <a:t>The proper time to conduct a feasibility analysis is early in thinking through the prospects for a new business.</a:t>
            </a:r>
          </a:p>
          <a:p>
            <a:pPr marL="740664" lvl="1"/>
            <a:r>
              <a:rPr lang="en-US" sz="2400" dirty="0" smtClean="0"/>
              <a:t>The thought is to screen ideas before a lot of resources are spent on them.</a:t>
            </a:r>
          </a:p>
          <a:p>
            <a:pPr marL="256032" indent="-256032">
              <a:buSzPct val="100000"/>
            </a:pPr>
            <a:r>
              <a:rPr lang="en-US" sz="2400" dirty="0" smtClean="0"/>
              <a:t>Components of a Properly Conducted Feasibility Analysis</a:t>
            </a:r>
          </a:p>
          <a:p>
            <a:pPr marL="740664" lvl="1"/>
            <a:r>
              <a:rPr lang="en-US" sz="2400" dirty="0" smtClean="0"/>
              <a:t>A properly conducted feasibility analysis includes four separate components, as discussed in the following slides.</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Feasibility Analysis</a:t>
            </a:r>
            <a:endParaRPr lang="en-US" sz="3600" dirty="0"/>
          </a:p>
        </p:txBody>
      </p:sp>
      <p:sp>
        <p:nvSpPr>
          <p:cNvPr id="5" name="Content Placeholder 4"/>
          <p:cNvSpPr>
            <a:spLocks noGrp="1"/>
          </p:cNvSpPr>
          <p:nvPr>
            <p:ph idx="1"/>
          </p:nvPr>
        </p:nvSpPr>
        <p:spPr>
          <a:xfrm>
            <a:off x="457200" y="1600201"/>
            <a:ext cx="8229600" cy="762000"/>
          </a:xfrm>
        </p:spPr>
        <p:txBody>
          <a:bodyPr/>
          <a:lstStyle/>
          <a:p>
            <a:pPr marL="0" indent="0">
              <a:buNone/>
            </a:pPr>
            <a:r>
              <a:rPr lang="en-US" sz="2200" b="1" dirty="0"/>
              <a:t>Figure </a:t>
            </a:r>
            <a:r>
              <a:rPr lang="en-US" sz="2200" b="1" dirty="0" smtClean="0"/>
              <a:t>3.1 </a:t>
            </a:r>
            <a:r>
              <a:rPr lang="en-US" sz="2200" dirty="0"/>
              <a:t>Role of </a:t>
            </a:r>
            <a:r>
              <a:rPr lang="en-US" sz="2200" dirty="0" smtClean="0"/>
              <a:t>Feasibility Analysis </a:t>
            </a:r>
            <a:r>
              <a:rPr lang="en-US" sz="2200" dirty="0"/>
              <a:t>in </a:t>
            </a:r>
            <a:r>
              <a:rPr lang="en-US" sz="2200" dirty="0" smtClean="0"/>
              <a:t>Developing Successful Business Ideas</a:t>
            </a:r>
          </a:p>
        </p:txBody>
      </p:sp>
      <p:pic>
        <p:nvPicPr>
          <p:cNvPr id="2" name="Picture 1" descr="An analysis of the feasibility in developing a successful business idea. For a proposed business venture, spending the time and resources necessary to move forward with the business idea depends on 4 factors: product or service feasibility, industry or target market feasibility, organizational feasibility, and financial feasibility. If yes in all four areas, proceed with the business plan; if no in one or more areas, drop or rethink business idea."/>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0647" y="2649750"/>
            <a:ext cx="8085048" cy="2869844"/>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smtClean="0"/>
              <a:t>Forms of Feasibility Analysis</a:t>
            </a:r>
            <a:endParaRPr lang="en-US" sz="3600" dirty="0"/>
          </a:p>
        </p:txBody>
      </p:sp>
      <p:sp>
        <p:nvSpPr>
          <p:cNvPr id="14" name="Content Placeholder 13"/>
          <p:cNvSpPr>
            <a:spLocks noGrp="1"/>
          </p:cNvSpPr>
          <p:nvPr>
            <p:ph idx="1"/>
          </p:nvPr>
        </p:nvSpPr>
        <p:spPr>
          <a:xfrm>
            <a:off x="457200" y="1600201"/>
            <a:ext cx="8229600" cy="2590800"/>
          </a:xfrm>
        </p:spPr>
        <p:txBody>
          <a:bodyPr/>
          <a:lstStyle/>
          <a:p>
            <a:pPr marL="256032" indent="-256032">
              <a:buSzPct val="100000"/>
            </a:pPr>
            <a:r>
              <a:rPr lang="en-US" sz="2400" dirty="0" smtClean="0"/>
              <a:t>Product/Service Feasibility</a:t>
            </a:r>
          </a:p>
          <a:p>
            <a:pPr marL="256032" indent="-256032">
              <a:buSzPct val="100000"/>
            </a:pPr>
            <a:r>
              <a:rPr lang="en-US" sz="2400" dirty="0" smtClean="0"/>
              <a:t>Industry/Target Market Feasibility</a:t>
            </a:r>
          </a:p>
          <a:p>
            <a:pPr marL="256032" indent="-256032">
              <a:buSzPct val="100000"/>
            </a:pPr>
            <a:r>
              <a:rPr lang="en-US" sz="2400" dirty="0" smtClean="0"/>
              <a:t>Organizational Feasibility</a:t>
            </a:r>
          </a:p>
          <a:p>
            <a:pPr marL="256032" indent="-256032">
              <a:buSzPct val="100000"/>
            </a:pPr>
            <a:r>
              <a:rPr lang="en-US" sz="2400" dirty="0" smtClean="0"/>
              <a:t>Financial Feasibility</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Outline for a Comprehensive Feasibility Analysis</a:t>
            </a:r>
          </a:p>
        </p:txBody>
      </p:sp>
      <p:sp>
        <p:nvSpPr>
          <p:cNvPr id="4" name="Content Placeholder 3"/>
          <p:cNvSpPr>
            <a:spLocks noGrp="1"/>
          </p:cNvSpPr>
          <p:nvPr>
            <p:ph idx="1"/>
          </p:nvPr>
        </p:nvSpPr>
        <p:spPr>
          <a:xfrm>
            <a:off x="457200" y="1600200"/>
            <a:ext cx="8229600" cy="4800599"/>
          </a:xfrm>
        </p:spPr>
        <p:txBody>
          <a:bodyPr/>
          <a:lstStyle/>
          <a:p>
            <a:pPr marL="0" indent="0">
              <a:spcBef>
                <a:spcPts val="600"/>
              </a:spcBef>
              <a:buNone/>
            </a:pPr>
            <a:r>
              <a:rPr lang="en-US" b="1" dirty="0"/>
              <a:t>Table 3.1 </a:t>
            </a:r>
            <a:r>
              <a:rPr lang="en-US" dirty="0"/>
              <a:t>Feasibility </a:t>
            </a:r>
            <a:r>
              <a:rPr lang="en-US" dirty="0" smtClean="0"/>
              <a:t>Analysis</a:t>
            </a:r>
          </a:p>
          <a:p>
            <a:pPr marL="0" indent="0">
              <a:spcBef>
                <a:spcPts val="600"/>
              </a:spcBef>
              <a:buNone/>
            </a:pPr>
            <a:r>
              <a:rPr lang="en-US" dirty="0"/>
              <a:t>Part 1: Product/Service Feasibility</a:t>
            </a:r>
          </a:p>
          <a:p>
            <a:pPr marL="511175" indent="-341313">
              <a:spcBef>
                <a:spcPts val="600"/>
              </a:spcBef>
              <a:buFont typeface="+mj-lt"/>
              <a:buAutoNum type="alphaUcPeriod"/>
            </a:pPr>
            <a:r>
              <a:rPr lang="en-US" dirty="0"/>
              <a:t>Product/service desirability</a:t>
            </a:r>
          </a:p>
          <a:p>
            <a:pPr marL="511175" indent="-341313">
              <a:spcBef>
                <a:spcPts val="600"/>
              </a:spcBef>
              <a:buFont typeface="+mj-lt"/>
              <a:buAutoNum type="alphaUcPeriod"/>
            </a:pPr>
            <a:r>
              <a:rPr lang="en-US" dirty="0"/>
              <a:t>Product/service demand</a:t>
            </a:r>
          </a:p>
          <a:p>
            <a:pPr marL="0" indent="0">
              <a:spcBef>
                <a:spcPts val="600"/>
              </a:spcBef>
              <a:buNone/>
            </a:pPr>
            <a:r>
              <a:rPr lang="en-US" dirty="0"/>
              <a:t>Part 2: Industry/Target Market Feasibility</a:t>
            </a:r>
          </a:p>
          <a:p>
            <a:pPr marL="511175" indent="-341313">
              <a:spcBef>
                <a:spcPts val="600"/>
              </a:spcBef>
              <a:buFont typeface="+mj-lt"/>
              <a:buAutoNum type="alphaUcPeriod"/>
            </a:pPr>
            <a:r>
              <a:rPr lang="en-US" dirty="0"/>
              <a:t>Industry attractiveness</a:t>
            </a:r>
          </a:p>
          <a:p>
            <a:pPr marL="511175" indent="-341313">
              <a:spcBef>
                <a:spcPts val="600"/>
              </a:spcBef>
              <a:buFont typeface="+mj-lt"/>
              <a:buAutoNum type="alphaUcPeriod"/>
            </a:pPr>
            <a:r>
              <a:rPr lang="en-US" dirty="0"/>
              <a:t>Target market attractiveness</a:t>
            </a:r>
          </a:p>
          <a:p>
            <a:pPr marL="0" indent="0">
              <a:spcBef>
                <a:spcPts val="600"/>
              </a:spcBef>
              <a:buNone/>
            </a:pPr>
            <a:r>
              <a:rPr lang="en-US" dirty="0"/>
              <a:t>Part 3: Organizational Feasibility</a:t>
            </a:r>
          </a:p>
          <a:p>
            <a:pPr marL="511175" indent="-341313">
              <a:spcBef>
                <a:spcPts val="600"/>
              </a:spcBef>
              <a:buFont typeface="+mj-lt"/>
              <a:buAutoNum type="alphaUcPeriod"/>
            </a:pPr>
            <a:r>
              <a:rPr lang="en-US" dirty="0"/>
              <a:t>Management prowess</a:t>
            </a:r>
          </a:p>
          <a:p>
            <a:pPr marL="511175" indent="-341313">
              <a:spcBef>
                <a:spcPts val="600"/>
              </a:spcBef>
              <a:buFont typeface="+mj-lt"/>
              <a:buAutoNum type="alphaUcPeriod"/>
            </a:pPr>
            <a:r>
              <a:rPr lang="en-US" dirty="0"/>
              <a:t>Resource sufficiency</a:t>
            </a:r>
          </a:p>
          <a:p>
            <a:pPr marL="0" indent="0">
              <a:spcBef>
                <a:spcPts val="600"/>
              </a:spcBef>
              <a:buNone/>
            </a:pPr>
            <a:r>
              <a:rPr lang="en-US" dirty="0"/>
              <a:t>Part 4: Financial Feasibility</a:t>
            </a:r>
          </a:p>
          <a:p>
            <a:pPr marL="511175" indent="-341313">
              <a:spcBef>
                <a:spcPts val="600"/>
              </a:spcBef>
              <a:buFont typeface="+mj-lt"/>
              <a:buAutoNum type="alphaUcPeriod"/>
            </a:pPr>
            <a:r>
              <a:rPr lang="en-US" dirty="0"/>
              <a:t>Total start-up cash needed</a:t>
            </a:r>
          </a:p>
          <a:p>
            <a:pPr marL="511175" indent="-341313">
              <a:spcBef>
                <a:spcPts val="600"/>
              </a:spcBef>
              <a:buFont typeface="+mj-lt"/>
              <a:buAutoNum type="alphaUcPeriod"/>
            </a:pPr>
            <a:r>
              <a:rPr lang="en-US" dirty="0"/>
              <a:t>Financial performance of similar businesses</a:t>
            </a:r>
          </a:p>
          <a:p>
            <a:pPr marL="511175" indent="-341313">
              <a:spcBef>
                <a:spcPts val="600"/>
              </a:spcBef>
              <a:buFont typeface="+mj-lt"/>
              <a:buAutoNum type="alphaUcPeriod"/>
            </a:pPr>
            <a:r>
              <a:rPr lang="en-US" dirty="0"/>
              <a:t>Overall financial attractiveness of the proposed venture</a:t>
            </a:r>
          </a:p>
          <a:p>
            <a:pPr marL="0" indent="0">
              <a:spcBef>
                <a:spcPts val="600"/>
              </a:spcBef>
              <a:buNone/>
            </a:pPr>
            <a:r>
              <a:rPr lang="en-US" dirty="0"/>
              <a:t>Overall </a:t>
            </a:r>
            <a:r>
              <a:rPr lang="en-US" dirty="0" smtClean="0"/>
              <a:t>Assessment</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15372"/>
            <a:ext cx="7924800" cy="1097280"/>
          </a:xfrm>
        </p:spPr>
        <p:txBody>
          <a:bodyPr/>
          <a:lstStyle/>
          <a:p>
            <a:r>
              <a:rPr lang="en-US" sz="3600" dirty="0" smtClean="0"/>
              <a:t>Product/Service Feasibility Analysis </a:t>
            </a:r>
            <a:r>
              <a:rPr lang="en-US" sz="2000" b="0" dirty="0" smtClean="0"/>
              <a:t>(1 of 2)</a:t>
            </a:r>
            <a:endParaRPr lang="en-US" sz="2000" b="0" dirty="0"/>
          </a:p>
        </p:txBody>
      </p:sp>
      <p:sp>
        <p:nvSpPr>
          <p:cNvPr id="23" name="Content Placeholder 22"/>
          <p:cNvSpPr>
            <a:spLocks noGrp="1"/>
          </p:cNvSpPr>
          <p:nvPr>
            <p:ph idx="1"/>
          </p:nvPr>
        </p:nvSpPr>
        <p:spPr>
          <a:xfrm>
            <a:off x="457200" y="1600201"/>
            <a:ext cx="7696200" cy="3429000"/>
          </a:xfrm>
        </p:spPr>
        <p:txBody>
          <a:bodyPr/>
          <a:lstStyle/>
          <a:p>
            <a:pPr marL="256032" indent="-256032">
              <a:buNone/>
            </a:pPr>
            <a:r>
              <a:rPr lang="en-US" sz="2400" b="1" dirty="0" smtClean="0"/>
              <a:t>Purpose</a:t>
            </a:r>
          </a:p>
          <a:p>
            <a:pPr marL="256032" indent="-256032">
              <a:buSzPct val="100000"/>
              <a:buFontTx/>
              <a:buChar char="•"/>
            </a:pPr>
            <a:r>
              <a:rPr lang="en-US" sz="2400" dirty="0" smtClean="0"/>
              <a:t>Is an assessment of the overall appeal of the product or service being proposed.</a:t>
            </a:r>
          </a:p>
          <a:p>
            <a:pPr marL="256032" indent="-256032">
              <a:buSzPct val="100000"/>
              <a:buFontTx/>
              <a:buChar char="•"/>
            </a:pPr>
            <a:r>
              <a:rPr lang="en-US" sz="2400" dirty="0" smtClean="0"/>
              <a:t>Before a prospective firm rushes a new product or service into development, it should be sure that the product or service is what prospective customers want.</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4867</TotalTime>
  <Words>1806</Words>
  <Application>Microsoft Office PowerPoint</Application>
  <PresentationFormat>On-screen Show (4:3)</PresentationFormat>
  <Paragraphs>149</Paragraphs>
  <Slides>29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ＭＳ Ｐゴシック</vt:lpstr>
      <vt:lpstr>Arial</vt:lpstr>
      <vt:lpstr>Times New Roman</vt:lpstr>
      <vt:lpstr>Verdana</vt:lpstr>
      <vt:lpstr>Wingdings</vt:lpstr>
      <vt:lpstr>508 Lecture</vt:lpstr>
      <vt:lpstr>Entrepreneurship: Successfully Launching New Ventures</vt:lpstr>
      <vt:lpstr>Learning Objectives (1 of 2)</vt:lpstr>
      <vt:lpstr>Learning Objectives (2 of 2)</vt:lpstr>
      <vt:lpstr>What Is Feasibility Analysis?</vt:lpstr>
      <vt:lpstr>When to Conduct a Feasibility Analysis</vt:lpstr>
      <vt:lpstr>Feasibility Analysis</vt:lpstr>
      <vt:lpstr>Forms of Feasibility Analysis</vt:lpstr>
      <vt:lpstr>Outline for a Comprehensive Feasibility Analysis</vt:lpstr>
      <vt:lpstr>Product/Service Feasibility Analysis (1 of 2)</vt:lpstr>
      <vt:lpstr>Product/Service Feasibility Analysis (2 of 2)</vt:lpstr>
      <vt:lpstr>Product/Service Desirability (1 of 3)</vt:lpstr>
      <vt:lpstr>Product/Service Desirability (2 of 3)</vt:lpstr>
      <vt:lpstr>Product/Service Desirability (3 of 3)</vt:lpstr>
      <vt:lpstr>Product/Service Demand (1 of 10)</vt:lpstr>
      <vt:lpstr>Product/Service Demand (2 of 10)</vt:lpstr>
      <vt:lpstr>Product/Service Demand (3 of 10)</vt:lpstr>
      <vt:lpstr>Product/Service Demand (4 of 10)</vt:lpstr>
      <vt:lpstr>Product/Service Demand (5 of 10)</vt:lpstr>
      <vt:lpstr>Product/Service Demand (7 of 10)</vt:lpstr>
      <vt:lpstr>Industry/Target Market Feasibility Analysis (1 of 2)</vt:lpstr>
      <vt:lpstr>Industry/Target Market Feasibility Analysis (2 of 2)</vt:lpstr>
      <vt:lpstr>Industry Attractiveness (1 of 2)</vt:lpstr>
      <vt:lpstr>Target Market Attractiveness</vt:lpstr>
      <vt:lpstr>Organizational Feasibility Analysis (1 of 2)</vt:lpstr>
      <vt:lpstr>Financial Feasibility Analysis (1 of 2)</vt:lpstr>
      <vt:lpstr>Financial Feasibility Analysis (2 of 2)</vt:lpstr>
      <vt:lpstr>Total Start-Up Cash Needed</vt:lpstr>
      <vt:lpstr>   What advantages can an entrepreneur who buys a business gain over one who starts a business “from scratch”?</vt:lpstr>
      <vt:lpstr>What advantages can an entrepreneur who buys a business gain over one who starts a business “from scratch”?</vt:lpstr>
    </vt:vector>
  </TitlesOfParts>
  <Company>SPi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Entrepreneurship: Successfully Launching New Ventures, Fifth Edition</dc:title>
  <dc:subject>Business</dc:subject>
  <dc:creator>Barringer/Ireland</dc:creator>
  <cp:keywords>Entrepreneurship</cp:keywords>
  <cp:lastModifiedBy>Diana Aref Mohamed Soliman</cp:lastModifiedBy>
  <cp:revision>1083</cp:revision>
  <dcterms:created xsi:type="dcterms:W3CDTF">2014-07-14T20:04:21Z</dcterms:created>
  <dcterms:modified xsi:type="dcterms:W3CDTF">2022-08-29T08:47:43Z</dcterms:modified>
</cp:coreProperties>
</file>