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73" r:id="rId2"/>
    <p:sldId id="257" r:id="rId3"/>
    <p:sldId id="274" r:id="rId4"/>
    <p:sldId id="290" r:id="rId5"/>
    <p:sldId id="275" r:id="rId6"/>
    <p:sldId id="276" r:id="rId7"/>
    <p:sldId id="277" r:id="rId8"/>
    <p:sldId id="278" r:id="rId9"/>
    <p:sldId id="279" r:id="rId10"/>
    <p:sldId id="280" r:id="rId11"/>
    <p:sldId id="286" r:id="rId12"/>
    <p:sldId id="289" r:id="rId13"/>
    <p:sldId id="287" r:id="rId14"/>
    <p:sldId id="288" r:id="rId15"/>
    <p:sldId id="282" r:id="rId16"/>
    <p:sldId id="283" r:id="rId17"/>
    <p:sldId id="284" r:id="rId18"/>
    <p:sldId id="285" r:id="rId19"/>
    <p:sldId id="291" r:id="rId20"/>
    <p:sldId id="292" r:id="rId21"/>
    <p:sldId id="294" r:id="rId22"/>
    <p:sldId id="295" r:id="rId23"/>
    <p:sldId id="296" r:id="rId24"/>
    <p:sldId id="297" r:id="rId25"/>
    <p:sldId id="29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ACFE0-9135-4622-A8AC-CCFD37A5BBAD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ED35C-E862-4EBE-952D-23774BC6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98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96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77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47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899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1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94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81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05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36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037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697415"/>
            <a:ext cx="12192000" cy="1160585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Biochemistry Department</a:t>
            </a:r>
            <a:br>
              <a:rPr lang="en-US" sz="4000" b="1" dirty="0">
                <a:solidFill>
                  <a:srgbClr val="C00000"/>
                </a:solidFill>
              </a:rPr>
            </a:br>
            <a:r>
              <a:rPr lang="en-US" sz="4000" b="1" dirty="0">
                <a:solidFill>
                  <a:srgbClr val="C00000"/>
                </a:solidFill>
              </a:rPr>
              <a:t>Faculty of Dentistry </a:t>
            </a:r>
          </a:p>
        </p:txBody>
      </p:sp>
    </p:spTree>
    <p:extLst>
      <p:ext uri="{BB962C8B-B14F-4D97-AF65-F5344CB8AC3E}">
        <p14:creationId xmlns:p14="http://schemas.microsoft.com/office/powerpoint/2010/main" val="2297167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OGTT t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2204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561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68CFD5-52AA-41CF-9834-603771414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OGTT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38BD075-6179-4114-A248-BFBDC20207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23231"/>
            <a:ext cx="4912240" cy="294789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B2B0A86-05D3-40FA-8DAF-9401BAB985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1595" y="1623231"/>
            <a:ext cx="4735368" cy="284174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2DD37FA-E37A-47AC-B597-F60D0D293453}"/>
              </a:ext>
            </a:extLst>
          </p:cNvPr>
          <p:cNvSpPr txBox="1"/>
          <p:nvPr/>
        </p:nvSpPr>
        <p:spPr>
          <a:xfrm>
            <a:off x="1294228" y="4853354"/>
            <a:ext cx="337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A normal response curve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510B6FE-BB60-4402-8796-9FFF3316E2CF}"/>
              </a:ext>
            </a:extLst>
          </p:cNvPr>
          <p:cNvSpPr txBox="1"/>
          <p:nvPr/>
        </p:nvSpPr>
        <p:spPr>
          <a:xfrm>
            <a:off x="7521526" y="4879145"/>
            <a:ext cx="337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diabetic response curve</a:t>
            </a:r>
          </a:p>
        </p:txBody>
      </p:sp>
    </p:spTree>
    <p:extLst>
      <p:ext uri="{BB962C8B-B14F-4D97-AF65-F5344CB8AC3E}">
        <p14:creationId xmlns:p14="http://schemas.microsoft.com/office/powerpoint/2010/main" val="1290305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1B97660E-97C1-45AA-9BD3-F298F0FA8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4236"/>
            <a:ext cx="10515600" cy="5532727"/>
          </a:xfrm>
        </p:spPr>
        <p:txBody>
          <a:bodyPr/>
          <a:lstStyle/>
          <a:p>
            <a:r>
              <a:rPr lang="en-US" b="1" dirty="0"/>
              <a:t>3) Measurement of glycosylated- </a:t>
            </a:r>
            <a:r>
              <a:rPr lang="en-US" b="1" dirty="0" err="1"/>
              <a:t>Hb</a:t>
            </a:r>
            <a:r>
              <a:rPr lang="en-US" b="1" dirty="0"/>
              <a:t> (HbA1c):</a:t>
            </a:r>
          </a:p>
          <a:p>
            <a:pPr marL="0" indent="0">
              <a:buNone/>
            </a:pPr>
            <a:r>
              <a:rPr lang="en-US" b="1" dirty="0"/>
              <a:t> </a:t>
            </a:r>
            <a:endParaRPr lang="en-US" dirty="0"/>
          </a:p>
          <a:p>
            <a:r>
              <a:rPr lang="en-US" dirty="0"/>
              <a:t>It is considered a good test for </a:t>
            </a:r>
            <a:r>
              <a:rPr lang="en-US" dirty="0">
                <a:solidFill>
                  <a:srgbClr val="FF0000"/>
                </a:solidFill>
              </a:rPr>
              <a:t>follow up </a:t>
            </a:r>
            <a:r>
              <a:rPr lang="en-US" dirty="0"/>
              <a:t>of diabetic patients. Controlled cases of DM have 4-8% glycosylated –</a:t>
            </a:r>
            <a:r>
              <a:rPr lang="en-US" dirty="0" err="1"/>
              <a:t>Hb</a:t>
            </a:r>
            <a:r>
              <a:rPr lang="en-US" dirty="0"/>
              <a:t>.</a:t>
            </a:r>
          </a:p>
          <a:p>
            <a:r>
              <a:rPr lang="en-US" dirty="0"/>
              <a:t>And this percent increases proportional to the blood glucose level. </a:t>
            </a:r>
          </a:p>
        </p:txBody>
      </p:sp>
    </p:spTree>
    <p:extLst>
      <p:ext uri="{BB962C8B-B14F-4D97-AF65-F5344CB8AC3E}">
        <p14:creationId xmlns:p14="http://schemas.microsoft.com/office/powerpoint/2010/main" val="3481816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26F518-C0A1-4B21-8698-EA8310389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Complications of DM: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7913C2-1F4E-4211-B8DE-4EBDEA6BC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Most of the complications are due to the damage of the vascular system, which is initiated by </a:t>
            </a:r>
            <a:r>
              <a:rPr lang="en-GB" dirty="0" err="1"/>
              <a:t>hyperglycemia</a:t>
            </a:r>
            <a:r>
              <a:rPr lang="en-GB" dirty="0"/>
              <a:t>. </a:t>
            </a:r>
          </a:p>
          <a:p>
            <a:r>
              <a:rPr lang="en-GB" dirty="0"/>
              <a:t>The common complications are: </a:t>
            </a:r>
          </a:p>
          <a:p>
            <a:r>
              <a:rPr lang="en-GB" dirty="0"/>
              <a:t>1) Retinopathy (eye disease). </a:t>
            </a:r>
          </a:p>
          <a:p>
            <a:r>
              <a:rPr lang="en-GB" dirty="0"/>
              <a:t>2) Nephropathy (kidney disease). </a:t>
            </a:r>
          </a:p>
          <a:p>
            <a:r>
              <a:rPr lang="en-GB" dirty="0"/>
              <a:t>3) Neuropathy (nerve disease). </a:t>
            </a:r>
          </a:p>
          <a:p>
            <a:r>
              <a:rPr lang="en-GB" dirty="0"/>
              <a:t>4) Cardiovascular diseases, such as hypertension, heart attack, heart failure, stroke and problems caused by poor circulation e.g. gangrene. </a:t>
            </a:r>
          </a:p>
          <a:p>
            <a:r>
              <a:rPr lang="en-GB" dirty="0"/>
              <a:t>5) Diabetic coma: there are two types of diabetic coma, </a:t>
            </a:r>
            <a:r>
              <a:rPr lang="en-GB" dirty="0" err="1"/>
              <a:t>hyperglycemic</a:t>
            </a:r>
            <a:r>
              <a:rPr lang="en-GB" dirty="0"/>
              <a:t> coma and </a:t>
            </a:r>
            <a:r>
              <a:rPr lang="en-GB" dirty="0" err="1"/>
              <a:t>hypoglycemic</a:t>
            </a:r>
            <a:r>
              <a:rPr lang="en-GB" dirty="0"/>
              <a:t> coma.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1340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B94905D-FF87-4084-8B98-02C087B0D1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809" y="218881"/>
            <a:ext cx="11516342" cy="6639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935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073" y="1343891"/>
            <a:ext cx="10979727" cy="483307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male subject 15 years old suffering from weight loss, extreme thirst and frequent urination. These symptoms </a:t>
            </a:r>
            <a:r>
              <a:rPr lang="en-US" dirty="0" smtClean="0"/>
              <a:t>over a few days. </a:t>
            </a:r>
            <a:r>
              <a:rPr lang="en-US" dirty="0"/>
              <a:t>This subject was diagnosed as diabetic. </a:t>
            </a:r>
          </a:p>
          <a:p>
            <a:r>
              <a:rPr lang="en-US" dirty="0"/>
              <a:t>Mention:  The most probable type of diabetes.</a:t>
            </a:r>
          </a:p>
          <a:p>
            <a:r>
              <a:rPr lang="en-US" dirty="0"/>
              <a:t>  The cause of this type. </a:t>
            </a:r>
            <a:r>
              <a:rPr lang="en-US" dirty="0" smtClean="0"/>
              <a:t>Type 1 diabetes</a:t>
            </a:r>
          </a:p>
          <a:p>
            <a:r>
              <a:rPr lang="en-US" dirty="0" smtClean="0"/>
              <a:t> </a:t>
            </a:r>
            <a:r>
              <a:rPr lang="en-US" dirty="0"/>
              <a:t>The cause of the thirst </a:t>
            </a:r>
            <a:r>
              <a:rPr lang="en-US" dirty="0" smtClean="0"/>
              <a:t>sensation. Polydipsia due to polyuria that cause dehydration</a:t>
            </a:r>
            <a:endParaRPr lang="en-US" dirty="0"/>
          </a:p>
          <a:p>
            <a:r>
              <a:rPr lang="en-US" dirty="0"/>
              <a:t> One test to diagnose this condition</a:t>
            </a:r>
            <a:r>
              <a:rPr lang="en-US" dirty="0" smtClean="0"/>
              <a:t>. Fasting and postprandial </a:t>
            </a:r>
            <a:endParaRPr lang="en-US" dirty="0"/>
          </a:p>
          <a:p>
            <a:r>
              <a:rPr lang="en-US" dirty="0"/>
              <a:t>  Treatment of the condition. </a:t>
            </a:r>
            <a:r>
              <a:rPr lang="en-US" dirty="0" smtClean="0"/>
              <a:t>Subcutaneous insulin</a:t>
            </a:r>
            <a:endParaRPr lang="en-US" dirty="0"/>
          </a:p>
          <a:p>
            <a:r>
              <a:rPr lang="en-US" dirty="0"/>
              <a:t> Do you expect that the rise of plasma glucose level was slow or rapid? </a:t>
            </a:r>
            <a:r>
              <a:rPr lang="en-US" dirty="0" smtClean="0"/>
              <a:t>rapid</a:t>
            </a:r>
          </a:p>
          <a:p>
            <a:r>
              <a:rPr lang="en-US" dirty="0" smtClean="0"/>
              <a:t> </a:t>
            </a:r>
            <a:r>
              <a:rPr lang="en-US" dirty="0"/>
              <a:t>Do you expect that the complications of diabetes to occur more in type 1 or 2 diabetes? Why</a:t>
            </a:r>
            <a:r>
              <a:rPr lang="en-US" dirty="0" smtClean="0"/>
              <a:t>? In type one as he had a longer duration with the condition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730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782" y="762000"/>
            <a:ext cx="10952018" cy="5414963"/>
          </a:xfrm>
        </p:spPr>
        <p:txBody>
          <a:bodyPr/>
          <a:lstStyle/>
          <a:p>
            <a:r>
              <a:rPr lang="en-US" dirty="0"/>
              <a:t>Overweight 45 year old woman suffering from </a:t>
            </a:r>
            <a:r>
              <a:rPr lang="en-US" dirty="0" err="1"/>
              <a:t>polyurea</a:t>
            </a:r>
            <a:r>
              <a:rPr lang="en-US" dirty="0"/>
              <a:t>. Investigation of urine revealed the presence of glucose. The fasting blood glucose was 200 mg/dl while postprandial sample was 305 mg/dl. Her diagnosis was diabetes mellitus. </a:t>
            </a:r>
          </a:p>
          <a:p>
            <a:r>
              <a:rPr lang="en-US" dirty="0"/>
              <a:t>1- What is the type of diabetes. (Type II) </a:t>
            </a:r>
          </a:p>
          <a:p>
            <a:r>
              <a:rPr lang="en-US" dirty="0"/>
              <a:t>2- What is the type of </a:t>
            </a:r>
            <a:r>
              <a:rPr lang="en-US" dirty="0" err="1"/>
              <a:t>glucosuria</a:t>
            </a:r>
            <a:r>
              <a:rPr lang="en-US" dirty="0"/>
              <a:t>. (Hyperglycemic </a:t>
            </a:r>
            <a:r>
              <a:rPr lang="en-US" dirty="0" err="1"/>
              <a:t>glucosuria</a:t>
            </a:r>
            <a:r>
              <a:rPr lang="en-US" dirty="0"/>
              <a:t>) </a:t>
            </a:r>
          </a:p>
          <a:p>
            <a:r>
              <a:rPr lang="en-US" dirty="0"/>
              <a:t>3- What is the possible cause of this case.(Insulin resistance) </a:t>
            </a:r>
          </a:p>
          <a:p>
            <a:r>
              <a:rPr lang="en-US" dirty="0"/>
              <a:t>4- What is the best diagnostic test for follow up of such cases. (Glycosylated hemoglobin). </a:t>
            </a:r>
          </a:p>
          <a:p>
            <a:r>
              <a:rPr lang="en-US" dirty="0"/>
              <a:t>5- What is the possible treatment. (Reduction of body </a:t>
            </a:r>
            <a:r>
              <a:rPr lang="en-US" dirty="0" err="1"/>
              <a:t>weigt</a:t>
            </a:r>
            <a:r>
              <a:rPr lang="en-US" dirty="0"/>
              <a:t>, diet control, oral hypoglycemic drugs).</a:t>
            </a:r>
          </a:p>
        </p:txBody>
      </p:sp>
    </p:spTree>
    <p:extLst>
      <p:ext uri="{BB962C8B-B14F-4D97-AF65-F5344CB8AC3E}">
        <p14:creationId xmlns:p14="http://schemas.microsoft.com/office/powerpoint/2010/main" val="41485147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236" y="457200"/>
            <a:ext cx="11090564" cy="5719763"/>
          </a:xfrm>
        </p:spPr>
        <p:txBody>
          <a:bodyPr/>
          <a:lstStyle/>
          <a:p>
            <a:r>
              <a:rPr lang="en-US" dirty="0"/>
              <a:t>2.A 45-years old over-weight female complained of </a:t>
            </a:r>
            <a:r>
              <a:rPr lang="en-US" dirty="0" err="1"/>
              <a:t>polyurea</a:t>
            </a:r>
            <a:r>
              <a:rPr lang="en-US" dirty="0"/>
              <a:t> and </a:t>
            </a:r>
            <a:r>
              <a:rPr lang="en-US" dirty="0" err="1"/>
              <a:t>polydepsia</a:t>
            </a:r>
            <a:r>
              <a:rPr lang="en-US" dirty="0"/>
              <a:t>. On plasma glucose analysis her fasting level was 170 mg/dl and 2-hour postprandial level was 290 mg/</a:t>
            </a:r>
            <a:r>
              <a:rPr lang="en-US" dirty="0" err="1"/>
              <a:t>dL</a:t>
            </a:r>
            <a:r>
              <a:rPr lang="en-US" dirty="0"/>
              <a:t>. Comment on the following: 1. Type of diabetes</a:t>
            </a:r>
            <a:r>
              <a:rPr lang="en-US" dirty="0" smtClean="0"/>
              <a:t>. Type 2</a:t>
            </a:r>
            <a:endParaRPr lang="en-US" dirty="0"/>
          </a:p>
          <a:p>
            <a:r>
              <a:rPr lang="en-US" dirty="0"/>
              <a:t> 2. What is the possible cause for this type of diabetes</a:t>
            </a:r>
            <a:r>
              <a:rPr lang="en-US" dirty="0" smtClean="0"/>
              <a:t>? Insulin resistance due to genetic disorder, pancreatic atrophy and obesity</a:t>
            </a:r>
            <a:endParaRPr lang="en-US" dirty="0"/>
          </a:p>
          <a:p>
            <a:r>
              <a:rPr lang="en-US" dirty="0"/>
              <a:t> 3. What is the test you recommend for follow up of diabetes? </a:t>
            </a:r>
            <a:r>
              <a:rPr lang="en-US" dirty="0" smtClean="0"/>
              <a:t>HbA1C test</a:t>
            </a:r>
            <a:endParaRPr lang="en-US" dirty="0"/>
          </a:p>
          <a:p>
            <a:r>
              <a:rPr lang="en-US" dirty="0"/>
              <a:t>4. Would you expect to find glucose in both fasting and postprandial urine samples? Why</a:t>
            </a:r>
            <a:r>
              <a:rPr lang="en-US" dirty="0" smtClean="0"/>
              <a:t>? In postprandial only as it exceeded the kidney threshold which is 180 mg/dl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7270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509" y="401782"/>
            <a:ext cx="11021291" cy="5775181"/>
          </a:xfrm>
        </p:spPr>
        <p:txBody>
          <a:bodyPr/>
          <a:lstStyle/>
          <a:p>
            <a:r>
              <a:rPr lang="en-US" dirty="0"/>
              <a:t>.A female subject 50 years complained of feeling more hungry than usual and at the same time was losing weight. This subject was diagnosed as type 2 diabetic. </a:t>
            </a:r>
          </a:p>
          <a:p>
            <a:r>
              <a:rPr lang="en-US" dirty="0"/>
              <a:t>Mention: </a:t>
            </a:r>
          </a:p>
          <a:p>
            <a:r>
              <a:rPr lang="en-US" dirty="0"/>
              <a:t> The cause of this type of diabetes. </a:t>
            </a:r>
            <a:r>
              <a:rPr lang="en-US" dirty="0" smtClean="0"/>
              <a:t>Insulin resistance due to genetic disorder, pancreatic atrophy, obesity </a:t>
            </a:r>
            <a:endParaRPr lang="en-US" dirty="0"/>
          </a:p>
          <a:p>
            <a:r>
              <a:rPr lang="en-US" dirty="0"/>
              <a:t> The cause for the loss of weight. </a:t>
            </a:r>
            <a:r>
              <a:rPr lang="en-US" dirty="0" smtClean="0"/>
              <a:t> Due to high rate of lipolysis</a:t>
            </a:r>
            <a:endParaRPr lang="en-US" dirty="0"/>
          </a:p>
          <a:p>
            <a:r>
              <a:rPr lang="en-US" dirty="0"/>
              <a:t> The level of glucose of this subject</a:t>
            </a:r>
            <a:r>
              <a:rPr lang="en-US" dirty="0" smtClean="0"/>
              <a:t>.  Fasting will be more than 140mg/dl and postprandial will be more than 200mg/dl</a:t>
            </a:r>
            <a:endParaRPr lang="en-US" dirty="0"/>
          </a:p>
          <a:p>
            <a:r>
              <a:rPr lang="en-US" dirty="0"/>
              <a:t>  One test for follow up of the case. </a:t>
            </a:r>
            <a:r>
              <a:rPr lang="en-US" dirty="0" smtClean="0"/>
              <a:t>HbA1C test</a:t>
            </a:r>
            <a:endParaRPr lang="en-US" dirty="0"/>
          </a:p>
          <a:p>
            <a:r>
              <a:rPr lang="en-US" dirty="0"/>
              <a:t> Do you expect a high incidence of diabetic complications in this subject</a:t>
            </a:r>
            <a:r>
              <a:rPr lang="en-US" dirty="0" smtClean="0"/>
              <a:t>? No as she had the disease in her fifties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37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091B9F-F4D9-4029-9B5B-136771A72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Complications of Diabetes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70C719-863F-4EBB-9288-0C3B3C76A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1-A 50 years old, overweight patient presents to your clinic with a wound on her foot. On taking history of her illness, the wound was found to be of 6 weeks duration and a delayed healing power.</a:t>
            </a:r>
          </a:p>
          <a:p>
            <a:r>
              <a:rPr lang="en-GB" dirty="0"/>
              <a:t>The patient also had polyphagia, </a:t>
            </a:r>
            <a:r>
              <a:rPr lang="en-GB" dirty="0" err="1"/>
              <a:t>polydepsia</a:t>
            </a:r>
            <a:r>
              <a:rPr lang="en-GB" dirty="0"/>
              <a:t> &amp; polyuria.</a:t>
            </a:r>
          </a:p>
          <a:p>
            <a:r>
              <a:rPr lang="en-GB" dirty="0"/>
              <a:t>The laboratory investigations revealed that her fasting blood glucose level was280 mg/dL, and the serum lipids were elevated.</a:t>
            </a:r>
          </a:p>
          <a:p>
            <a:r>
              <a:rPr lang="en-GB" dirty="0"/>
              <a:t>1- What is the possible diagnosis of this case</a:t>
            </a:r>
            <a:r>
              <a:rPr lang="en-GB" dirty="0" smtClean="0"/>
              <a:t>? Type 2 diabetes</a:t>
            </a:r>
            <a:endParaRPr lang="en-GB" dirty="0"/>
          </a:p>
          <a:p>
            <a:r>
              <a:rPr lang="en-GB" dirty="0"/>
              <a:t>2- What are the suitable tests for diagnosis and follow up of this patient</a:t>
            </a:r>
            <a:r>
              <a:rPr lang="en-GB" dirty="0" smtClean="0"/>
              <a:t>?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Fasting and postprandial for diagnosis and HbA1C test for follow up</a:t>
            </a:r>
            <a:endParaRPr lang="en-GB" dirty="0"/>
          </a:p>
          <a:p>
            <a:r>
              <a:rPr lang="en-GB" dirty="0"/>
              <a:t>3-What are the different complications of the disease</a:t>
            </a:r>
            <a:r>
              <a:rPr lang="en-GB" dirty="0" smtClean="0"/>
              <a:t>? Retinopathy, neuropathy, CVS, nephropathy, diabetic coma</a:t>
            </a:r>
            <a:endParaRPr lang="en-GB" dirty="0"/>
          </a:p>
          <a:p>
            <a:r>
              <a:rPr lang="en-GB" dirty="0"/>
              <a:t>4- What is the recommended line of treatment</a:t>
            </a:r>
            <a:r>
              <a:rPr lang="en-GB" dirty="0" smtClean="0"/>
              <a:t>? Oral hypoglycaemic drugs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591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diabetes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651" b="6972"/>
          <a:stretch/>
        </p:blipFill>
        <p:spPr bwMode="auto">
          <a:xfrm>
            <a:off x="2607829" y="221673"/>
            <a:ext cx="5898862" cy="5948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80640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822CE9-C302-402B-9A35-1A3E545C3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A79FBA-01B4-4E22-A204-A48A1450D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2.A male subject 18 years was undergoing surgery. The wound of the surgery was healing very slowly and was infected. This subject was diagnosed as type 1 diabetic. Mention:</a:t>
            </a:r>
          </a:p>
          <a:p>
            <a:r>
              <a:rPr lang="en-GB" dirty="0"/>
              <a:t> The cause of this type of diabetes</a:t>
            </a:r>
            <a:r>
              <a:rPr lang="en-GB" dirty="0" smtClean="0"/>
              <a:t>. Autoimmune disease or viral infection that caused the death of beta cells </a:t>
            </a:r>
            <a:endParaRPr lang="en-GB" dirty="0"/>
          </a:p>
          <a:p>
            <a:r>
              <a:rPr lang="en-GB" dirty="0"/>
              <a:t> The cause for the slow healing of the wound</a:t>
            </a:r>
            <a:r>
              <a:rPr lang="en-GB" dirty="0" smtClean="0"/>
              <a:t>. Due to increased protein catabolism </a:t>
            </a:r>
            <a:endParaRPr lang="en-GB" dirty="0"/>
          </a:p>
          <a:p>
            <a:r>
              <a:rPr lang="en-GB" dirty="0"/>
              <a:t> The level of plasma insulin of this subject</a:t>
            </a:r>
            <a:r>
              <a:rPr lang="en-GB" dirty="0" smtClean="0"/>
              <a:t>. Low </a:t>
            </a:r>
          </a:p>
          <a:p>
            <a:r>
              <a:rPr lang="en-GB" dirty="0" smtClean="0"/>
              <a:t> </a:t>
            </a:r>
            <a:r>
              <a:rPr lang="en-GB" dirty="0"/>
              <a:t>The level of C-peptide of this subject</a:t>
            </a:r>
            <a:r>
              <a:rPr lang="en-GB" dirty="0" smtClean="0"/>
              <a:t>. Low or absent </a:t>
            </a:r>
            <a:endParaRPr lang="en-GB" dirty="0"/>
          </a:p>
          <a:p>
            <a:r>
              <a:rPr lang="en-GB" dirty="0"/>
              <a:t> Do you recommend treating the above condition by antibiotics? </a:t>
            </a:r>
            <a:r>
              <a:rPr lang="en-GB" dirty="0" smtClean="0"/>
              <a:t>Why. Yes to treat his wound infection as he has a decreased healing power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43869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5B6E1A-3623-4732-8948-6E3A11172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5AF1F7-71F6-43F9-968C-5A47C07C1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4.A patient was complaining of eye disease (retinopathy). His doctor diagnosed the condition as a diabetic complication. Mention:</a:t>
            </a:r>
          </a:p>
          <a:p>
            <a:r>
              <a:rPr lang="en-GB" dirty="0"/>
              <a:t> The most probable type of diabetes</a:t>
            </a:r>
            <a:r>
              <a:rPr lang="en-GB" dirty="0" smtClean="0"/>
              <a:t>. Primary type </a:t>
            </a:r>
            <a:endParaRPr lang="en-GB" dirty="0"/>
          </a:p>
          <a:p>
            <a:r>
              <a:rPr lang="en-GB" dirty="0"/>
              <a:t> Two other complications of </a:t>
            </a:r>
            <a:r>
              <a:rPr lang="en-GB" dirty="0" smtClean="0"/>
              <a:t>diabetes. neuropathy and nephropathy </a:t>
            </a:r>
            <a:endParaRPr lang="en-GB" dirty="0"/>
          </a:p>
          <a:p>
            <a:r>
              <a:rPr lang="en-GB" dirty="0"/>
              <a:t> The normal fasting plasma glucose level</a:t>
            </a:r>
            <a:r>
              <a:rPr lang="en-GB" dirty="0" smtClean="0"/>
              <a:t>. </a:t>
            </a:r>
            <a:endParaRPr lang="en-GB" dirty="0"/>
          </a:p>
          <a:p>
            <a:r>
              <a:rPr lang="en-GB" dirty="0"/>
              <a:t> The normal 2-hour postprandial plasma glucose level.</a:t>
            </a:r>
          </a:p>
          <a:p>
            <a:r>
              <a:rPr lang="en-GB" dirty="0"/>
              <a:t> The level of plasma C-peptide of this subject</a:t>
            </a:r>
            <a:r>
              <a:rPr lang="en-GB" dirty="0" smtClean="0"/>
              <a:t>. </a:t>
            </a:r>
            <a:r>
              <a:rPr lang="en-GB" dirty="0" smtClean="0">
                <a:solidFill>
                  <a:srgbClr val="FF0000"/>
                </a:solidFill>
              </a:rPr>
              <a:t>Low or normal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3720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057C64-0D84-4758-A5F3-93C27879B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Diabetic Coma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7BF07F-F389-4531-A44C-3748B5F32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1.A ten-year-old boy was admitted to the emergency department to the hospital suffering from coma, rapid, weak pulse, and dry skin. His blood sugar level was 550 mg/dL. His urine contained glucose and acetone. Mention:</a:t>
            </a:r>
          </a:p>
          <a:p>
            <a:r>
              <a:rPr lang="en-GB" dirty="0"/>
              <a:t> Type of the above diabetes</a:t>
            </a:r>
            <a:r>
              <a:rPr lang="en-GB" dirty="0" smtClean="0"/>
              <a:t>. Type 1 </a:t>
            </a:r>
            <a:endParaRPr lang="en-GB" dirty="0"/>
          </a:p>
          <a:p>
            <a:r>
              <a:rPr lang="en-GB" dirty="0"/>
              <a:t> The condition of respiration in the above condition</a:t>
            </a:r>
            <a:r>
              <a:rPr lang="en-GB" dirty="0" smtClean="0"/>
              <a:t>. hyperventilation</a:t>
            </a:r>
            <a:endParaRPr lang="en-GB" dirty="0"/>
          </a:p>
          <a:p>
            <a:r>
              <a:rPr lang="en-GB" dirty="0"/>
              <a:t> The cause of the dry skin</a:t>
            </a:r>
            <a:r>
              <a:rPr lang="en-GB" dirty="0" smtClean="0"/>
              <a:t>. Due to dehydration </a:t>
            </a:r>
            <a:endParaRPr lang="en-GB" dirty="0"/>
          </a:p>
          <a:p>
            <a:r>
              <a:rPr lang="en-GB" dirty="0"/>
              <a:t> The recommended treatment of the above condition</a:t>
            </a:r>
            <a:r>
              <a:rPr lang="en-GB" dirty="0" smtClean="0"/>
              <a:t>. IV insulin and glucose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43221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8519EC-36AB-49A5-8116-611895AED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94F1F0-CC2C-4163-A84F-C8BACB93E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2- A two -years old child is admitted to the hospital in deep coma. He was severely dehydrated. His blood glucose was 560 mg/dL; his urine contains both glucose and acetone. His breath revealed presence of acetone </a:t>
            </a:r>
            <a:r>
              <a:rPr lang="en-GB" dirty="0" err="1"/>
              <a:t>odor</a:t>
            </a:r>
            <a:r>
              <a:rPr lang="en-GB" dirty="0"/>
              <a:t>.</a:t>
            </a:r>
          </a:p>
          <a:p>
            <a:r>
              <a:rPr lang="en-GB" dirty="0"/>
              <a:t>1- What is the type of diabetes? (type I)</a:t>
            </a:r>
          </a:p>
          <a:p>
            <a:r>
              <a:rPr lang="en-GB" dirty="0"/>
              <a:t>2- What is the type of coma (</a:t>
            </a:r>
            <a:r>
              <a:rPr lang="en-GB" dirty="0" err="1"/>
              <a:t>hyperglycemic</a:t>
            </a:r>
            <a:r>
              <a:rPr lang="en-GB" dirty="0"/>
              <a:t> coma). Describe its different manifestations.</a:t>
            </a:r>
          </a:p>
          <a:p>
            <a:r>
              <a:rPr lang="en-GB" dirty="0"/>
              <a:t>3- Explain the cause of dehydration.(glucosuria causes osmotic diuresis leading to polyurea and hence dehydration).</a:t>
            </a:r>
          </a:p>
          <a:p>
            <a:r>
              <a:rPr lang="en-GB" dirty="0"/>
              <a:t>4- What is the possible treatment? </a:t>
            </a:r>
            <a:r>
              <a:rPr lang="en-GB" dirty="0" smtClean="0"/>
              <a:t>(IV Insulin </a:t>
            </a:r>
            <a:r>
              <a:rPr lang="en-GB" dirty="0"/>
              <a:t>and glucose, treatment of associated acidosis, dehydration and electrolytes imbalance)</a:t>
            </a:r>
          </a:p>
        </p:txBody>
      </p:sp>
    </p:spTree>
    <p:extLst>
      <p:ext uri="{BB962C8B-B14F-4D97-AF65-F5344CB8AC3E}">
        <p14:creationId xmlns:p14="http://schemas.microsoft.com/office/powerpoint/2010/main" val="10083771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DE92B3-381F-4EBB-8D7B-B7BB0E7B9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CB517B-4ADB-41A1-9135-405634743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3.A subject 15 years old was admitted to the hospital in coma. There was acetone odour in his breath. His plasma glucose level was 500 mg/dL. Comment on the following:</a:t>
            </a:r>
          </a:p>
          <a:p>
            <a:r>
              <a:rPr lang="en-GB" dirty="0"/>
              <a:t> Type of diabetes</a:t>
            </a:r>
            <a:r>
              <a:rPr lang="en-GB" dirty="0" smtClean="0"/>
              <a:t>. Type  1 </a:t>
            </a:r>
            <a:endParaRPr lang="en-GB" dirty="0"/>
          </a:p>
          <a:p>
            <a:r>
              <a:rPr lang="en-GB" dirty="0"/>
              <a:t> Condition of the skin and the pulse</a:t>
            </a:r>
            <a:r>
              <a:rPr lang="en-GB" dirty="0" smtClean="0"/>
              <a:t>.</a:t>
            </a:r>
            <a:r>
              <a:rPr lang="en-GB" dirty="0"/>
              <a:t> </a:t>
            </a:r>
            <a:r>
              <a:rPr lang="en-GB" dirty="0" smtClean="0"/>
              <a:t>Dry skin due to dehydration and a weak rapid pulse  </a:t>
            </a:r>
          </a:p>
        </p:txBody>
      </p:sp>
    </p:spTree>
    <p:extLst>
      <p:ext uri="{BB962C8B-B14F-4D97-AF65-F5344CB8AC3E}">
        <p14:creationId xmlns:p14="http://schemas.microsoft.com/office/powerpoint/2010/main" val="22598247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5DAC20-1E73-4B26-9E82-27338F0CC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C80013-B165-4713-BA55-474596386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4.On going to work in the morning, a diabetic subject fell </a:t>
            </a:r>
            <a:r>
              <a:rPr lang="en-GB" dirty="0" err="1"/>
              <a:t>comatosed</a:t>
            </a:r>
            <a:r>
              <a:rPr lang="en-GB" dirty="0"/>
              <a:t>. He was sweating heavily. There was no acetone odour in his breath. Comment on the following:</a:t>
            </a:r>
          </a:p>
          <a:p>
            <a:r>
              <a:rPr lang="en-GB" dirty="0"/>
              <a:t>2. His </a:t>
            </a:r>
            <a:r>
              <a:rPr lang="en-GB" dirty="0" smtClean="0"/>
              <a:t>respiration. Normal respiratory rate </a:t>
            </a:r>
            <a:endParaRPr lang="en-GB" dirty="0"/>
          </a:p>
          <a:p>
            <a:r>
              <a:rPr lang="en-GB" dirty="0"/>
              <a:t>3. The pulse</a:t>
            </a:r>
            <a:r>
              <a:rPr lang="en-GB" dirty="0" smtClean="0"/>
              <a:t>. Strong rapid pulse </a:t>
            </a:r>
            <a:endParaRPr lang="en-GB" dirty="0"/>
          </a:p>
          <a:p>
            <a:r>
              <a:rPr lang="en-GB" dirty="0"/>
              <a:t>4. Would you expect to find glucose in his urine? Why</a:t>
            </a:r>
            <a:r>
              <a:rPr lang="en-GB" dirty="0" smtClean="0"/>
              <a:t>?</a:t>
            </a:r>
            <a:r>
              <a:rPr lang="en-GB" dirty="0"/>
              <a:t> </a:t>
            </a:r>
            <a:r>
              <a:rPr lang="en-GB" dirty="0" smtClean="0"/>
              <a:t>There will be no glucose in his urine as it is a </a:t>
            </a:r>
            <a:r>
              <a:rPr lang="en-GB" dirty="0" err="1" smtClean="0"/>
              <a:t>hypoglycemic</a:t>
            </a:r>
            <a:r>
              <a:rPr lang="en-GB" dirty="0" smtClean="0"/>
              <a:t> coma which means he has no glucose in his blood to be excreted in urine. </a:t>
            </a:r>
          </a:p>
        </p:txBody>
      </p:sp>
    </p:spTree>
    <p:extLst>
      <p:ext uri="{BB962C8B-B14F-4D97-AF65-F5344CB8AC3E}">
        <p14:creationId xmlns:p14="http://schemas.microsoft.com/office/powerpoint/2010/main" val="1919264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diabetes definitio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1364" b="45656"/>
          <a:stretch/>
        </p:blipFill>
        <p:spPr bwMode="auto">
          <a:xfrm>
            <a:off x="1108363" y="1759527"/>
            <a:ext cx="9268691" cy="3726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177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C509D7-272F-4CDA-9BC7-73B69C7BA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E49931A-99E8-4742-AA55-54E4F158D5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6388" y="2105318"/>
            <a:ext cx="4867275" cy="38290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C61CB22-B099-4038-BD16-6792ED689867}"/>
              </a:ext>
            </a:extLst>
          </p:cNvPr>
          <p:cNvSpPr txBox="1"/>
          <p:nvPr/>
        </p:nvSpPr>
        <p:spPr>
          <a:xfrm>
            <a:off x="998804" y="2208627"/>
            <a:ext cx="661181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Insulin hormone is secreted by the B cells of the pancreatic islets. It is secreted as a single polypeptide called proinsulin in which the two chains are connected by a connecting peptide (C peptide), then by the action of a certain peptidase the C peptide is removed</a:t>
            </a:r>
          </a:p>
        </p:txBody>
      </p:sp>
    </p:spTree>
    <p:extLst>
      <p:ext uri="{BB962C8B-B14F-4D97-AF65-F5344CB8AC3E}">
        <p14:creationId xmlns:p14="http://schemas.microsoft.com/office/powerpoint/2010/main" val="4214357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Symptoms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602405"/>
              </p:ext>
            </p:extLst>
          </p:nvPr>
        </p:nvGraphicFramePr>
        <p:xfrm>
          <a:off x="1782618" y="2548466"/>
          <a:ext cx="8127999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xmlns="" val="81515407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264635929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17341499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Polyuria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</a:t>
                      </a:r>
                      <a:r>
                        <a:rPr lang="en-US" baseline="0" dirty="0"/>
                        <a:t> frequency of urination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Due to osmotic diuresis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79892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Polydipsia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Extreme thirst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Due to polyuria which caused dehydration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76622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Polyphagia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Extreme hunger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Due to increased protein catabolism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295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Loss of weight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Due to high rate of lipolysis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88968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Decreased</a:t>
                      </a:r>
                      <a:r>
                        <a:rPr lang="en-US" baseline="0" dirty="0"/>
                        <a:t> healing power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Due to increased protein catabolism 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2017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515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Diabetes</a:t>
            </a:r>
          </a:p>
        </p:txBody>
      </p:sp>
      <p:sp>
        <p:nvSpPr>
          <p:cNvPr id="4" name="Oval 3"/>
          <p:cNvSpPr/>
          <p:nvPr/>
        </p:nvSpPr>
        <p:spPr>
          <a:xfrm>
            <a:off x="1025236" y="2022764"/>
            <a:ext cx="3782291" cy="21890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Primary types </a:t>
            </a:r>
          </a:p>
        </p:txBody>
      </p:sp>
      <p:sp>
        <p:nvSpPr>
          <p:cNvPr id="5" name="Oval 4"/>
          <p:cNvSpPr/>
          <p:nvPr/>
        </p:nvSpPr>
        <p:spPr>
          <a:xfrm>
            <a:off x="6650182" y="2022764"/>
            <a:ext cx="3782291" cy="21890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Secondary  types </a:t>
            </a:r>
          </a:p>
        </p:txBody>
      </p:sp>
    </p:spTree>
    <p:extLst>
      <p:ext uri="{BB962C8B-B14F-4D97-AF65-F5344CB8AC3E}">
        <p14:creationId xmlns:p14="http://schemas.microsoft.com/office/powerpoint/2010/main" val="2857643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/>
              <a:t>Primary types</a:t>
            </a:r>
            <a:br>
              <a:rPr lang="en-US" sz="5400" b="1" dirty="0"/>
            </a:br>
            <a:r>
              <a:rPr lang="en-US" sz="5400" b="1" dirty="0"/>
              <a:t>due to decreased insulin secretion or action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142689"/>
              </p:ext>
            </p:extLst>
          </p:nvPr>
        </p:nvGraphicFramePr>
        <p:xfrm>
          <a:off x="838200" y="1983114"/>
          <a:ext cx="10799619" cy="4874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9873">
                  <a:extLst>
                    <a:ext uri="{9D8B030D-6E8A-4147-A177-3AD203B41FA5}">
                      <a16:colId xmlns:a16="http://schemas.microsoft.com/office/drawing/2014/main" xmlns="" val="3178911830"/>
                    </a:ext>
                  </a:extLst>
                </a:gridCol>
                <a:gridCol w="3599873">
                  <a:extLst>
                    <a:ext uri="{9D8B030D-6E8A-4147-A177-3AD203B41FA5}">
                      <a16:colId xmlns:a16="http://schemas.microsoft.com/office/drawing/2014/main" xmlns="" val="3071918721"/>
                    </a:ext>
                  </a:extLst>
                </a:gridCol>
                <a:gridCol w="3599873">
                  <a:extLst>
                    <a:ext uri="{9D8B030D-6E8A-4147-A177-3AD203B41FA5}">
                      <a16:colId xmlns:a16="http://schemas.microsoft.com/office/drawing/2014/main" xmlns="" val="14442917"/>
                    </a:ext>
                  </a:extLst>
                </a:gridCol>
              </a:tblGrid>
              <a:tr h="568322"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Type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Type 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13026849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sz="2800" b="1" dirty="0"/>
                        <a:t>Patient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Less than 20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More than 40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02074181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sz="2800" b="1" dirty="0"/>
                        <a:t>Onset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Rapid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Slow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08725722"/>
                  </a:ext>
                </a:extLst>
              </a:tr>
              <a:tr h="1401342">
                <a:tc>
                  <a:txBody>
                    <a:bodyPr/>
                    <a:lstStyle/>
                    <a:p>
                      <a:r>
                        <a:rPr lang="en-US" sz="2800" b="1" dirty="0"/>
                        <a:t>Causes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An</a:t>
                      </a:r>
                      <a:r>
                        <a:rPr lang="en-US" sz="2800" b="1" baseline="0" dirty="0"/>
                        <a:t> autoimmune disease or </a:t>
                      </a:r>
                      <a:r>
                        <a:rPr lang="en-US" sz="2800" b="1" baseline="0"/>
                        <a:t>viral infection </a:t>
                      </a:r>
                      <a:r>
                        <a:rPr lang="en-US" sz="2800" b="1" baseline="0" dirty="0"/>
                        <a:t>which caused the death of the pancreatic beta cells 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Due to insulin resistance that is caused by genetic disorder, obesity or pancreatic atrophy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72412335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sz="2800" b="1" dirty="0"/>
                        <a:t>Treatment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Subcutaneous Insulin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Oral Hypoglycemic drugs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7392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343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Secondary type = Emotional Diabetes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Due to hypersecretion of anti-insulin hormones (hypersecretion of adrenaline, Growth hormone and Glucagon) which are released under stress </a:t>
            </a:r>
          </a:p>
          <a:p>
            <a:r>
              <a:rPr lang="en-US" dirty="0"/>
              <a:t>It is a temporary Diabetes </a:t>
            </a:r>
          </a:p>
        </p:txBody>
      </p:sp>
    </p:spTree>
    <p:extLst>
      <p:ext uri="{BB962C8B-B14F-4D97-AF65-F5344CB8AC3E}">
        <p14:creationId xmlns:p14="http://schemas.microsoft.com/office/powerpoint/2010/main" val="2271210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5327395"/>
              </p:ext>
            </p:extLst>
          </p:nvPr>
        </p:nvGraphicFramePr>
        <p:xfrm>
          <a:off x="232063" y="3488170"/>
          <a:ext cx="11793681" cy="1084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1227">
                  <a:extLst>
                    <a:ext uri="{9D8B030D-6E8A-4147-A177-3AD203B41FA5}">
                      <a16:colId xmlns:a16="http://schemas.microsoft.com/office/drawing/2014/main" xmlns="" val="1049081876"/>
                    </a:ext>
                  </a:extLst>
                </a:gridCol>
                <a:gridCol w="3931227">
                  <a:extLst>
                    <a:ext uri="{9D8B030D-6E8A-4147-A177-3AD203B41FA5}">
                      <a16:colId xmlns:a16="http://schemas.microsoft.com/office/drawing/2014/main" xmlns="" val="2986358433"/>
                    </a:ext>
                  </a:extLst>
                </a:gridCol>
                <a:gridCol w="3931227">
                  <a:extLst>
                    <a:ext uri="{9D8B030D-6E8A-4147-A177-3AD203B41FA5}">
                      <a16:colId xmlns:a16="http://schemas.microsoft.com/office/drawing/2014/main" xmlns="" val="3318943561"/>
                    </a:ext>
                  </a:extLst>
                </a:gridCol>
              </a:tblGrid>
              <a:tr h="193873">
                <a:tc>
                  <a:txBody>
                    <a:bodyPr/>
                    <a:lstStyle/>
                    <a:p>
                      <a:r>
                        <a:rPr lang="en-US" dirty="0"/>
                        <a:t>Fasting Blood sugar  (6-8 </a:t>
                      </a:r>
                      <a:r>
                        <a:rPr lang="en-US" dirty="0" err="1"/>
                        <a:t>hrs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r>
                        <a:rPr lang="en-US" baseline="0" dirty="0"/>
                        <a:t> hours post prandial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Oral glucose tolerance  (OGTT)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18149435"/>
                  </a:ext>
                </a:extLst>
              </a:tr>
              <a:tr h="718796">
                <a:tc>
                  <a:txBody>
                    <a:bodyPr/>
                    <a:lstStyle/>
                    <a:p>
                      <a:r>
                        <a:rPr lang="en-GB" dirty="0"/>
                        <a:t>(diabetic above 140 mg/dL).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diabetic above 200 mg/dL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25441700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02921" y="1690688"/>
            <a:ext cx="7051963" cy="15794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Normal fasting level 70-105 mg/dL</a:t>
            </a:r>
          </a:p>
          <a:p>
            <a:pPr algn="ctr"/>
            <a:r>
              <a:rPr lang="en-GB" b="1" dirty="0"/>
              <a:t>Normal 2PP level 70- 120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90444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1737</TotalTime>
  <Words>1556</Words>
  <Application>Microsoft Office PowerPoint</Application>
  <PresentationFormat>Widescreen</PresentationFormat>
  <Paragraphs>125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Biochemistry Department Faculty of Dentistry </vt:lpstr>
      <vt:lpstr>PowerPoint Presentation</vt:lpstr>
      <vt:lpstr>PowerPoint Presentation</vt:lpstr>
      <vt:lpstr>PowerPoint Presentation</vt:lpstr>
      <vt:lpstr>Symptoms</vt:lpstr>
      <vt:lpstr>Types of Diabetes</vt:lpstr>
      <vt:lpstr>Primary types due to decreased insulin secretion or action </vt:lpstr>
      <vt:lpstr>Secondary type = Emotional Diabetes </vt:lpstr>
      <vt:lpstr>Diagnosis</vt:lpstr>
      <vt:lpstr>PowerPoint Presentation</vt:lpstr>
      <vt:lpstr>OGTT</vt:lpstr>
      <vt:lpstr>PowerPoint Presentation</vt:lpstr>
      <vt:lpstr>Complications of DM: </vt:lpstr>
      <vt:lpstr>PowerPoint Presentation</vt:lpstr>
      <vt:lpstr>Cases</vt:lpstr>
      <vt:lpstr>PowerPoint Presentation</vt:lpstr>
      <vt:lpstr>PowerPoint Presentation</vt:lpstr>
      <vt:lpstr>PowerPoint Presentation</vt:lpstr>
      <vt:lpstr>Complications of Diabetes</vt:lpstr>
      <vt:lpstr>PowerPoint Presentation</vt:lpstr>
      <vt:lpstr>PowerPoint Presentation</vt:lpstr>
      <vt:lpstr>Diabetic Coma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Marwa Ehab Mohamed Zaky</cp:lastModifiedBy>
  <cp:revision>65</cp:revision>
  <dcterms:created xsi:type="dcterms:W3CDTF">2019-03-10T15:29:36Z</dcterms:created>
  <dcterms:modified xsi:type="dcterms:W3CDTF">2020-11-04T11:50:35Z</dcterms:modified>
</cp:coreProperties>
</file>