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3" r:id="rId2"/>
    <p:sldId id="274" r:id="rId3"/>
    <p:sldId id="275" r:id="rId4"/>
    <p:sldId id="276" r:id="rId5"/>
    <p:sldId id="277" r:id="rId6"/>
    <p:sldId id="279" r:id="rId7"/>
    <p:sldId id="278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90" r:id="rId17"/>
    <p:sldId id="288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ACFE0-9135-4622-A8AC-CCFD37A5BBAD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D35C-E862-4EBE-952D-23774BC6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9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4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9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39BD2-A933-4C14-A151-097E241A878F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3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97415"/>
            <a:ext cx="12192000" cy="1160585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Biochemistry Department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Faculty of Dentistry 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6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D deficiency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Rickets incase of infants</a:t>
            </a:r>
          </a:p>
          <a:p>
            <a:r>
              <a:rPr lang="en-US" dirty="0" err="1" smtClean="0"/>
              <a:t>Osteomalagia</a:t>
            </a:r>
            <a:r>
              <a:rPr lang="en-US" dirty="0" smtClean="0"/>
              <a:t> incase of adults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375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Rickets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3491"/>
            <a:ext cx="5756564" cy="4223472"/>
          </a:xfrm>
        </p:spPr>
        <p:txBody>
          <a:bodyPr/>
          <a:lstStyle/>
          <a:p>
            <a:r>
              <a:rPr lang="en-US" dirty="0" smtClean="0"/>
              <a:t>Delaying in </a:t>
            </a:r>
            <a:r>
              <a:rPr lang="en-US" dirty="0" err="1" smtClean="0"/>
              <a:t>dentetion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Delaying in closure of fontanels </a:t>
            </a:r>
          </a:p>
          <a:p>
            <a:r>
              <a:rPr lang="en-US" dirty="0" smtClean="0"/>
              <a:t>Pigeon chest</a:t>
            </a:r>
          </a:p>
          <a:p>
            <a:r>
              <a:rPr lang="en-US" dirty="0" smtClean="0"/>
              <a:t>Paw legs and knock knees </a:t>
            </a:r>
          </a:p>
          <a:p>
            <a:endParaRPr lang="en-US" dirty="0"/>
          </a:p>
        </p:txBody>
      </p:sp>
      <p:pic>
        <p:nvPicPr>
          <p:cNvPr id="4100" name="Picture 4" descr="Image result for ricket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88" t="13731" r="34984" b="-2069"/>
          <a:stretch/>
        </p:blipFill>
        <p:spPr bwMode="auto">
          <a:xfrm>
            <a:off x="6996544" y="1163781"/>
            <a:ext cx="2216727" cy="435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094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osteomalacia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5202382" cy="4486275"/>
          </a:xfrm>
        </p:spPr>
        <p:txBody>
          <a:bodyPr/>
          <a:lstStyle/>
          <a:p>
            <a:r>
              <a:rPr lang="en-US" dirty="0" smtClean="0"/>
              <a:t>Fragile weak bones easily fractured due to poor nutrition and repeated pregnancy </a:t>
            </a:r>
            <a:endParaRPr lang="en-US" dirty="0"/>
          </a:p>
        </p:txBody>
      </p:sp>
      <p:pic>
        <p:nvPicPr>
          <p:cNvPr id="5122" name="Picture 2" descr="Image result for osteomala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012" y="2938462"/>
            <a:ext cx="68580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888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E= </a:t>
            </a:r>
            <a:r>
              <a:rPr lang="en-US" dirty="0" err="1" smtClean="0"/>
              <a:t>tocoferol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 oxidant that protects from ROS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1611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E deficiency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Sterility  and muscle atrophy in rats</a:t>
            </a:r>
          </a:p>
          <a:p>
            <a:r>
              <a:rPr lang="en-US" dirty="0" smtClean="0"/>
              <a:t>Newborn with low body weight may have anemia as a result to the deficiency </a:t>
            </a:r>
          </a:p>
        </p:txBody>
      </p:sp>
    </p:spTree>
    <p:extLst>
      <p:ext uri="{BB962C8B-B14F-4D97-AF65-F5344CB8AC3E}">
        <p14:creationId xmlns:p14="http://schemas.microsoft.com/office/powerpoint/2010/main" val="3549155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synthesized by the intestinal flora </a:t>
            </a:r>
          </a:p>
          <a:p>
            <a:r>
              <a:rPr lang="en-US" dirty="0" smtClean="0"/>
              <a:t>Has a role in hemorrhage by the activation of some clotting factors (2,7,9,10)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61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K deficiency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Bleeding which will lead to anemia and this is very rare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920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subject who is complaining of </a:t>
            </a:r>
            <a:r>
              <a:rPr lang="en-US" dirty="0" err="1"/>
              <a:t>malnutrion</a:t>
            </a:r>
            <a:r>
              <a:rPr lang="en-US" dirty="0"/>
              <a:t> developed diarrhea, respiratory and gastrointestinal infections. There was </a:t>
            </a:r>
            <a:r>
              <a:rPr lang="en-US" dirty="0" err="1"/>
              <a:t>xerophthalmia</a:t>
            </a:r>
            <a:r>
              <a:rPr lang="en-US" dirty="0"/>
              <a:t>. The condition was diagnosed as vitamin A deficiency. </a:t>
            </a:r>
            <a:endParaRPr lang="en-US" dirty="0" smtClean="0"/>
          </a:p>
          <a:p>
            <a:r>
              <a:rPr lang="en-US" dirty="0" smtClean="0"/>
              <a:t>Mention:</a:t>
            </a:r>
          </a:p>
          <a:p>
            <a:r>
              <a:rPr lang="en-US" dirty="0" smtClean="0"/>
              <a:t> </a:t>
            </a:r>
            <a:r>
              <a:rPr lang="en-US" dirty="0"/>
              <a:t>a. The physiological functions of vitamin A. 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/>
              <a:t>. The sources of vitamin A.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. What is </a:t>
            </a:r>
            <a:r>
              <a:rPr lang="en-US" dirty="0" err="1"/>
              <a:t>xerophthalmia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273421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examination of a child, there was delayed dentition and delayed closure of the fontanelles. Mention: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. The diagnosis of the condition. 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/>
              <a:t>. The deficient vitamin in the above condition. 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lang="en-US" dirty="0"/>
              <a:t>. Other deficiency manifestations of the vitamin.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07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909" y="4738253"/>
            <a:ext cx="9331036" cy="1607129"/>
          </a:xfrm>
        </p:spPr>
        <p:txBody>
          <a:bodyPr/>
          <a:lstStyle/>
          <a:p>
            <a:r>
              <a:rPr lang="en-US" dirty="0" smtClean="0"/>
              <a:t>Required in low amounts </a:t>
            </a:r>
          </a:p>
          <a:p>
            <a:r>
              <a:rPr lang="en-US" dirty="0" smtClean="0"/>
              <a:t>Can not be synthesized in our bodies except for </a:t>
            </a:r>
            <a:r>
              <a:rPr lang="en-US" dirty="0" err="1" smtClean="0"/>
              <a:t>vit</a:t>
            </a:r>
            <a:r>
              <a:rPr lang="en-US" dirty="0" smtClean="0"/>
              <a:t> K</a:t>
            </a:r>
          </a:p>
          <a:p>
            <a:r>
              <a:rPr lang="en-US" dirty="0" smtClean="0"/>
              <a:t>Must be included in diet</a:t>
            </a:r>
            <a:endParaRPr lang="en-US" dirty="0"/>
          </a:p>
        </p:txBody>
      </p:sp>
      <p:pic>
        <p:nvPicPr>
          <p:cNvPr id="2050" name="Picture 2" descr="Image result for vitami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-134218"/>
            <a:ext cx="9206345" cy="46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88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at soluble vs water soluble vitami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8" t="5051" r="-5568" b="-5051"/>
          <a:stretch/>
        </p:blipFill>
        <p:spPr bwMode="auto">
          <a:xfrm>
            <a:off x="346364" y="255875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04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C= Ascorbic acid functions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1-Help in collagen formation </a:t>
            </a:r>
          </a:p>
          <a:p>
            <a:pPr marL="0" indent="0">
              <a:buNone/>
            </a:pPr>
            <a:r>
              <a:rPr lang="en-US" dirty="0" smtClean="0"/>
              <a:t>2-Maintains blood vessels, bone and teeth</a:t>
            </a:r>
          </a:p>
          <a:p>
            <a:pPr marL="0" indent="0">
              <a:buNone/>
            </a:pPr>
            <a:r>
              <a:rPr lang="en-US" dirty="0" smtClean="0"/>
              <a:t>3-In production of hormones from brain and adrenal cortex</a:t>
            </a:r>
          </a:p>
          <a:p>
            <a:pPr marL="0" indent="0">
              <a:buNone/>
            </a:pPr>
            <a:r>
              <a:rPr lang="en-US" dirty="0" smtClean="0"/>
              <a:t>4-In absorption of folic acid, calcium and iron</a:t>
            </a:r>
          </a:p>
          <a:p>
            <a:pPr marL="0" indent="0">
              <a:buNone/>
            </a:pPr>
            <a:r>
              <a:rPr lang="en-US" dirty="0" smtClean="0"/>
              <a:t>5-It is a water soluble anti-oxidant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C deficiency= Scurvy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37855"/>
            <a:ext cx="5943600" cy="3006436"/>
          </a:xfrm>
        </p:spPr>
        <p:txBody>
          <a:bodyPr>
            <a:normAutofit/>
          </a:bodyPr>
          <a:lstStyle/>
          <a:p>
            <a:r>
              <a:rPr lang="en-US" dirty="0" smtClean="0"/>
              <a:t>1-Defect in collagen formation which will lead to swollen gum and bleeding as well as sore joints, subcutaneous petechial hemorrhage, and decreased healing power</a:t>
            </a:r>
          </a:p>
          <a:p>
            <a:r>
              <a:rPr lang="en-US" dirty="0" smtClean="0"/>
              <a:t>2- Anemia due to hemorrhage and poor absorption of iron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076" name="Picture 4" descr="Image result for subcutaneous petechial hemorrh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066" y="1358179"/>
            <a:ext cx="3141807" cy="2356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mage result for scurv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8748" y="3879273"/>
            <a:ext cx="3097125" cy="192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mage result for sore join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58" y="4155207"/>
            <a:ext cx="4744908" cy="2605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345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A= Retinol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1-Maintains healthy epithelial tissue such as in skin and mucus membrane</a:t>
            </a:r>
          </a:p>
          <a:p>
            <a:pPr marL="0" indent="0">
              <a:buNone/>
            </a:pPr>
            <a:r>
              <a:rPr lang="en-US" dirty="0" smtClean="0"/>
              <a:t>Deficiency in </a:t>
            </a:r>
            <a:r>
              <a:rPr lang="en-US" dirty="0" err="1" smtClean="0"/>
              <a:t>vit</a:t>
            </a:r>
            <a:r>
              <a:rPr lang="en-US" dirty="0" smtClean="0"/>
              <a:t> A will lead to low mucus production (glycoprotein) and that will cause rough skin </a:t>
            </a:r>
          </a:p>
          <a:p>
            <a:pPr marL="0" indent="0">
              <a:buNone/>
            </a:pPr>
            <a:r>
              <a:rPr lang="en-US" dirty="0" smtClean="0"/>
              <a:t>2-it helps in night vision as it converts retinol to retinoic acid. In addition the retina has rhodopsin which is attached to </a:t>
            </a:r>
            <a:r>
              <a:rPr lang="en-US" dirty="0" err="1" smtClean="0"/>
              <a:t>vit</a:t>
            </a:r>
            <a:r>
              <a:rPr lang="en-US" dirty="0" smtClean="0"/>
              <a:t> A to aid in night vision</a:t>
            </a:r>
          </a:p>
          <a:p>
            <a:pPr marL="0" indent="0">
              <a:buNone/>
            </a:pPr>
            <a:r>
              <a:rPr lang="en-US" dirty="0" smtClean="0"/>
              <a:t>Deficiency in </a:t>
            </a:r>
            <a:r>
              <a:rPr lang="en-US" dirty="0" err="1" smtClean="0"/>
              <a:t>vit</a:t>
            </a:r>
            <a:r>
              <a:rPr lang="en-US" dirty="0" smtClean="0"/>
              <a:t> A will lead to a problem in night vision due to the non functioning rhodopsin protein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8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3- helps in bone and teeth development</a:t>
            </a:r>
          </a:p>
          <a:p>
            <a:pPr marL="0" indent="0">
              <a:buNone/>
            </a:pPr>
            <a:r>
              <a:rPr lang="en-US" dirty="0" smtClean="0"/>
              <a:t>4-has an anti oxidant property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3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A deficiency manifestations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Dry mucus membrane </a:t>
            </a:r>
          </a:p>
          <a:p>
            <a:r>
              <a:rPr lang="en-US" dirty="0" smtClean="0"/>
              <a:t>Infections of the respiratory tract and GIT </a:t>
            </a:r>
          </a:p>
          <a:p>
            <a:r>
              <a:rPr lang="en-US" dirty="0" smtClean="0"/>
              <a:t>Rough skin</a:t>
            </a:r>
          </a:p>
          <a:p>
            <a:r>
              <a:rPr lang="en-US" dirty="0" smtClean="0"/>
              <a:t>Night blindness</a:t>
            </a:r>
          </a:p>
          <a:p>
            <a:r>
              <a:rPr lang="en-US" dirty="0" err="1" smtClean="0"/>
              <a:t>xerophthalmia</a:t>
            </a:r>
            <a:r>
              <a:rPr lang="en-US" dirty="0" smtClean="0"/>
              <a:t> which is dryness of the eye  due to atrophy of the lacrimal gland </a:t>
            </a:r>
          </a:p>
          <a:p>
            <a:r>
              <a:rPr lang="en-US" dirty="0" smtClean="0"/>
              <a:t>Corneal opacity </a:t>
            </a:r>
          </a:p>
          <a:p>
            <a:r>
              <a:rPr lang="en-US" dirty="0" smtClean="0"/>
              <a:t>Deformities in bone and teeth as </a:t>
            </a:r>
            <a:r>
              <a:rPr lang="en-US" dirty="0" err="1" smtClean="0"/>
              <a:t>vit</a:t>
            </a:r>
            <a:r>
              <a:rPr lang="en-US" dirty="0" smtClean="0"/>
              <a:t> A has a role in enamel formation </a:t>
            </a:r>
          </a:p>
        </p:txBody>
      </p:sp>
    </p:spTree>
    <p:extLst>
      <p:ext uri="{BB962C8B-B14F-4D97-AF65-F5344CB8AC3E}">
        <p14:creationId xmlns:p14="http://schemas.microsoft.com/office/powerpoint/2010/main" val="2093913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</a:t>
            </a:r>
            <a:r>
              <a:rPr lang="en-US" dirty="0" smtClean="0"/>
              <a:t> D= </a:t>
            </a:r>
            <a:r>
              <a:rPr lang="en-US" dirty="0" err="1" smtClean="0"/>
              <a:t>Calciferol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Hardening of bone </a:t>
            </a:r>
          </a:p>
          <a:p>
            <a:r>
              <a:rPr lang="en-US" dirty="0" smtClean="0"/>
              <a:t>Maintains normal levels of calcium and phosphorus in blood by increasing their absorption from the intestine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94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484</Words>
  <Application>Microsoft Office PowerPoint</Application>
  <PresentationFormat>Widescreen</PresentationFormat>
  <Paragraphs>60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Biochemistry Department Faculty of Dentistry </vt:lpstr>
      <vt:lpstr>PowerPoint Presentation</vt:lpstr>
      <vt:lpstr>PowerPoint Presentation</vt:lpstr>
      <vt:lpstr>Vitamin C= Ascorbic acid functions </vt:lpstr>
      <vt:lpstr>Vitamin C deficiency= Scurvy disease</vt:lpstr>
      <vt:lpstr>Vit A= Retinol function</vt:lpstr>
      <vt:lpstr>PowerPoint Presentation</vt:lpstr>
      <vt:lpstr>Vit A deficiency manifestations </vt:lpstr>
      <vt:lpstr>Vit D= Calciferol function</vt:lpstr>
      <vt:lpstr>Vit D deficiency </vt:lpstr>
      <vt:lpstr>Rickets </vt:lpstr>
      <vt:lpstr>osteomalacia</vt:lpstr>
      <vt:lpstr>Vit E= tocoferol</vt:lpstr>
      <vt:lpstr>Vit E deficiency </vt:lpstr>
      <vt:lpstr>Vit K</vt:lpstr>
      <vt:lpstr>Vit K deficiency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Marwa Ehab Mohamed Zaky</cp:lastModifiedBy>
  <cp:revision>59</cp:revision>
  <dcterms:created xsi:type="dcterms:W3CDTF">2019-03-10T15:29:36Z</dcterms:created>
  <dcterms:modified xsi:type="dcterms:W3CDTF">2020-11-04T11:53:48Z</dcterms:modified>
</cp:coreProperties>
</file>