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5" r:id="rId3"/>
    <p:sldId id="310" r:id="rId4"/>
    <p:sldId id="312" r:id="rId5"/>
    <p:sldId id="311"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287" r:id="rId20"/>
    <p:sldId id="288" r:id="rId21"/>
    <p:sldId id="289" r:id="rId22"/>
    <p:sldId id="290" r:id="rId23"/>
    <p:sldId id="291" r:id="rId24"/>
    <p:sldId id="295" r:id="rId25"/>
    <p:sldId id="292" r:id="rId26"/>
    <p:sldId id="293" r:id="rId27"/>
    <p:sldId id="294" r:id="rId28"/>
    <p:sldId id="296" r:id="rId29"/>
    <p:sldId id="297" r:id="rId30"/>
    <p:sldId id="298" r:id="rId31"/>
    <p:sldId id="299" r:id="rId32"/>
    <p:sldId id="301" r:id="rId33"/>
    <p:sldId id="302" r:id="rId34"/>
    <p:sldId id="304" r:id="rId35"/>
    <p:sldId id="306" r:id="rId36"/>
    <p:sldId id="307" r:id="rId37"/>
    <p:sldId id="305" r:id="rId38"/>
    <p:sldId id="308" r:id="rId39"/>
    <p:sldId id="309"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B49"/>
    <a:srgbClr val="549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47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18300-7062-4268-9E82-675082A300C0}" type="doc">
      <dgm:prSet loTypeId="urn:microsoft.com/office/officeart/2005/8/layout/orgChart1" loCatId="hierarchy" qsTypeId="urn:microsoft.com/office/officeart/2005/8/quickstyle/simple2" qsCatId="simple" csTypeId="urn:microsoft.com/office/officeart/2005/8/colors/colorful5" csCatId="colorful" phldr="1"/>
      <dgm:spPr/>
      <dgm:t>
        <a:bodyPr/>
        <a:lstStyle/>
        <a:p>
          <a:endParaRPr lang="en-US"/>
        </a:p>
      </dgm:t>
    </dgm:pt>
    <dgm:pt modelId="{E752CD79-F051-49E3-946D-49FBAB6D755E}">
      <dgm:prSet phldrT="[Text]"/>
      <dgm:spPr/>
      <dgm:t>
        <a:bodyPr/>
        <a:lstStyle/>
        <a:p>
          <a:r>
            <a:rPr lang="en-US" b="1" dirty="0" smtClean="0"/>
            <a:t>Types of Deamination</a:t>
          </a:r>
          <a:endParaRPr lang="en-US" dirty="0"/>
        </a:p>
      </dgm:t>
    </dgm:pt>
    <dgm:pt modelId="{CA9D4A85-E6FA-42CD-8B26-9CE63697210F}" type="parTrans" cxnId="{3F0E7071-7926-4870-A50E-2FEF14653DC2}">
      <dgm:prSet/>
      <dgm:spPr/>
      <dgm:t>
        <a:bodyPr/>
        <a:lstStyle/>
        <a:p>
          <a:endParaRPr lang="en-US"/>
        </a:p>
      </dgm:t>
    </dgm:pt>
    <dgm:pt modelId="{2F79309A-5EB8-49F1-BAA7-07AB79E44B8D}" type="sibTrans" cxnId="{3F0E7071-7926-4870-A50E-2FEF14653DC2}">
      <dgm:prSet/>
      <dgm:spPr/>
      <dgm:t>
        <a:bodyPr/>
        <a:lstStyle/>
        <a:p>
          <a:endParaRPr lang="en-US"/>
        </a:p>
      </dgm:t>
    </dgm:pt>
    <dgm:pt modelId="{729C4F08-F0AD-4FCC-B065-855E51BC543C}">
      <dgm:prSet phldrT="[Text]"/>
      <dgm:spPr/>
      <dgm:t>
        <a:bodyPr/>
        <a:lstStyle/>
        <a:p>
          <a:r>
            <a:rPr lang="en-US" dirty="0" smtClean="0"/>
            <a:t>Oxidative</a:t>
          </a:r>
          <a:endParaRPr lang="en-US" dirty="0"/>
        </a:p>
      </dgm:t>
    </dgm:pt>
    <dgm:pt modelId="{EAD87556-A9C3-4F5A-A4ED-253BBDAECC32}" type="parTrans" cxnId="{9117DC7B-82CB-4D52-AD61-765ED7F8C130}">
      <dgm:prSet/>
      <dgm:spPr/>
      <dgm:t>
        <a:bodyPr/>
        <a:lstStyle/>
        <a:p>
          <a:endParaRPr lang="en-US"/>
        </a:p>
      </dgm:t>
    </dgm:pt>
    <dgm:pt modelId="{DF8F1DE0-A2F4-4226-903E-A2F7679078E3}" type="sibTrans" cxnId="{9117DC7B-82CB-4D52-AD61-765ED7F8C130}">
      <dgm:prSet/>
      <dgm:spPr/>
      <dgm:t>
        <a:bodyPr/>
        <a:lstStyle/>
        <a:p>
          <a:endParaRPr lang="en-US"/>
        </a:p>
      </dgm:t>
    </dgm:pt>
    <dgm:pt modelId="{B8484C27-FE4C-4587-A92C-509F64BFF6CA}">
      <dgm:prSet phldrT="[Text]"/>
      <dgm:spPr/>
      <dgm:t>
        <a:bodyPr/>
        <a:lstStyle/>
        <a:p>
          <a:r>
            <a:rPr lang="en-US" dirty="0" smtClean="0"/>
            <a:t>Non-Oxidative</a:t>
          </a:r>
          <a:endParaRPr lang="en-US" dirty="0"/>
        </a:p>
      </dgm:t>
    </dgm:pt>
    <dgm:pt modelId="{C3198C25-C5CF-419E-9BB4-AA97B85AAB14}" type="parTrans" cxnId="{CF63B5F4-7104-4073-88D8-CC310DD31375}">
      <dgm:prSet/>
      <dgm:spPr/>
      <dgm:t>
        <a:bodyPr/>
        <a:lstStyle/>
        <a:p>
          <a:endParaRPr lang="en-US"/>
        </a:p>
      </dgm:t>
    </dgm:pt>
    <dgm:pt modelId="{3F460B46-6102-48EB-B768-9B2305E0EFB1}" type="sibTrans" cxnId="{CF63B5F4-7104-4073-88D8-CC310DD31375}">
      <dgm:prSet/>
      <dgm:spPr/>
      <dgm:t>
        <a:bodyPr/>
        <a:lstStyle/>
        <a:p>
          <a:endParaRPr lang="en-US"/>
        </a:p>
      </dgm:t>
    </dgm:pt>
    <dgm:pt modelId="{CC152AEE-FF71-4D2B-A09C-F0E5651C8B09}">
      <dgm:prSet phldrT="[Text]"/>
      <dgm:spPr/>
      <dgm:t>
        <a:bodyPr/>
        <a:lstStyle/>
        <a:p>
          <a:r>
            <a:rPr lang="en-US" dirty="0" smtClean="0"/>
            <a:t>Hydrolytic</a:t>
          </a:r>
          <a:endParaRPr lang="en-US" dirty="0"/>
        </a:p>
      </dgm:t>
    </dgm:pt>
    <dgm:pt modelId="{D0642A8A-D5B8-4386-9565-5585B0A3D4F7}" type="parTrans" cxnId="{88A392C1-A976-4D93-BF56-515029381236}">
      <dgm:prSet/>
      <dgm:spPr/>
      <dgm:t>
        <a:bodyPr/>
        <a:lstStyle/>
        <a:p>
          <a:endParaRPr lang="en-US"/>
        </a:p>
      </dgm:t>
    </dgm:pt>
    <dgm:pt modelId="{3E2BFA43-AF4B-4FCE-BC41-392AC6A1EDE4}" type="sibTrans" cxnId="{88A392C1-A976-4D93-BF56-515029381236}">
      <dgm:prSet/>
      <dgm:spPr/>
      <dgm:t>
        <a:bodyPr/>
        <a:lstStyle/>
        <a:p>
          <a:endParaRPr lang="en-US"/>
        </a:p>
      </dgm:t>
    </dgm:pt>
    <dgm:pt modelId="{99D2853B-2C6E-4B10-9B94-F6FF638EB2BE}" type="pres">
      <dgm:prSet presAssocID="{96F18300-7062-4268-9E82-675082A300C0}" presName="hierChild1" presStyleCnt="0">
        <dgm:presLayoutVars>
          <dgm:orgChart val="1"/>
          <dgm:chPref val="1"/>
          <dgm:dir/>
          <dgm:animOne val="branch"/>
          <dgm:animLvl val="lvl"/>
          <dgm:resizeHandles/>
        </dgm:presLayoutVars>
      </dgm:prSet>
      <dgm:spPr/>
      <dgm:t>
        <a:bodyPr/>
        <a:lstStyle/>
        <a:p>
          <a:endParaRPr lang="en-US"/>
        </a:p>
      </dgm:t>
    </dgm:pt>
    <dgm:pt modelId="{F29A7708-6498-407D-B337-6BF76A4DE44D}" type="pres">
      <dgm:prSet presAssocID="{E752CD79-F051-49E3-946D-49FBAB6D755E}" presName="hierRoot1" presStyleCnt="0">
        <dgm:presLayoutVars>
          <dgm:hierBranch val="init"/>
        </dgm:presLayoutVars>
      </dgm:prSet>
      <dgm:spPr/>
    </dgm:pt>
    <dgm:pt modelId="{4B04538E-793A-4450-9AC2-9AC01F5ECF9B}" type="pres">
      <dgm:prSet presAssocID="{E752CD79-F051-49E3-946D-49FBAB6D755E}" presName="rootComposite1" presStyleCnt="0"/>
      <dgm:spPr/>
    </dgm:pt>
    <dgm:pt modelId="{A8DAE7C5-D440-4711-A010-6E5DEB1CC948}" type="pres">
      <dgm:prSet presAssocID="{E752CD79-F051-49E3-946D-49FBAB6D755E}" presName="rootText1" presStyleLbl="node0" presStyleIdx="0" presStyleCnt="1" custScaleX="158794" custScaleY="107006">
        <dgm:presLayoutVars>
          <dgm:chPref val="3"/>
        </dgm:presLayoutVars>
      </dgm:prSet>
      <dgm:spPr/>
      <dgm:t>
        <a:bodyPr/>
        <a:lstStyle/>
        <a:p>
          <a:endParaRPr lang="en-US"/>
        </a:p>
      </dgm:t>
    </dgm:pt>
    <dgm:pt modelId="{2203BFC3-0922-4CB5-8423-4FB4C79F9F7E}" type="pres">
      <dgm:prSet presAssocID="{E752CD79-F051-49E3-946D-49FBAB6D755E}" presName="rootConnector1" presStyleLbl="node1" presStyleIdx="0" presStyleCnt="0"/>
      <dgm:spPr/>
      <dgm:t>
        <a:bodyPr/>
        <a:lstStyle/>
        <a:p>
          <a:endParaRPr lang="en-US"/>
        </a:p>
      </dgm:t>
    </dgm:pt>
    <dgm:pt modelId="{2638003B-BCAA-4177-B911-BF8F3A517E8E}" type="pres">
      <dgm:prSet presAssocID="{E752CD79-F051-49E3-946D-49FBAB6D755E}" presName="hierChild2" presStyleCnt="0"/>
      <dgm:spPr/>
    </dgm:pt>
    <dgm:pt modelId="{FD6552CC-D652-4563-9EA9-2DC20D47D194}" type="pres">
      <dgm:prSet presAssocID="{EAD87556-A9C3-4F5A-A4ED-253BBDAECC32}" presName="Name37" presStyleLbl="parChTrans1D2" presStyleIdx="0" presStyleCnt="3"/>
      <dgm:spPr/>
      <dgm:t>
        <a:bodyPr/>
        <a:lstStyle/>
        <a:p>
          <a:endParaRPr lang="en-US"/>
        </a:p>
      </dgm:t>
    </dgm:pt>
    <dgm:pt modelId="{23261177-EEF6-4825-95FD-27631C207739}" type="pres">
      <dgm:prSet presAssocID="{729C4F08-F0AD-4FCC-B065-855E51BC543C}" presName="hierRoot2" presStyleCnt="0">
        <dgm:presLayoutVars>
          <dgm:hierBranch val="init"/>
        </dgm:presLayoutVars>
      </dgm:prSet>
      <dgm:spPr/>
    </dgm:pt>
    <dgm:pt modelId="{C75914FC-1FAE-4D25-9713-FEEAD123F7E9}" type="pres">
      <dgm:prSet presAssocID="{729C4F08-F0AD-4FCC-B065-855E51BC543C}" presName="rootComposite" presStyleCnt="0"/>
      <dgm:spPr/>
    </dgm:pt>
    <dgm:pt modelId="{D7B0D215-9F96-4BAC-975B-B509C91FFC08}" type="pres">
      <dgm:prSet presAssocID="{729C4F08-F0AD-4FCC-B065-855E51BC543C}" presName="rootText" presStyleLbl="node2" presStyleIdx="0" presStyleCnt="3">
        <dgm:presLayoutVars>
          <dgm:chPref val="3"/>
        </dgm:presLayoutVars>
      </dgm:prSet>
      <dgm:spPr/>
      <dgm:t>
        <a:bodyPr/>
        <a:lstStyle/>
        <a:p>
          <a:endParaRPr lang="en-US"/>
        </a:p>
      </dgm:t>
    </dgm:pt>
    <dgm:pt modelId="{9C81E4AB-775E-419E-8800-031F1397180F}" type="pres">
      <dgm:prSet presAssocID="{729C4F08-F0AD-4FCC-B065-855E51BC543C}" presName="rootConnector" presStyleLbl="node2" presStyleIdx="0" presStyleCnt="3"/>
      <dgm:spPr/>
      <dgm:t>
        <a:bodyPr/>
        <a:lstStyle/>
        <a:p>
          <a:endParaRPr lang="en-US"/>
        </a:p>
      </dgm:t>
    </dgm:pt>
    <dgm:pt modelId="{A48D3F2D-494A-4665-925F-E5FD3FCC7071}" type="pres">
      <dgm:prSet presAssocID="{729C4F08-F0AD-4FCC-B065-855E51BC543C}" presName="hierChild4" presStyleCnt="0"/>
      <dgm:spPr/>
    </dgm:pt>
    <dgm:pt modelId="{EBCF840A-FB3A-4E39-A88D-F8E4C14DD0D8}" type="pres">
      <dgm:prSet presAssocID="{729C4F08-F0AD-4FCC-B065-855E51BC543C}" presName="hierChild5" presStyleCnt="0"/>
      <dgm:spPr/>
    </dgm:pt>
    <dgm:pt modelId="{7EBD4586-0ACD-490B-A15F-5765E33F4028}" type="pres">
      <dgm:prSet presAssocID="{C3198C25-C5CF-419E-9BB4-AA97B85AAB14}" presName="Name37" presStyleLbl="parChTrans1D2" presStyleIdx="1" presStyleCnt="3"/>
      <dgm:spPr/>
      <dgm:t>
        <a:bodyPr/>
        <a:lstStyle/>
        <a:p>
          <a:endParaRPr lang="en-US"/>
        </a:p>
      </dgm:t>
    </dgm:pt>
    <dgm:pt modelId="{5C0817E6-812C-48D2-9D16-3847C9F17BDB}" type="pres">
      <dgm:prSet presAssocID="{B8484C27-FE4C-4587-A92C-509F64BFF6CA}" presName="hierRoot2" presStyleCnt="0">
        <dgm:presLayoutVars>
          <dgm:hierBranch val="init"/>
        </dgm:presLayoutVars>
      </dgm:prSet>
      <dgm:spPr/>
    </dgm:pt>
    <dgm:pt modelId="{9BAB2CDE-BC4F-4FD0-B2A0-1A725CB769F2}" type="pres">
      <dgm:prSet presAssocID="{B8484C27-FE4C-4587-A92C-509F64BFF6CA}" presName="rootComposite" presStyleCnt="0"/>
      <dgm:spPr/>
    </dgm:pt>
    <dgm:pt modelId="{DFB6A109-7238-453C-A9A1-3469C9E6DBF8}" type="pres">
      <dgm:prSet presAssocID="{B8484C27-FE4C-4587-A92C-509F64BFF6CA}" presName="rootText" presStyleLbl="node2" presStyleIdx="1" presStyleCnt="3">
        <dgm:presLayoutVars>
          <dgm:chPref val="3"/>
        </dgm:presLayoutVars>
      </dgm:prSet>
      <dgm:spPr/>
      <dgm:t>
        <a:bodyPr/>
        <a:lstStyle/>
        <a:p>
          <a:endParaRPr lang="en-US"/>
        </a:p>
      </dgm:t>
    </dgm:pt>
    <dgm:pt modelId="{FFD284BE-DB13-4090-AEF5-BB520DE293E6}" type="pres">
      <dgm:prSet presAssocID="{B8484C27-FE4C-4587-A92C-509F64BFF6CA}" presName="rootConnector" presStyleLbl="node2" presStyleIdx="1" presStyleCnt="3"/>
      <dgm:spPr/>
      <dgm:t>
        <a:bodyPr/>
        <a:lstStyle/>
        <a:p>
          <a:endParaRPr lang="en-US"/>
        </a:p>
      </dgm:t>
    </dgm:pt>
    <dgm:pt modelId="{8659D047-369A-4993-8D11-9D21199556EB}" type="pres">
      <dgm:prSet presAssocID="{B8484C27-FE4C-4587-A92C-509F64BFF6CA}" presName="hierChild4" presStyleCnt="0"/>
      <dgm:spPr/>
    </dgm:pt>
    <dgm:pt modelId="{BCEB7E3A-60F2-42C3-B4FA-264FFC5ADAE7}" type="pres">
      <dgm:prSet presAssocID="{B8484C27-FE4C-4587-A92C-509F64BFF6CA}" presName="hierChild5" presStyleCnt="0"/>
      <dgm:spPr/>
    </dgm:pt>
    <dgm:pt modelId="{96248B53-06F2-4E4C-98B1-B1CD2247CB67}" type="pres">
      <dgm:prSet presAssocID="{D0642A8A-D5B8-4386-9565-5585B0A3D4F7}" presName="Name37" presStyleLbl="parChTrans1D2" presStyleIdx="2" presStyleCnt="3"/>
      <dgm:spPr/>
      <dgm:t>
        <a:bodyPr/>
        <a:lstStyle/>
        <a:p>
          <a:endParaRPr lang="en-US"/>
        </a:p>
      </dgm:t>
    </dgm:pt>
    <dgm:pt modelId="{2B9275E4-1A9E-4A34-A0AD-0F86B972BC19}" type="pres">
      <dgm:prSet presAssocID="{CC152AEE-FF71-4D2B-A09C-F0E5651C8B09}" presName="hierRoot2" presStyleCnt="0">
        <dgm:presLayoutVars>
          <dgm:hierBranch val="init"/>
        </dgm:presLayoutVars>
      </dgm:prSet>
      <dgm:spPr/>
    </dgm:pt>
    <dgm:pt modelId="{05758DC6-EE1C-43FD-879B-1E137900AE1C}" type="pres">
      <dgm:prSet presAssocID="{CC152AEE-FF71-4D2B-A09C-F0E5651C8B09}" presName="rootComposite" presStyleCnt="0"/>
      <dgm:spPr/>
    </dgm:pt>
    <dgm:pt modelId="{A3A6C67F-4E46-4169-978A-165558E58D0F}" type="pres">
      <dgm:prSet presAssocID="{CC152AEE-FF71-4D2B-A09C-F0E5651C8B09}" presName="rootText" presStyleLbl="node2" presStyleIdx="2" presStyleCnt="3">
        <dgm:presLayoutVars>
          <dgm:chPref val="3"/>
        </dgm:presLayoutVars>
      </dgm:prSet>
      <dgm:spPr/>
      <dgm:t>
        <a:bodyPr/>
        <a:lstStyle/>
        <a:p>
          <a:endParaRPr lang="en-US"/>
        </a:p>
      </dgm:t>
    </dgm:pt>
    <dgm:pt modelId="{15847DBF-4FF6-497A-979B-8CBDAE4F32EE}" type="pres">
      <dgm:prSet presAssocID="{CC152AEE-FF71-4D2B-A09C-F0E5651C8B09}" presName="rootConnector" presStyleLbl="node2" presStyleIdx="2" presStyleCnt="3"/>
      <dgm:spPr/>
      <dgm:t>
        <a:bodyPr/>
        <a:lstStyle/>
        <a:p>
          <a:endParaRPr lang="en-US"/>
        </a:p>
      </dgm:t>
    </dgm:pt>
    <dgm:pt modelId="{E604FAA5-6162-4791-93B5-1EBBDE2C60A1}" type="pres">
      <dgm:prSet presAssocID="{CC152AEE-FF71-4D2B-A09C-F0E5651C8B09}" presName="hierChild4" presStyleCnt="0"/>
      <dgm:spPr/>
    </dgm:pt>
    <dgm:pt modelId="{AD37D93B-3658-4814-8B27-87029A5A4EC5}" type="pres">
      <dgm:prSet presAssocID="{CC152AEE-FF71-4D2B-A09C-F0E5651C8B09}" presName="hierChild5" presStyleCnt="0"/>
      <dgm:spPr/>
    </dgm:pt>
    <dgm:pt modelId="{885B1332-7D66-4508-B2A8-916E76A85564}" type="pres">
      <dgm:prSet presAssocID="{E752CD79-F051-49E3-946D-49FBAB6D755E}" presName="hierChild3" presStyleCnt="0"/>
      <dgm:spPr/>
    </dgm:pt>
  </dgm:ptLst>
  <dgm:cxnLst>
    <dgm:cxn modelId="{3F0E7071-7926-4870-A50E-2FEF14653DC2}" srcId="{96F18300-7062-4268-9E82-675082A300C0}" destId="{E752CD79-F051-49E3-946D-49FBAB6D755E}" srcOrd="0" destOrd="0" parTransId="{CA9D4A85-E6FA-42CD-8B26-9CE63697210F}" sibTransId="{2F79309A-5EB8-49F1-BAA7-07AB79E44B8D}"/>
    <dgm:cxn modelId="{8024C723-E219-4D8B-A85D-8495BB9E6147}" type="presOf" srcId="{B8484C27-FE4C-4587-A92C-509F64BFF6CA}" destId="{DFB6A109-7238-453C-A9A1-3469C9E6DBF8}" srcOrd="0" destOrd="0" presId="urn:microsoft.com/office/officeart/2005/8/layout/orgChart1"/>
    <dgm:cxn modelId="{9BD68BF0-7FCA-4CE3-B0FF-A3C32106F861}" type="presOf" srcId="{E752CD79-F051-49E3-946D-49FBAB6D755E}" destId="{2203BFC3-0922-4CB5-8423-4FB4C79F9F7E}" srcOrd="1" destOrd="0" presId="urn:microsoft.com/office/officeart/2005/8/layout/orgChart1"/>
    <dgm:cxn modelId="{04CAE071-BB45-475C-BFC2-F4C3FF2A2572}" type="presOf" srcId="{B8484C27-FE4C-4587-A92C-509F64BFF6CA}" destId="{FFD284BE-DB13-4090-AEF5-BB520DE293E6}" srcOrd="1" destOrd="0" presId="urn:microsoft.com/office/officeart/2005/8/layout/orgChart1"/>
    <dgm:cxn modelId="{F19CA8E8-73F5-46B1-9728-680D10FADBBC}" type="presOf" srcId="{E752CD79-F051-49E3-946D-49FBAB6D755E}" destId="{A8DAE7C5-D440-4711-A010-6E5DEB1CC948}" srcOrd="0" destOrd="0" presId="urn:microsoft.com/office/officeart/2005/8/layout/orgChart1"/>
    <dgm:cxn modelId="{E83E74B1-B8B0-4E88-B8E9-C84C2EE4C002}" type="presOf" srcId="{96F18300-7062-4268-9E82-675082A300C0}" destId="{99D2853B-2C6E-4B10-9B94-F6FF638EB2BE}" srcOrd="0" destOrd="0" presId="urn:microsoft.com/office/officeart/2005/8/layout/orgChart1"/>
    <dgm:cxn modelId="{2C16B221-CB35-4045-8506-6CFF97A75C02}" type="presOf" srcId="{D0642A8A-D5B8-4386-9565-5585B0A3D4F7}" destId="{96248B53-06F2-4E4C-98B1-B1CD2247CB67}" srcOrd="0" destOrd="0" presId="urn:microsoft.com/office/officeart/2005/8/layout/orgChart1"/>
    <dgm:cxn modelId="{A72E5FC6-599F-46C5-B9A8-676253F9F5D5}" type="presOf" srcId="{CC152AEE-FF71-4D2B-A09C-F0E5651C8B09}" destId="{A3A6C67F-4E46-4169-978A-165558E58D0F}" srcOrd="0" destOrd="0" presId="urn:microsoft.com/office/officeart/2005/8/layout/orgChart1"/>
    <dgm:cxn modelId="{1CAB8A8A-B9C5-4D5A-9338-A446F01A7A94}" type="presOf" srcId="{C3198C25-C5CF-419E-9BB4-AA97B85AAB14}" destId="{7EBD4586-0ACD-490B-A15F-5765E33F4028}" srcOrd="0" destOrd="0" presId="urn:microsoft.com/office/officeart/2005/8/layout/orgChart1"/>
    <dgm:cxn modelId="{88A392C1-A976-4D93-BF56-515029381236}" srcId="{E752CD79-F051-49E3-946D-49FBAB6D755E}" destId="{CC152AEE-FF71-4D2B-A09C-F0E5651C8B09}" srcOrd="2" destOrd="0" parTransId="{D0642A8A-D5B8-4386-9565-5585B0A3D4F7}" sibTransId="{3E2BFA43-AF4B-4FCE-BC41-392AC6A1EDE4}"/>
    <dgm:cxn modelId="{352117C4-4727-43A7-9E22-DC9C02D0F83E}" type="presOf" srcId="{EAD87556-A9C3-4F5A-A4ED-253BBDAECC32}" destId="{FD6552CC-D652-4563-9EA9-2DC20D47D194}" srcOrd="0" destOrd="0" presId="urn:microsoft.com/office/officeart/2005/8/layout/orgChart1"/>
    <dgm:cxn modelId="{9117DC7B-82CB-4D52-AD61-765ED7F8C130}" srcId="{E752CD79-F051-49E3-946D-49FBAB6D755E}" destId="{729C4F08-F0AD-4FCC-B065-855E51BC543C}" srcOrd="0" destOrd="0" parTransId="{EAD87556-A9C3-4F5A-A4ED-253BBDAECC32}" sibTransId="{DF8F1DE0-A2F4-4226-903E-A2F7679078E3}"/>
    <dgm:cxn modelId="{6C5C34D1-DA8B-41EA-B58B-721AB91AB119}" type="presOf" srcId="{CC152AEE-FF71-4D2B-A09C-F0E5651C8B09}" destId="{15847DBF-4FF6-497A-979B-8CBDAE4F32EE}" srcOrd="1" destOrd="0" presId="urn:microsoft.com/office/officeart/2005/8/layout/orgChart1"/>
    <dgm:cxn modelId="{5F1A97E0-F485-4C23-A2DB-9EE977E82BA9}" type="presOf" srcId="{729C4F08-F0AD-4FCC-B065-855E51BC543C}" destId="{D7B0D215-9F96-4BAC-975B-B509C91FFC08}" srcOrd="0" destOrd="0" presId="urn:microsoft.com/office/officeart/2005/8/layout/orgChart1"/>
    <dgm:cxn modelId="{CF63B5F4-7104-4073-88D8-CC310DD31375}" srcId="{E752CD79-F051-49E3-946D-49FBAB6D755E}" destId="{B8484C27-FE4C-4587-A92C-509F64BFF6CA}" srcOrd="1" destOrd="0" parTransId="{C3198C25-C5CF-419E-9BB4-AA97B85AAB14}" sibTransId="{3F460B46-6102-48EB-B768-9B2305E0EFB1}"/>
    <dgm:cxn modelId="{468964D3-0363-4EC5-AF77-BE920756FF1F}" type="presOf" srcId="{729C4F08-F0AD-4FCC-B065-855E51BC543C}" destId="{9C81E4AB-775E-419E-8800-031F1397180F}" srcOrd="1" destOrd="0" presId="urn:microsoft.com/office/officeart/2005/8/layout/orgChart1"/>
    <dgm:cxn modelId="{1C903DDF-A896-4434-9ED0-F864B07F027A}" type="presParOf" srcId="{99D2853B-2C6E-4B10-9B94-F6FF638EB2BE}" destId="{F29A7708-6498-407D-B337-6BF76A4DE44D}" srcOrd="0" destOrd="0" presId="urn:microsoft.com/office/officeart/2005/8/layout/orgChart1"/>
    <dgm:cxn modelId="{D40A41B6-96DE-41DE-ACED-B41642E02628}" type="presParOf" srcId="{F29A7708-6498-407D-B337-6BF76A4DE44D}" destId="{4B04538E-793A-4450-9AC2-9AC01F5ECF9B}" srcOrd="0" destOrd="0" presId="urn:microsoft.com/office/officeart/2005/8/layout/orgChart1"/>
    <dgm:cxn modelId="{8A46275E-46F3-480C-8CBB-48E81A2E541D}" type="presParOf" srcId="{4B04538E-793A-4450-9AC2-9AC01F5ECF9B}" destId="{A8DAE7C5-D440-4711-A010-6E5DEB1CC948}" srcOrd="0" destOrd="0" presId="urn:microsoft.com/office/officeart/2005/8/layout/orgChart1"/>
    <dgm:cxn modelId="{C40233B4-00F4-4719-B5A1-7A5E12CF9E38}" type="presParOf" srcId="{4B04538E-793A-4450-9AC2-9AC01F5ECF9B}" destId="{2203BFC3-0922-4CB5-8423-4FB4C79F9F7E}" srcOrd="1" destOrd="0" presId="urn:microsoft.com/office/officeart/2005/8/layout/orgChart1"/>
    <dgm:cxn modelId="{9FC76BA7-ECDB-4F71-8C9C-41D2235C1A84}" type="presParOf" srcId="{F29A7708-6498-407D-B337-6BF76A4DE44D}" destId="{2638003B-BCAA-4177-B911-BF8F3A517E8E}" srcOrd="1" destOrd="0" presId="urn:microsoft.com/office/officeart/2005/8/layout/orgChart1"/>
    <dgm:cxn modelId="{B737F284-0745-495E-BF23-330665768A63}" type="presParOf" srcId="{2638003B-BCAA-4177-B911-BF8F3A517E8E}" destId="{FD6552CC-D652-4563-9EA9-2DC20D47D194}" srcOrd="0" destOrd="0" presId="urn:microsoft.com/office/officeart/2005/8/layout/orgChart1"/>
    <dgm:cxn modelId="{29876EAF-35B8-4CBC-9D32-369252282FFE}" type="presParOf" srcId="{2638003B-BCAA-4177-B911-BF8F3A517E8E}" destId="{23261177-EEF6-4825-95FD-27631C207739}" srcOrd="1" destOrd="0" presId="urn:microsoft.com/office/officeart/2005/8/layout/orgChart1"/>
    <dgm:cxn modelId="{CDCC6ADE-8874-49F3-815E-4AAD6B87A5FE}" type="presParOf" srcId="{23261177-EEF6-4825-95FD-27631C207739}" destId="{C75914FC-1FAE-4D25-9713-FEEAD123F7E9}" srcOrd="0" destOrd="0" presId="urn:microsoft.com/office/officeart/2005/8/layout/orgChart1"/>
    <dgm:cxn modelId="{6FC6F7BA-D4B8-431C-ABB1-A2CDC224D7DB}" type="presParOf" srcId="{C75914FC-1FAE-4D25-9713-FEEAD123F7E9}" destId="{D7B0D215-9F96-4BAC-975B-B509C91FFC08}" srcOrd="0" destOrd="0" presId="urn:microsoft.com/office/officeart/2005/8/layout/orgChart1"/>
    <dgm:cxn modelId="{A98B11A7-C71C-4507-900F-4F397FBC1BB2}" type="presParOf" srcId="{C75914FC-1FAE-4D25-9713-FEEAD123F7E9}" destId="{9C81E4AB-775E-419E-8800-031F1397180F}" srcOrd="1" destOrd="0" presId="urn:microsoft.com/office/officeart/2005/8/layout/orgChart1"/>
    <dgm:cxn modelId="{B9077858-CD6B-44A6-B902-971EF511AA95}" type="presParOf" srcId="{23261177-EEF6-4825-95FD-27631C207739}" destId="{A48D3F2D-494A-4665-925F-E5FD3FCC7071}" srcOrd="1" destOrd="0" presId="urn:microsoft.com/office/officeart/2005/8/layout/orgChart1"/>
    <dgm:cxn modelId="{4CABF777-4232-4C63-86FA-9C536766179F}" type="presParOf" srcId="{23261177-EEF6-4825-95FD-27631C207739}" destId="{EBCF840A-FB3A-4E39-A88D-F8E4C14DD0D8}" srcOrd="2" destOrd="0" presId="urn:microsoft.com/office/officeart/2005/8/layout/orgChart1"/>
    <dgm:cxn modelId="{29987E27-0D12-4A5A-8BC7-99E87D70703D}" type="presParOf" srcId="{2638003B-BCAA-4177-B911-BF8F3A517E8E}" destId="{7EBD4586-0ACD-490B-A15F-5765E33F4028}" srcOrd="2" destOrd="0" presId="urn:microsoft.com/office/officeart/2005/8/layout/orgChart1"/>
    <dgm:cxn modelId="{0298D329-D194-4C7A-945A-9FDCD9174E9F}" type="presParOf" srcId="{2638003B-BCAA-4177-B911-BF8F3A517E8E}" destId="{5C0817E6-812C-48D2-9D16-3847C9F17BDB}" srcOrd="3" destOrd="0" presId="urn:microsoft.com/office/officeart/2005/8/layout/orgChart1"/>
    <dgm:cxn modelId="{28EB6F34-424D-44FB-A2B9-51DCC80AEB72}" type="presParOf" srcId="{5C0817E6-812C-48D2-9D16-3847C9F17BDB}" destId="{9BAB2CDE-BC4F-4FD0-B2A0-1A725CB769F2}" srcOrd="0" destOrd="0" presId="urn:microsoft.com/office/officeart/2005/8/layout/orgChart1"/>
    <dgm:cxn modelId="{C74B76F9-77C5-43EE-8D53-CB19A9F2B2FC}" type="presParOf" srcId="{9BAB2CDE-BC4F-4FD0-B2A0-1A725CB769F2}" destId="{DFB6A109-7238-453C-A9A1-3469C9E6DBF8}" srcOrd="0" destOrd="0" presId="urn:microsoft.com/office/officeart/2005/8/layout/orgChart1"/>
    <dgm:cxn modelId="{9DE6A3CE-B8F7-41E2-ABC8-B5E4AED544AB}" type="presParOf" srcId="{9BAB2CDE-BC4F-4FD0-B2A0-1A725CB769F2}" destId="{FFD284BE-DB13-4090-AEF5-BB520DE293E6}" srcOrd="1" destOrd="0" presId="urn:microsoft.com/office/officeart/2005/8/layout/orgChart1"/>
    <dgm:cxn modelId="{BEA3C593-49D2-4033-B316-26736A0C2FEC}" type="presParOf" srcId="{5C0817E6-812C-48D2-9D16-3847C9F17BDB}" destId="{8659D047-369A-4993-8D11-9D21199556EB}" srcOrd="1" destOrd="0" presId="urn:microsoft.com/office/officeart/2005/8/layout/orgChart1"/>
    <dgm:cxn modelId="{BAC8DF15-081C-4AD5-8958-7416A7FBB135}" type="presParOf" srcId="{5C0817E6-812C-48D2-9D16-3847C9F17BDB}" destId="{BCEB7E3A-60F2-42C3-B4FA-264FFC5ADAE7}" srcOrd="2" destOrd="0" presId="urn:microsoft.com/office/officeart/2005/8/layout/orgChart1"/>
    <dgm:cxn modelId="{818E25D9-0D27-4A6E-8324-F0792BE93BB0}" type="presParOf" srcId="{2638003B-BCAA-4177-B911-BF8F3A517E8E}" destId="{96248B53-06F2-4E4C-98B1-B1CD2247CB67}" srcOrd="4" destOrd="0" presId="urn:microsoft.com/office/officeart/2005/8/layout/orgChart1"/>
    <dgm:cxn modelId="{7CFD4434-B8AA-4668-9791-018538774A3C}" type="presParOf" srcId="{2638003B-BCAA-4177-B911-BF8F3A517E8E}" destId="{2B9275E4-1A9E-4A34-A0AD-0F86B972BC19}" srcOrd="5" destOrd="0" presId="urn:microsoft.com/office/officeart/2005/8/layout/orgChart1"/>
    <dgm:cxn modelId="{9C3B846D-7DC7-4195-99C7-99C41B9967ED}" type="presParOf" srcId="{2B9275E4-1A9E-4A34-A0AD-0F86B972BC19}" destId="{05758DC6-EE1C-43FD-879B-1E137900AE1C}" srcOrd="0" destOrd="0" presId="urn:microsoft.com/office/officeart/2005/8/layout/orgChart1"/>
    <dgm:cxn modelId="{A915CA04-E7E4-452C-A29F-170708B5BFDF}" type="presParOf" srcId="{05758DC6-EE1C-43FD-879B-1E137900AE1C}" destId="{A3A6C67F-4E46-4169-978A-165558E58D0F}" srcOrd="0" destOrd="0" presId="urn:microsoft.com/office/officeart/2005/8/layout/orgChart1"/>
    <dgm:cxn modelId="{86C2446B-996E-48CF-B0F9-80E10AB6F0DC}" type="presParOf" srcId="{05758DC6-EE1C-43FD-879B-1E137900AE1C}" destId="{15847DBF-4FF6-497A-979B-8CBDAE4F32EE}" srcOrd="1" destOrd="0" presId="urn:microsoft.com/office/officeart/2005/8/layout/orgChart1"/>
    <dgm:cxn modelId="{B9EC2D23-B93C-4C57-961C-2AAE09593597}" type="presParOf" srcId="{2B9275E4-1A9E-4A34-A0AD-0F86B972BC19}" destId="{E604FAA5-6162-4791-93B5-1EBBDE2C60A1}" srcOrd="1" destOrd="0" presId="urn:microsoft.com/office/officeart/2005/8/layout/orgChart1"/>
    <dgm:cxn modelId="{BA90AFAC-D78B-450A-ABC4-40834D3E3D37}" type="presParOf" srcId="{2B9275E4-1A9E-4A34-A0AD-0F86B972BC19}" destId="{AD37D93B-3658-4814-8B27-87029A5A4EC5}" srcOrd="2" destOrd="0" presId="urn:microsoft.com/office/officeart/2005/8/layout/orgChart1"/>
    <dgm:cxn modelId="{A562F415-A9F9-43F0-806A-73E4BC0A463A}" type="presParOf" srcId="{F29A7708-6498-407D-B337-6BF76A4DE44D}" destId="{885B1332-7D66-4508-B2A8-916E76A855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D62E4-FD85-4D72-A106-25E61025152F}"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AD24A-A7EC-4B99-B1F2-2078A718E41A}" type="slidenum">
              <a:rPr lang="en-US" smtClean="0"/>
              <a:t>‹#›</a:t>
            </a:fld>
            <a:endParaRPr lang="en-US"/>
          </a:p>
        </p:txBody>
      </p:sp>
    </p:spTree>
    <p:extLst>
      <p:ext uri="{BB962C8B-B14F-4D97-AF65-F5344CB8AC3E}">
        <p14:creationId xmlns:p14="http://schemas.microsoft.com/office/powerpoint/2010/main" val="352706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1248" y="-344547"/>
            <a:ext cx="5650752" cy="7211077"/>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1248" y="-344547"/>
            <a:ext cx="5650752" cy="72110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9399" t="1159" b="2875"/>
          <a:stretch/>
        </p:blipFill>
        <p:spPr>
          <a:xfrm>
            <a:off x="-1" y="-16778"/>
            <a:ext cx="8934995" cy="6887842"/>
          </a:xfrm>
          <a:prstGeom prst="rect">
            <a:avLst/>
          </a:prstGeom>
        </p:spPr>
      </p:pic>
      <p:sp>
        <p:nvSpPr>
          <p:cNvPr id="2" name="Title 1"/>
          <p:cNvSpPr>
            <a:spLocks noGrp="1"/>
          </p:cNvSpPr>
          <p:nvPr>
            <p:ph type="ctrTitle" hasCustomPrompt="1"/>
          </p:nvPr>
        </p:nvSpPr>
        <p:spPr>
          <a:xfrm>
            <a:off x="5282892" y="3233734"/>
            <a:ext cx="6509306" cy="1105430"/>
          </a:xfrm>
        </p:spPr>
        <p:txBody>
          <a:bodyPr anchor="b">
            <a:normAutofit/>
          </a:bodyPr>
          <a:lstStyle>
            <a:lvl1pPr algn="l">
              <a:defRPr sz="5400">
                <a:latin typeface="Hacen Extender" panose="02000000000000000000" pitchFamily="2" charset="-78"/>
                <a:cs typeface="Hacen Extender" panose="02000000000000000000" pitchFamily="2" charset="-78"/>
              </a:defRPr>
            </a:lvl1pPr>
          </a:lstStyle>
          <a:p>
            <a:pPr algn="ctr"/>
            <a:r>
              <a:rPr lang="en-US" sz="7200" dirty="0">
                <a:solidFill>
                  <a:srgbClr val="102346"/>
                </a:solidFill>
                <a:latin typeface="Egypt505"/>
                <a:cs typeface="Hacen Tunisia Bold" pitchFamily="2" charset="-78"/>
              </a:rPr>
              <a:t>Title</a:t>
            </a:r>
          </a:p>
        </p:txBody>
      </p:sp>
      <p:sp>
        <p:nvSpPr>
          <p:cNvPr id="3" name="Subtitle 2"/>
          <p:cNvSpPr>
            <a:spLocks noGrp="1"/>
          </p:cNvSpPr>
          <p:nvPr>
            <p:ph type="subTitle" idx="1" hasCustomPrompt="1"/>
          </p:nvPr>
        </p:nvSpPr>
        <p:spPr>
          <a:xfrm>
            <a:off x="5282891" y="4419336"/>
            <a:ext cx="6282267"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50000"/>
              </a:lnSpc>
            </a:pPr>
            <a:r>
              <a:rPr lang="en-US" dirty="0">
                <a:solidFill>
                  <a:srgbClr val="102346"/>
                </a:solidFill>
                <a:latin typeface="Hacen Liner Print-out" panose="02000000000000000000" pitchFamily="2" charset="-78"/>
                <a:cs typeface="Hacen Liner Print-out" panose="02000000000000000000" pitchFamily="2" charset="-78"/>
              </a:rPr>
              <a:t>Student Name :</a:t>
            </a:r>
          </a:p>
          <a:p>
            <a:pPr>
              <a:lnSpc>
                <a:spcPct val="150000"/>
              </a:lnSpc>
            </a:pPr>
            <a:r>
              <a:rPr lang="en-US" dirty="0">
                <a:solidFill>
                  <a:srgbClr val="102346"/>
                </a:solidFill>
                <a:latin typeface="Hacen Liner Print-out" panose="02000000000000000000" pitchFamily="2" charset="-78"/>
                <a:cs typeface="Hacen Liner Print-out" panose="02000000000000000000" pitchFamily="2" charset="-78"/>
              </a:rPr>
              <a:t>ID :</a:t>
            </a:r>
          </a:p>
          <a:p>
            <a:pPr>
              <a:lnSpc>
                <a:spcPct val="150000"/>
              </a:lnSpc>
            </a:pPr>
            <a:r>
              <a:rPr lang="en-US" dirty="0">
                <a:solidFill>
                  <a:srgbClr val="102346"/>
                </a:solidFill>
                <a:latin typeface="Hacen Liner Print-out" panose="02000000000000000000" pitchFamily="2" charset="-78"/>
                <a:cs typeface="Hacen Liner Print-out" panose="02000000000000000000" pitchFamily="2" charset="-78"/>
              </a:rPr>
              <a:t>Presented to:</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636" y="-2755041"/>
            <a:ext cx="5591497" cy="7792557"/>
          </a:xfrm>
          <a:prstGeom prst="rect">
            <a:avLst/>
          </a:prstGeom>
        </p:spPr>
      </p:pic>
    </p:spTree>
    <p:extLst>
      <p:ext uri="{BB962C8B-B14F-4D97-AF65-F5344CB8AC3E}">
        <p14:creationId xmlns:p14="http://schemas.microsoft.com/office/powerpoint/2010/main" val="13990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38453" y="-340494"/>
            <a:ext cx="5650752" cy="7211077"/>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4445" y="-353077"/>
            <a:ext cx="5650752" cy="7211077"/>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8352" y="-353077"/>
            <a:ext cx="5650752" cy="7211077"/>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7356" t="66917" r="24009" b="23369"/>
          <a:stretch/>
        </p:blipFill>
        <p:spPr>
          <a:xfrm>
            <a:off x="3889985" y="5658464"/>
            <a:ext cx="4640827" cy="1199536"/>
          </a:xfrm>
          <a:prstGeom prst="rect">
            <a:avLst/>
          </a:prstGeom>
        </p:spPr>
      </p:pic>
      <p:pic>
        <p:nvPicPr>
          <p:cNvPr id="12" name="Picture 11">
            <a:extLst>
              <a:ext uri="{FF2B5EF4-FFF2-40B4-BE49-F238E27FC236}">
                <a16:creationId xmlns="" xmlns:a16="http://schemas.microsoft.com/office/drawing/2014/main" id="{D214928D-12AC-4080-BD2A-7745F5A3AF9B}"/>
              </a:ext>
            </a:extLst>
          </p:cNvPr>
          <p:cNvPicPr>
            <a:picLocks noChangeAspect="1"/>
          </p:cNvPicPr>
          <p:nvPr userDrawn="1"/>
        </p:nvPicPr>
        <p:blipFill>
          <a:blip r:embed="rId4" cstate="print"/>
          <a:stretch>
            <a:fillRect/>
          </a:stretch>
        </p:blipFill>
        <p:spPr>
          <a:xfrm>
            <a:off x="3452375" y="3317965"/>
            <a:ext cx="5304661" cy="915128"/>
          </a:xfrm>
          <a:prstGeom prst="rect">
            <a:avLst/>
          </a:prstGeom>
          <a:solidFill>
            <a:srgbClr val="102346"/>
          </a:solidFill>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t="31570" b="29954"/>
          <a:stretch/>
        </p:blipFill>
        <p:spPr>
          <a:xfrm>
            <a:off x="3678601" y="339634"/>
            <a:ext cx="4852211" cy="2638697"/>
          </a:xfrm>
          <a:prstGeom prst="rect">
            <a:avLst/>
          </a:prstGeom>
        </p:spPr>
      </p:pic>
      <p:pic>
        <p:nvPicPr>
          <p:cNvPr id="14" name="Picture 13"/>
          <p:cNvPicPr>
            <a:picLocks noChangeAspect="1"/>
          </p:cNvPicPr>
          <p:nvPr userDrawn="1"/>
        </p:nvPicPr>
        <p:blipFill rotWithShape="1">
          <a:blip r:embed="rId6">
            <a:extLst>
              <a:ext uri="{28A0092B-C50C-407E-A947-70E740481C1C}">
                <a14:useLocalDpi xmlns:a14="http://schemas.microsoft.com/office/drawing/2010/main" val="0"/>
              </a:ext>
            </a:extLst>
          </a:blip>
          <a:srcRect l="26634" t="1500" b="11573"/>
          <a:stretch/>
        </p:blipFill>
        <p:spPr>
          <a:xfrm>
            <a:off x="-65314" y="0"/>
            <a:ext cx="5865221" cy="6858001"/>
          </a:xfrm>
          <a:prstGeom prst="rect">
            <a:avLst/>
          </a:prstGeom>
        </p:spPr>
      </p:pic>
    </p:spTree>
    <p:extLst>
      <p:ext uri="{BB962C8B-B14F-4D97-AF65-F5344CB8AC3E}">
        <p14:creationId xmlns:p14="http://schemas.microsoft.com/office/powerpoint/2010/main" val="76286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1248" y="-340494"/>
            <a:ext cx="5650752" cy="7211077"/>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38453" y="-340494"/>
            <a:ext cx="5650752" cy="7211077"/>
          </a:xfrm>
          <a:prstGeom prst="rect">
            <a:avLst/>
          </a:prstGeom>
        </p:spPr>
      </p:pic>
      <p:sp>
        <p:nvSpPr>
          <p:cNvPr id="2" name="Title 1"/>
          <p:cNvSpPr>
            <a:spLocks noGrp="1"/>
          </p:cNvSpPr>
          <p:nvPr>
            <p:ph type="title" hasCustomPrompt="1"/>
          </p:nvPr>
        </p:nvSpPr>
        <p:spPr>
          <a:xfrm>
            <a:off x="365760" y="365125"/>
            <a:ext cx="11394440" cy="1325563"/>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400">
                <a:latin typeface="Hacen Extender" panose="02000000000000000000" pitchFamily="2" charset="-78"/>
                <a:cs typeface="Hacen Extender" panose="02000000000000000000" pitchFamily="2" charset="-78"/>
              </a:defRPr>
            </a:lvl1pPr>
          </a:lstStyle>
          <a:p>
            <a:r>
              <a:rPr lang="en-GB" sz="4000" b="1" dirty="0">
                <a:solidFill>
                  <a:srgbClr val="062B49"/>
                </a:solidFill>
                <a:latin typeface="Egypt505"/>
                <a:cs typeface="Hacen Extender" panose="02000000000000000000" pitchFamily="2" charset="-78"/>
              </a:rPr>
              <a:t>Presentation Topic</a:t>
            </a:r>
          </a:p>
        </p:txBody>
      </p:sp>
      <p:sp>
        <p:nvSpPr>
          <p:cNvPr id="3" name="Content Placeholder 2"/>
          <p:cNvSpPr>
            <a:spLocks noGrp="1"/>
          </p:cNvSpPr>
          <p:nvPr>
            <p:ph idx="1"/>
          </p:nvPr>
        </p:nvSpPr>
        <p:spPr>
          <a:xfrm>
            <a:off x="365760" y="2037805"/>
            <a:ext cx="11394440" cy="456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stretch>
            <a:fillRect/>
          </a:stretch>
        </p:blipFill>
        <p:spPr>
          <a:xfrm>
            <a:off x="0" y="1608908"/>
            <a:ext cx="5378245" cy="254048"/>
          </a:xfrm>
          <a:prstGeom prst="rect">
            <a:avLst/>
          </a:prstGeom>
        </p:spPr>
      </p:pic>
      <p:pic>
        <p:nvPicPr>
          <p:cNvPr id="10" name="Picture 9"/>
          <p:cNvPicPr>
            <a:picLocks noChangeAspect="1"/>
          </p:cNvPicPr>
          <p:nvPr userDrawn="1"/>
        </p:nvPicPr>
        <p:blipFill>
          <a:blip r:embed="rId4"/>
          <a:stretch>
            <a:fillRect/>
          </a:stretch>
        </p:blipFill>
        <p:spPr>
          <a:xfrm>
            <a:off x="0" y="6774425"/>
            <a:ext cx="12192000" cy="96157"/>
          </a:xfrm>
          <a:prstGeom prst="rect">
            <a:avLst/>
          </a:prstGeom>
        </p:spPr>
      </p:pic>
    </p:spTree>
    <p:extLst>
      <p:ext uri="{BB962C8B-B14F-4D97-AF65-F5344CB8AC3E}">
        <p14:creationId xmlns:p14="http://schemas.microsoft.com/office/powerpoint/2010/main" val="312509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38453" y="-340494"/>
            <a:ext cx="5650752" cy="7211077"/>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34482" y="-344850"/>
            <a:ext cx="5650752" cy="7211077"/>
          </a:xfrm>
          <a:prstGeom prst="rect">
            <a:avLst/>
          </a:prstGeom>
        </p:spPr>
      </p:pic>
      <p:pic>
        <p:nvPicPr>
          <p:cNvPr id="7" name="Picture 6"/>
          <p:cNvPicPr>
            <a:picLocks noChangeAspect="1"/>
          </p:cNvPicPr>
          <p:nvPr userDrawn="1"/>
        </p:nvPicPr>
        <p:blipFill>
          <a:blip r:embed="rId3"/>
          <a:stretch>
            <a:fillRect/>
          </a:stretch>
        </p:blipFill>
        <p:spPr>
          <a:xfrm>
            <a:off x="0" y="6774425"/>
            <a:ext cx="12192000" cy="96157"/>
          </a:xfrm>
          <a:prstGeom prst="rect">
            <a:avLst/>
          </a:prstGeom>
        </p:spPr>
      </p:pic>
      <p:sp>
        <p:nvSpPr>
          <p:cNvPr id="14" name="Content Placeholder 2"/>
          <p:cNvSpPr>
            <a:spLocks noGrp="1"/>
          </p:cNvSpPr>
          <p:nvPr>
            <p:ph idx="1"/>
          </p:nvPr>
        </p:nvSpPr>
        <p:spPr>
          <a:xfrm>
            <a:off x="365760" y="365124"/>
            <a:ext cx="11394440" cy="623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319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34482" y="-344850"/>
            <a:ext cx="5650752" cy="7211077"/>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1248" y="-353077"/>
            <a:ext cx="5650752" cy="7211077"/>
          </a:xfrm>
          <a:prstGeom prst="rect">
            <a:avLst/>
          </a:prstGeom>
        </p:spPr>
      </p:pic>
      <p:sp>
        <p:nvSpPr>
          <p:cNvPr id="2" name="Title 1"/>
          <p:cNvSpPr>
            <a:spLocks noGrp="1"/>
          </p:cNvSpPr>
          <p:nvPr>
            <p:ph type="title" hasCustomPrompt="1"/>
          </p:nvPr>
        </p:nvSpPr>
        <p:spPr>
          <a:xfrm>
            <a:off x="365760" y="396968"/>
            <a:ext cx="11394440" cy="1325563"/>
          </a:xfrm>
        </p:spPr>
        <p:txBody>
          <a:bodyPr/>
          <a:lstStyle>
            <a:lvl1pPr>
              <a:defRPr sz="4400">
                <a:solidFill>
                  <a:srgbClr val="062B49"/>
                </a:solidFill>
                <a:latin typeface="Hacen Extender" panose="02000000000000000000" pitchFamily="2" charset="-78"/>
                <a:cs typeface="Hacen Extender" panose="02000000000000000000" pitchFamily="2" charset="-78"/>
              </a:defRPr>
            </a:lvl1pPr>
          </a:lstStyle>
          <a:p>
            <a:r>
              <a:rPr lang="en-GB" sz="4000" b="1" dirty="0">
                <a:solidFill>
                  <a:srgbClr val="062B49"/>
                </a:solidFill>
                <a:latin typeface="Egypt505"/>
                <a:cs typeface="Hacen Extender" panose="02000000000000000000" pitchFamily="2" charset="-78"/>
              </a:rPr>
              <a:t>Title</a:t>
            </a:r>
            <a:endParaRPr lang="en-US" dirty="0"/>
          </a:p>
        </p:txBody>
      </p:sp>
      <p:sp>
        <p:nvSpPr>
          <p:cNvPr id="3" name="Content Placeholder 2"/>
          <p:cNvSpPr>
            <a:spLocks noGrp="1"/>
          </p:cNvSpPr>
          <p:nvPr>
            <p:ph sz="half" idx="1"/>
          </p:nvPr>
        </p:nvSpPr>
        <p:spPr>
          <a:xfrm>
            <a:off x="365760" y="1825625"/>
            <a:ext cx="565404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5947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
          <a:stretch>
            <a:fillRect/>
          </a:stretch>
        </p:blipFill>
        <p:spPr>
          <a:xfrm>
            <a:off x="0" y="6774425"/>
            <a:ext cx="12192000" cy="96157"/>
          </a:xfrm>
          <a:prstGeom prst="rect">
            <a:avLst/>
          </a:prstGeom>
        </p:spPr>
      </p:pic>
    </p:spTree>
    <p:extLst>
      <p:ext uri="{BB962C8B-B14F-4D97-AF65-F5344CB8AC3E}">
        <p14:creationId xmlns:p14="http://schemas.microsoft.com/office/powerpoint/2010/main" val="392362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1248" y="-340495"/>
            <a:ext cx="5650752" cy="7211077"/>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1248" y="-353077"/>
            <a:ext cx="5650752" cy="7211077"/>
          </a:xfrm>
          <a:prstGeom prst="rect">
            <a:avLst/>
          </a:prstGeom>
        </p:spPr>
      </p:pic>
      <p:pic>
        <p:nvPicPr>
          <p:cNvPr id="6" name="Picture 5"/>
          <p:cNvPicPr>
            <a:picLocks noChangeAspect="1"/>
          </p:cNvPicPr>
          <p:nvPr userDrawn="1"/>
        </p:nvPicPr>
        <p:blipFill>
          <a:blip r:embed="rId3"/>
          <a:stretch>
            <a:fillRect/>
          </a:stretch>
        </p:blipFill>
        <p:spPr>
          <a:xfrm>
            <a:off x="0" y="6774425"/>
            <a:ext cx="12192000" cy="96157"/>
          </a:xfrm>
          <a:prstGeom prst="rect">
            <a:avLst/>
          </a:prstGeom>
        </p:spPr>
      </p:pic>
      <p:sp>
        <p:nvSpPr>
          <p:cNvPr id="9" name="Title 1"/>
          <p:cNvSpPr>
            <a:spLocks noGrp="1"/>
          </p:cNvSpPr>
          <p:nvPr>
            <p:ph type="title" hasCustomPrompt="1"/>
          </p:nvPr>
        </p:nvSpPr>
        <p:spPr>
          <a:xfrm>
            <a:off x="365760" y="396968"/>
            <a:ext cx="11394440" cy="1325563"/>
          </a:xfrm>
        </p:spPr>
        <p:txBody>
          <a:bodyPr/>
          <a:lstStyle>
            <a:lvl1pPr>
              <a:defRPr sz="4400">
                <a:solidFill>
                  <a:srgbClr val="549848"/>
                </a:solidFill>
                <a:latin typeface="Hacen Extender" panose="02000000000000000000" pitchFamily="2" charset="-78"/>
                <a:cs typeface="Hacen Extender" panose="02000000000000000000" pitchFamily="2" charset="-78"/>
              </a:defRPr>
            </a:lvl1pPr>
          </a:lstStyle>
          <a:p>
            <a:r>
              <a:rPr lang="en-US" dirty="0"/>
              <a:t>Title</a:t>
            </a:r>
          </a:p>
        </p:txBody>
      </p:sp>
      <p:pic>
        <p:nvPicPr>
          <p:cNvPr id="10" name="Picture 9"/>
          <p:cNvPicPr>
            <a:picLocks noChangeAspect="1"/>
          </p:cNvPicPr>
          <p:nvPr userDrawn="1"/>
        </p:nvPicPr>
        <p:blipFill>
          <a:blip r:embed="rId4"/>
          <a:stretch>
            <a:fillRect/>
          </a:stretch>
        </p:blipFill>
        <p:spPr>
          <a:xfrm>
            <a:off x="0" y="1461817"/>
            <a:ext cx="4657725" cy="352425"/>
          </a:xfrm>
          <a:prstGeom prst="rect">
            <a:avLst/>
          </a:prstGeom>
        </p:spPr>
      </p:pic>
    </p:spTree>
    <p:extLst>
      <p:ext uri="{BB962C8B-B14F-4D97-AF65-F5344CB8AC3E}">
        <p14:creationId xmlns:p14="http://schemas.microsoft.com/office/powerpoint/2010/main" val="69496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14783" r="1181" b="33070"/>
          <a:stretch/>
        </p:blipFill>
        <p:spPr>
          <a:xfrm>
            <a:off x="-66333" y="-224412"/>
            <a:ext cx="12258333" cy="7082412"/>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r="12113" b="13465"/>
          <a:stretch/>
        </p:blipFill>
        <p:spPr>
          <a:xfrm>
            <a:off x="7344353" y="710118"/>
            <a:ext cx="4831688" cy="6156590"/>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26634" t="1500" b="11573"/>
          <a:stretch/>
        </p:blipFill>
        <p:spPr>
          <a:xfrm>
            <a:off x="-52251" y="-104502"/>
            <a:ext cx="5865221" cy="6949440"/>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r="12113" b="13465"/>
          <a:stretch/>
        </p:blipFill>
        <p:spPr>
          <a:xfrm>
            <a:off x="7344353" y="701410"/>
            <a:ext cx="4831688" cy="6156590"/>
          </a:xfrm>
          <a:prstGeom prst="rect">
            <a:avLst/>
          </a:prstGeom>
        </p:spPr>
      </p:pic>
      <p:sp>
        <p:nvSpPr>
          <p:cNvPr id="9" name="Title 1"/>
          <p:cNvSpPr txBox="1">
            <a:spLocks/>
          </p:cNvSpPr>
          <p:nvPr userDrawn="1"/>
        </p:nvSpPr>
        <p:spPr>
          <a:xfrm>
            <a:off x="3089218" y="2911568"/>
            <a:ext cx="59472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49848"/>
                </a:solidFill>
                <a:latin typeface="Hacen Extender" panose="02000000000000000000" pitchFamily="2" charset="-78"/>
                <a:ea typeface="+mj-ea"/>
                <a:cs typeface="Hacen Extender" panose="02000000000000000000" pitchFamily="2" charset="-78"/>
              </a:defRPr>
            </a:lvl1pPr>
          </a:lstStyle>
          <a:p>
            <a:pPr algn="ctr"/>
            <a:endParaRPr lang="en-US" dirty="0"/>
          </a:p>
        </p:txBody>
      </p:sp>
    </p:spTree>
    <p:extLst>
      <p:ext uri="{BB962C8B-B14F-4D97-AF65-F5344CB8AC3E}">
        <p14:creationId xmlns:p14="http://schemas.microsoft.com/office/powerpoint/2010/main" val="150192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38453" y="-340494"/>
            <a:ext cx="5650752" cy="7211077"/>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8352" y="-342470"/>
            <a:ext cx="5650752" cy="7211077"/>
          </a:xfrm>
          <a:prstGeom prst="rect">
            <a:avLst/>
          </a:prstGeom>
        </p:spPr>
      </p:pic>
      <p:sp>
        <p:nvSpPr>
          <p:cNvPr id="2" name="Title 1"/>
          <p:cNvSpPr>
            <a:spLocks noGrp="1"/>
          </p:cNvSpPr>
          <p:nvPr>
            <p:ph type="title"/>
          </p:nvPr>
        </p:nvSpPr>
        <p:spPr>
          <a:xfrm>
            <a:off x="365760" y="457200"/>
            <a:ext cx="4406265" cy="1134094"/>
          </a:xfrm>
        </p:spPr>
        <p:txBody>
          <a:bodyPr anchor="b"/>
          <a:lstStyle>
            <a:lvl1pPr>
              <a:defRPr sz="3200">
                <a:solidFill>
                  <a:srgbClr val="549848"/>
                </a:solidFill>
              </a:defRPr>
            </a:lvl1pPr>
          </a:lstStyle>
          <a:p>
            <a:r>
              <a:rPr lang="en-US" dirty="0"/>
              <a:t>Click to edit Master title style</a:t>
            </a:r>
          </a:p>
        </p:txBody>
      </p:sp>
      <p:sp>
        <p:nvSpPr>
          <p:cNvPr id="3" name="Content Placeholder 2"/>
          <p:cNvSpPr>
            <a:spLocks noGrp="1"/>
          </p:cNvSpPr>
          <p:nvPr>
            <p:ph idx="1"/>
          </p:nvPr>
        </p:nvSpPr>
        <p:spPr>
          <a:xfrm>
            <a:off x="5183188" y="987425"/>
            <a:ext cx="65770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65760" y="1591294"/>
            <a:ext cx="4406265" cy="4277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userDrawn="1"/>
        </p:nvPicPr>
        <p:blipFill>
          <a:blip r:embed="rId3"/>
          <a:stretch>
            <a:fillRect/>
          </a:stretch>
        </p:blipFill>
        <p:spPr>
          <a:xfrm>
            <a:off x="0" y="6774425"/>
            <a:ext cx="12192000" cy="96157"/>
          </a:xfrm>
          <a:prstGeom prst="rect">
            <a:avLst/>
          </a:prstGeom>
        </p:spPr>
      </p:pic>
    </p:spTree>
    <p:extLst>
      <p:ext uri="{BB962C8B-B14F-4D97-AF65-F5344CB8AC3E}">
        <p14:creationId xmlns:p14="http://schemas.microsoft.com/office/powerpoint/2010/main" val="271900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8352" y="-342470"/>
            <a:ext cx="5650752" cy="7211077"/>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8352" y="-353077"/>
            <a:ext cx="5650752" cy="7211077"/>
          </a:xfrm>
          <a:prstGeom prst="rect">
            <a:avLst/>
          </a:prstGeom>
        </p:spPr>
      </p:pic>
      <p:sp>
        <p:nvSpPr>
          <p:cNvPr id="2" name="Title 1"/>
          <p:cNvSpPr>
            <a:spLocks noGrp="1"/>
          </p:cNvSpPr>
          <p:nvPr>
            <p:ph type="title"/>
          </p:nvPr>
        </p:nvSpPr>
        <p:spPr>
          <a:xfrm>
            <a:off x="365760" y="396968"/>
            <a:ext cx="4406265" cy="1075572"/>
          </a:xfrm>
        </p:spPr>
        <p:txBody>
          <a:bodyPr anchor="b"/>
          <a:lstStyle>
            <a:lvl1pPr>
              <a:defRPr sz="3200">
                <a:solidFill>
                  <a:srgbClr val="549848"/>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5770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65760" y="1472540"/>
            <a:ext cx="4406265" cy="43964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0" y="6774425"/>
            <a:ext cx="12192000" cy="96157"/>
          </a:xfrm>
          <a:prstGeom prst="rect">
            <a:avLst/>
          </a:prstGeom>
        </p:spPr>
      </p:pic>
    </p:spTree>
    <p:extLst>
      <p:ext uri="{BB962C8B-B14F-4D97-AF65-F5344CB8AC3E}">
        <p14:creationId xmlns:p14="http://schemas.microsoft.com/office/powerpoint/2010/main" val="104355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4800" y="-340495"/>
            <a:ext cx="5650752" cy="7211077"/>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12121" b="13343"/>
          <a:stretch/>
        </p:blipFill>
        <p:spPr>
          <a:xfrm>
            <a:off x="6548352" y="-353077"/>
            <a:ext cx="5650752" cy="7211077"/>
          </a:xfrm>
          <a:prstGeom prst="rect">
            <a:avLst/>
          </a:prstGeom>
        </p:spPr>
      </p:pic>
      <p:sp>
        <p:nvSpPr>
          <p:cNvPr id="2" name="Title 1"/>
          <p:cNvSpPr>
            <a:spLocks noGrp="1"/>
          </p:cNvSpPr>
          <p:nvPr>
            <p:ph type="title"/>
          </p:nvPr>
        </p:nvSpPr>
        <p:spPr>
          <a:xfrm>
            <a:off x="365760" y="365125"/>
            <a:ext cx="11394440" cy="1325563"/>
          </a:xfrm>
        </p:spPr>
        <p:txBody>
          <a:bodyPr/>
          <a:lstStyle>
            <a:lvl1pPr>
              <a:defRPr>
                <a:solidFill>
                  <a:srgbClr val="549848"/>
                </a:solidFill>
                <a:latin typeface="Hacen Extender" panose="02000000000000000000" pitchFamily="2" charset="-78"/>
                <a:cs typeface="Hacen Extender" panose="02000000000000000000" pitchFamily="2" charset="-78"/>
              </a:defRPr>
            </a:lvl1pPr>
          </a:lstStyle>
          <a:p>
            <a:r>
              <a:rPr lang="en-US" dirty="0"/>
              <a:t>Click to edit Master title style</a:t>
            </a:r>
          </a:p>
        </p:txBody>
      </p:sp>
      <p:sp>
        <p:nvSpPr>
          <p:cNvPr id="3" name="Vertical Text Placeholder 2"/>
          <p:cNvSpPr>
            <a:spLocks noGrp="1"/>
          </p:cNvSpPr>
          <p:nvPr>
            <p:ph type="body" orient="vert" idx="1"/>
          </p:nvPr>
        </p:nvSpPr>
        <p:spPr>
          <a:xfrm>
            <a:off x="365760" y="1825625"/>
            <a:ext cx="1139444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0" y="6774425"/>
            <a:ext cx="12192000" cy="96157"/>
          </a:xfrm>
          <a:prstGeom prst="rect">
            <a:avLst/>
          </a:prstGeom>
        </p:spPr>
      </p:pic>
    </p:spTree>
    <p:extLst>
      <p:ext uri="{BB962C8B-B14F-4D97-AF65-F5344CB8AC3E}">
        <p14:creationId xmlns:p14="http://schemas.microsoft.com/office/powerpoint/2010/main" val="254530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7BC9-5835-405D-BEFB-7FABD3D40664}"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BCF2E-B958-4569-AB66-E41069D33767}" type="slidenum">
              <a:rPr lang="en-US" smtClean="0"/>
              <a:t>‹#›</a:t>
            </a:fld>
            <a:endParaRPr lang="en-US"/>
          </a:p>
        </p:txBody>
      </p:sp>
    </p:spTree>
    <p:extLst>
      <p:ext uri="{BB962C8B-B14F-4D97-AF65-F5344CB8AC3E}">
        <p14:creationId xmlns:p14="http://schemas.microsoft.com/office/powerpoint/2010/main" val="380130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webmd.com/diabetes/glucose-diabetes" TargetMode="External"/><Relationship Id="rId2" Type="http://schemas.openxmlformats.org/officeDocument/2006/relationships/hyperlink" Target="https://www.webmd.com/mental-health/what-is-dopami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4880" y="4258236"/>
            <a:ext cx="6675120" cy="1667076"/>
          </a:xfrm>
        </p:spPr>
        <p:txBody>
          <a:bodyPr>
            <a:noAutofit/>
          </a:bodyPr>
          <a:lstStyle/>
          <a:p>
            <a:r>
              <a:rPr lang="en-US" sz="3200" dirty="0" smtClean="0">
                <a:solidFill>
                  <a:srgbClr val="062B49"/>
                </a:solidFill>
              </a:rPr>
              <a:t>Lecture 4:</a:t>
            </a:r>
            <a:r>
              <a:rPr lang="en-GB" sz="3200" b="1" u="sng" dirty="0">
                <a:solidFill>
                  <a:srgbClr val="549648"/>
                </a:solidFill>
                <a:latin typeface="Egyptian505 BT" panose="02040603050506020204"/>
              </a:rPr>
              <a:t> </a:t>
            </a:r>
            <a:r>
              <a:rPr lang="en-GB" sz="3200" b="1" u="sng" dirty="0" smtClean="0">
                <a:solidFill>
                  <a:srgbClr val="549648"/>
                </a:solidFill>
                <a:latin typeface="Egyptian505 BT" panose="02040603050506020204"/>
              </a:rPr>
              <a:t>Protein Metabolism</a:t>
            </a:r>
            <a:br>
              <a:rPr lang="en-GB" sz="3200" b="1" u="sng" dirty="0" smtClean="0">
                <a:solidFill>
                  <a:srgbClr val="549648"/>
                </a:solidFill>
                <a:latin typeface="Egyptian505 BT" panose="02040603050506020204"/>
              </a:rPr>
            </a:br>
            <a:r>
              <a:rPr lang="en-GB" sz="2800" b="1" dirty="0" smtClean="0">
                <a:solidFill>
                  <a:schemeClr val="tx2"/>
                </a:solidFill>
                <a:latin typeface="Egyptian505 BT" panose="02040603050506020204"/>
              </a:rPr>
              <a:t>By: Dr Samar Elkhateeb</a:t>
            </a:r>
            <a:br>
              <a:rPr lang="en-GB" sz="2800" b="1" dirty="0" smtClean="0">
                <a:solidFill>
                  <a:schemeClr val="tx2"/>
                </a:solidFill>
                <a:latin typeface="Egyptian505 BT" panose="02040603050506020204"/>
              </a:rPr>
            </a:br>
            <a:r>
              <a:rPr lang="en-GB" sz="2800" b="1" dirty="0" smtClean="0">
                <a:solidFill>
                  <a:schemeClr val="tx2"/>
                </a:solidFill>
                <a:latin typeface="Egyptian505 BT" panose="02040603050506020204"/>
              </a:rPr>
              <a:t>lecturer of biochemistry and genetics</a:t>
            </a:r>
            <a:br>
              <a:rPr lang="en-GB" sz="2800" b="1" dirty="0" smtClean="0">
                <a:solidFill>
                  <a:schemeClr val="tx2"/>
                </a:solidFill>
                <a:latin typeface="Egyptian505 BT" panose="02040603050506020204"/>
              </a:rPr>
            </a:br>
            <a:r>
              <a:rPr lang="en-GB" sz="2800" b="1" dirty="0" smtClean="0">
                <a:solidFill>
                  <a:schemeClr val="tx2"/>
                </a:solidFill>
                <a:latin typeface="Egyptian505 BT" panose="02040603050506020204"/>
              </a:rPr>
              <a:t>Smaged@msa.edu.eg</a:t>
            </a:r>
            <a:r>
              <a:rPr lang="en-GB" sz="2800" b="1" dirty="0">
                <a:solidFill>
                  <a:schemeClr val="tx2"/>
                </a:solidFill>
                <a:latin typeface="Egyptian505 BT" panose="02040603050506020204"/>
              </a:rPr>
              <a:t/>
            </a:r>
            <a:br>
              <a:rPr lang="en-GB" sz="2800" b="1" dirty="0">
                <a:solidFill>
                  <a:schemeClr val="tx2"/>
                </a:solidFill>
                <a:latin typeface="Egyptian505 BT" panose="02040603050506020204"/>
              </a:rPr>
            </a:br>
            <a:endParaRPr lang="en-US" sz="3200" dirty="0">
              <a:solidFill>
                <a:schemeClr val="tx2"/>
              </a:solidFill>
            </a:endParaRPr>
          </a:p>
        </p:txBody>
      </p:sp>
      <p:sp>
        <p:nvSpPr>
          <p:cNvPr id="5" name="TextBox 4">
            <a:extLst>
              <a:ext uri="{FF2B5EF4-FFF2-40B4-BE49-F238E27FC236}">
                <a16:creationId xmlns="" xmlns:a16="http://schemas.microsoft.com/office/drawing/2014/main" id="{EE29C9C5-F831-4C46-B777-19B6B2ED01EF}"/>
              </a:ext>
            </a:extLst>
          </p:cNvPr>
          <p:cNvSpPr txBox="1"/>
          <p:nvPr/>
        </p:nvSpPr>
        <p:spPr>
          <a:xfrm>
            <a:off x="6786282" y="1652369"/>
            <a:ext cx="4168588" cy="400110"/>
          </a:xfrm>
          <a:prstGeom prst="rect">
            <a:avLst/>
          </a:prstGeom>
          <a:noFill/>
        </p:spPr>
        <p:txBody>
          <a:bodyPr wrap="square">
            <a:spAutoFit/>
          </a:bodyPr>
          <a:lstStyle/>
          <a:p>
            <a:r>
              <a:rPr lang="en-US" sz="2000" b="1" dirty="0" smtClean="0">
                <a:solidFill>
                  <a:srgbClr val="062B49"/>
                </a:solidFill>
              </a:rPr>
              <a:t>Biochemistry Department (SMS236z) </a:t>
            </a:r>
            <a:endParaRPr lang="en-US" sz="2000" b="1" dirty="0">
              <a:solidFill>
                <a:srgbClr val="062B49"/>
              </a:solidFill>
            </a:endParaRPr>
          </a:p>
        </p:txBody>
      </p:sp>
      <p:pic>
        <p:nvPicPr>
          <p:cNvPr id="6" name="Picture 5">
            <a:extLst>
              <a:ext uri="{FF2B5EF4-FFF2-40B4-BE49-F238E27FC236}">
                <a16:creationId xmlns="" xmlns:a16="http://schemas.microsoft.com/office/drawing/2014/main" id="{C00F1CBF-9E6C-6ED5-9095-DA0687B13515}"/>
              </a:ext>
            </a:extLst>
          </p:cNvPr>
          <p:cNvPicPr>
            <a:picLocks noChangeAspect="1"/>
          </p:cNvPicPr>
          <p:nvPr/>
        </p:nvPicPr>
        <p:blipFill>
          <a:blip r:embed="rId2"/>
          <a:stretch>
            <a:fillRect/>
          </a:stretch>
        </p:blipFill>
        <p:spPr>
          <a:xfrm>
            <a:off x="10780776" y="35878"/>
            <a:ext cx="1293120" cy="1188720"/>
          </a:xfrm>
          <a:prstGeom prst="rect">
            <a:avLst/>
          </a:prstGeom>
        </p:spPr>
      </p:pic>
    </p:spTree>
    <p:extLst>
      <p:ext uri="{BB962C8B-B14F-4D97-AF65-F5344CB8AC3E}">
        <p14:creationId xmlns:p14="http://schemas.microsoft.com/office/powerpoint/2010/main" val="3077231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Amino acids with Non polar side chains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Glycine</a:t>
            </a:r>
            <a:r>
              <a:rPr lang="en-US" b="1" dirty="0">
                <a:solidFill>
                  <a:srgbClr val="FF0000"/>
                </a:solidFill>
              </a:rPr>
              <a:t>, Alanine, </a:t>
            </a:r>
            <a:r>
              <a:rPr lang="en-US" b="1" dirty="0" err="1">
                <a:solidFill>
                  <a:srgbClr val="FF0000"/>
                </a:solidFill>
              </a:rPr>
              <a:t>Valine</a:t>
            </a:r>
            <a:r>
              <a:rPr lang="en-US" b="1" dirty="0">
                <a:solidFill>
                  <a:srgbClr val="FF0000"/>
                </a:solidFill>
              </a:rPr>
              <a:t>, </a:t>
            </a:r>
            <a:r>
              <a:rPr lang="en-US" b="1" dirty="0" err="1">
                <a:solidFill>
                  <a:srgbClr val="FF0000"/>
                </a:solidFill>
              </a:rPr>
              <a:t>Leucine</a:t>
            </a:r>
            <a:r>
              <a:rPr lang="en-US" b="1" dirty="0">
                <a:solidFill>
                  <a:srgbClr val="FF0000"/>
                </a:solidFill>
              </a:rPr>
              <a:t>, Isoleucine, </a:t>
            </a:r>
            <a:r>
              <a:rPr lang="en-US" b="1" dirty="0" err="1">
                <a:solidFill>
                  <a:srgbClr val="FF0000"/>
                </a:solidFill>
              </a:rPr>
              <a:t>Proline</a:t>
            </a:r>
            <a:r>
              <a:rPr lang="en-US" b="1" dirty="0">
                <a:solidFill>
                  <a:srgbClr val="FF0000"/>
                </a:solidFill>
              </a:rPr>
              <a:t>, Methionine, Phenylalanine, Tryptophan </a:t>
            </a:r>
            <a:r>
              <a:rPr lang="en-US" b="1" dirty="0" smtClean="0">
                <a:solidFill>
                  <a:srgbClr val="FF0000"/>
                </a:solidFill>
              </a:rPr>
              <a:t/>
            </a:r>
            <a:br>
              <a:rPr lang="en-US" b="1" dirty="0" smtClean="0">
                <a:solidFill>
                  <a:srgbClr val="FF0000"/>
                </a:solidFill>
              </a:rPr>
            </a:br>
            <a:r>
              <a:rPr lang="en-US" dirty="0" smtClean="0"/>
              <a:t>General </a:t>
            </a:r>
            <a:r>
              <a:rPr lang="en-US" dirty="0"/>
              <a:t>properties</a:t>
            </a:r>
            <a:r>
              <a:rPr lang="en-US" dirty="0" smtClean="0"/>
              <a:t>:</a:t>
            </a:r>
            <a:br>
              <a:rPr lang="en-US" dirty="0" smtClean="0"/>
            </a:br>
            <a:r>
              <a:rPr lang="en-US" dirty="0" smtClean="0"/>
              <a:t>Present </a:t>
            </a:r>
            <a:r>
              <a:rPr lang="en-US" dirty="0"/>
              <a:t>in proteins that are located in a </a:t>
            </a:r>
            <a:r>
              <a:rPr lang="en-US" b="1" dirty="0"/>
              <a:t>hydrophobic environment</a:t>
            </a:r>
            <a:r>
              <a:rPr lang="en-US" dirty="0"/>
              <a:t>, such as membrane, where the non-polar R group are found on the surface of the protein, facing and interacting with the lipid content. This plays an important role in </a:t>
            </a:r>
            <a:r>
              <a:rPr lang="en-US" b="1" dirty="0"/>
              <a:t>stabilizing protein structure</a:t>
            </a:r>
            <a:r>
              <a:rPr lang="en-US" dirty="0"/>
              <a:t>. </a:t>
            </a:r>
          </a:p>
        </p:txBody>
      </p:sp>
      <p:pic>
        <p:nvPicPr>
          <p:cNvPr id="6" name="Picture 5"/>
          <p:cNvPicPr>
            <a:picLocks noChangeAspect="1"/>
          </p:cNvPicPr>
          <p:nvPr/>
        </p:nvPicPr>
        <p:blipFill>
          <a:blip r:embed="rId2"/>
          <a:stretch>
            <a:fillRect/>
          </a:stretch>
        </p:blipFill>
        <p:spPr>
          <a:xfrm>
            <a:off x="2384611" y="4792510"/>
            <a:ext cx="6866965" cy="1809647"/>
          </a:xfrm>
          <a:prstGeom prst="rect">
            <a:avLst/>
          </a:prstGeom>
        </p:spPr>
      </p:pic>
    </p:spTree>
    <p:extLst>
      <p:ext uri="{BB962C8B-B14F-4D97-AF65-F5344CB8AC3E}">
        <p14:creationId xmlns:p14="http://schemas.microsoft.com/office/powerpoint/2010/main" val="390723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Amino acids with Polar, uncharged side chains</a:t>
            </a:r>
            <a:br>
              <a:rPr lang="en-US" dirty="0"/>
            </a:br>
            <a:endParaRPr lang="en-US" dirty="0"/>
          </a:p>
        </p:txBody>
      </p:sp>
      <p:sp>
        <p:nvSpPr>
          <p:cNvPr id="3" name="Content Placeholder 2"/>
          <p:cNvSpPr>
            <a:spLocks noGrp="1"/>
          </p:cNvSpPr>
          <p:nvPr>
            <p:ph idx="1"/>
          </p:nvPr>
        </p:nvSpPr>
        <p:spPr/>
        <p:txBody>
          <a:bodyPr/>
          <a:lstStyle/>
          <a:p>
            <a:r>
              <a:rPr lang="en-US" dirty="0">
                <a:solidFill>
                  <a:srgbClr val="FF0000"/>
                </a:solidFill>
              </a:rPr>
              <a:t>Serine, Threonine, tyrosine</a:t>
            </a:r>
            <a:r>
              <a:rPr lang="en-US" dirty="0"/>
              <a:t>: contain </a:t>
            </a:r>
            <a:r>
              <a:rPr lang="en-US" b="1" dirty="0"/>
              <a:t>OH group</a:t>
            </a:r>
            <a:r>
              <a:rPr lang="en-US" dirty="0"/>
              <a:t>, which makes these amino acids much more </a:t>
            </a:r>
            <a:r>
              <a:rPr lang="en-US" b="1" dirty="0"/>
              <a:t>hydrophilic</a:t>
            </a:r>
            <a:r>
              <a:rPr lang="en-US" dirty="0"/>
              <a:t> and </a:t>
            </a:r>
            <a:r>
              <a:rPr lang="en-US" b="1" dirty="0"/>
              <a:t>reactive</a:t>
            </a:r>
            <a:r>
              <a:rPr lang="en-US" dirty="0"/>
              <a:t> than their hydrophobic analogs. They can participate in hydrogen bond formation. </a:t>
            </a:r>
            <a:endParaRPr lang="en-US" dirty="0" smtClean="0"/>
          </a:p>
          <a:p>
            <a:r>
              <a:rPr lang="en-US" dirty="0" smtClean="0">
                <a:solidFill>
                  <a:srgbClr val="FF0000"/>
                </a:solidFill>
              </a:rPr>
              <a:t> </a:t>
            </a:r>
            <a:r>
              <a:rPr lang="en-US" dirty="0">
                <a:solidFill>
                  <a:srgbClr val="FF0000"/>
                </a:solidFill>
              </a:rPr>
              <a:t>Asparagine and glutamine: </a:t>
            </a:r>
            <a:r>
              <a:rPr lang="en-US" dirty="0"/>
              <a:t>Contain an </a:t>
            </a:r>
            <a:r>
              <a:rPr lang="en-US" b="1" dirty="0"/>
              <a:t>amide group </a:t>
            </a:r>
            <a:r>
              <a:rPr lang="en-US" dirty="0"/>
              <a:t>that can participate in hydrogen bond. </a:t>
            </a:r>
          </a:p>
          <a:p>
            <a:r>
              <a:rPr lang="en-US" dirty="0" smtClean="0">
                <a:solidFill>
                  <a:srgbClr val="FF0000"/>
                </a:solidFill>
              </a:rPr>
              <a:t>Cysteine</a:t>
            </a:r>
            <a:r>
              <a:rPr lang="en-US" dirty="0" smtClean="0"/>
              <a:t> </a:t>
            </a:r>
            <a:r>
              <a:rPr lang="en-US" dirty="0"/>
              <a:t>is structurally similar to serine but contains a </a:t>
            </a:r>
            <a:r>
              <a:rPr lang="en-US" b="1" dirty="0"/>
              <a:t>sulfhydryl, or </a:t>
            </a:r>
            <a:r>
              <a:rPr lang="en-US" b="1" dirty="0" err="1"/>
              <a:t>thiol</a:t>
            </a:r>
            <a:r>
              <a:rPr lang="en-US" b="1" dirty="0"/>
              <a:t> (-SH), </a:t>
            </a:r>
            <a:r>
              <a:rPr lang="en-US" dirty="0"/>
              <a:t>group in place of the hydroxyl (-OH) group</a:t>
            </a:r>
          </a:p>
        </p:txBody>
      </p:sp>
      <p:pic>
        <p:nvPicPr>
          <p:cNvPr id="4" name="Picture 3"/>
          <p:cNvPicPr>
            <a:picLocks noChangeAspect="1"/>
          </p:cNvPicPr>
          <p:nvPr/>
        </p:nvPicPr>
        <p:blipFill>
          <a:blip r:embed="rId2"/>
          <a:stretch>
            <a:fillRect/>
          </a:stretch>
        </p:blipFill>
        <p:spPr>
          <a:xfrm>
            <a:off x="2563905" y="5134877"/>
            <a:ext cx="6078071" cy="1601750"/>
          </a:xfrm>
          <a:prstGeom prst="rect">
            <a:avLst/>
          </a:prstGeom>
        </p:spPr>
      </p:pic>
    </p:spTree>
    <p:extLst>
      <p:ext uri="{BB962C8B-B14F-4D97-AF65-F5344CB8AC3E}">
        <p14:creationId xmlns:p14="http://schemas.microsoft.com/office/powerpoint/2010/main" val="276149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Charged Amino acids</a:t>
            </a:r>
            <a:r>
              <a:rPr lang="en-US" dirty="0" smtClean="0"/>
              <a:t>:</a:t>
            </a:r>
            <a:endParaRPr lang="en-US" dirty="0"/>
          </a:p>
        </p:txBody>
      </p:sp>
      <p:sp>
        <p:nvSpPr>
          <p:cNvPr id="3" name="Content Placeholder 2"/>
          <p:cNvSpPr>
            <a:spLocks noGrp="1"/>
          </p:cNvSpPr>
          <p:nvPr>
            <p:ph idx="1"/>
          </p:nvPr>
        </p:nvSpPr>
        <p:spPr/>
        <p:txBody>
          <a:bodyPr/>
          <a:lstStyle/>
          <a:p>
            <a:r>
              <a:rPr lang="en-US" sz="3200" b="1" dirty="0"/>
              <a:t>Acidic AA</a:t>
            </a:r>
            <a:endParaRPr lang="en-US" sz="3200" b="1" dirty="0" smtClean="0">
              <a:solidFill>
                <a:srgbClr val="FF0000"/>
              </a:solidFill>
            </a:endParaRPr>
          </a:p>
          <a:p>
            <a:r>
              <a:rPr lang="en-US" b="1" dirty="0" smtClean="0">
                <a:solidFill>
                  <a:srgbClr val="FF0000"/>
                </a:solidFill>
              </a:rPr>
              <a:t>Aspartate </a:t>
            </a:r>
            <a:r>
              <a:rPr lang="en-US" b="1" dirty="0">
                <a:solidFill>
                  <a:srgbClr val="FF0000"/>
                </a:solidFill>
              </a:rPr>
              <a:t>&amp; </a:t>
            </a:r>
            <a:r>
              <a:rPr lang="en-US" b="1" dirty="0" smtClean="0">
                <a:solidFill>
                  <a:srgbClr val="FF0000"/>
                </a:solidFill>
              </a:rPr>
              <a:t>glutamate</a:t>
            </a:r>
            <a:r>
              <a:rPr lang="en-US" dirty="0"/>
              <a:t>,</a:t>
            </a:r>
            <a:r>
              <a:rPr lang="en-US" dirty="0" smtClean="0"/>
              <a:t> </a:t>
            </a:r>
            <a:r>
              <a:rPr lang="en-US" dirty="0"/>
              <a:t>They </a:t>
            </a:r>
            <a:r>
              <a:rPr lang="en-US" dirty="0" smtClean="0"/>
              <a:t>have </a:t>
            </a:r>
            <a:r>
              <a:rPr lang="en-US" dirty="0"/>
              <a:t>an extra acidic group in the side chain</a:t>
            </a:r>
            <a:r>
              <a:rPr lang="en-US" dirty="0" smtClean="0"/>
              <a:t>.</a:t>
            </a:r>
          </a:p>
          <a:p>
            <a:r>
              <a:rPr lang="en-US" sz="3200" b="1" dirty="0"/>
              <a:t>Basic </a:t>
            </a:r>
            <a:r>
              <a:rPr lang="en-US" sz="3200" b="1" dirty="0" smtClean="0"/>
              <a:t>AA</a:t>
            </a:r>
          </a:p>
          <a:p>
            <a:r>
              <a:rPr lang="en-US" b="1" dirty="0">
                <a:solidFill>
                  <a:srgbClr val="FF0000"/>
                </a:solidFill>
              </a:rPr>
              <a:t>Lysine, Arginine &amp; </a:t>
            </a:r>
            <a:r>
              <a:rPr lang="en-US" b="1" dirty="0" err="1" smtClean="0">
                <a:solidFill>
                  <a:srgbClr val="FF0000"/>
                </a:solidFill>
              </a:rPr>
              <a:t>Histidine</a:t>
            </a:r>
            <a:r>
              <a:rPr lang="en-US" b="1" dirty="0" smtClean="0">
                <a:solidFill>
                  <a:srgbClr val="FF0000"/>
                </a:solidFill>
              </a:rPr>
              <a:t> ,</a:t>
            </a:r>
            <a:r>
              <a:rPr lang="en-US" dirty="0" smtClean="0"/>
              <a:t>They </a:t>
            </a:r>
            <a:r>
              <a:rPr lang="en-US" dirty="0"/>
              <a:t>have an extra basic group in the side </a:t>
            </a:r>
            <a:r>
              <a:rPr lang="en-US" dirty="0" smtClean="0"/>
              <a:t>chain </a:t>
            </a:r>
          </a:p>
          <a:p>
            <a:pPr marL="0" indent="0">
              <a:buNone/>
            </a:pPr>
            <a:r>
              <a:rPr lang="en-US" dirty="0" smtClean="0"/>
              <a:t>(</a:t>
            </a:r>
            <a:r>
              <a:rPr lang="en-US" dirty="0"/>
              <a:t>These charges on both acidic and basic amino acids are important in the formation of secondary structures of proteins. They are important during the enzymatic catalysis of biochemical reactions as </a:t>
            </a:r>
            <a:r>
              <a:rPr lang="en-US" dirty="0" smtClean="0"/>
              <a:t>well)</a:t>
            </a:r>
          </a:p>
          <a:p>
            <a:endParaRPr lang="en-US" b="1" dirty="0"/>
          </a:p>
        </p:txBody>
      </p:sp>
    </p:spTree>
    <p:extLst>
      <p:ext uri="{BB962C8B-B14F-4D97-AF65-F5344CB8AC3E}">
        <p14:creationId xmlns:p14="http://schemas.microsoft.com/office/powerpoint/2010/main" val="249554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Protein Structure</a:t>
            </a:r>
          </a:p>
        </p:txBody>
      </p:sp>
      <p:sp>
        <p:nvSpPr>
          <p:cNvPr id="3" name="Content Placeholder 2"/>
          <p:cNvSpPr>
            <a:spLocks noGrp="1"/>
          </p:cNvSpPr>
          <p:nvPr>
            <p:ph idx="1"/>
          </p:nvPr>
        </p:nvSpPr>
        <p:spPr/>
        <p:txBody>
          <a:bodyPr>
            <a:normAutofit/>
          </a:bodyPr>
          <a:lstStyle/>
          <a:p>
            <a:r>
              <a:rPr lang="en-US" sz="3600" dirty="0"/>
              <a:t>Primary structure </a:t>
            </a:r>
            <a:endParaRPr lang="en-US" sz="3600" dirty="0" smtClean="0"/>
          </a:p>
          <a:p>
            <a:r>
              <a:rPr lang="en-US" sz="3600" dirty="0" smtClean="0"/>
              <a:t>Secondary </a:t>
            </a:r>
            <a:r>
              <a:rPr lang="en-US" sz="3600" dirty="0"/>
              <a:t>structure </a:t>
            </a:r>
            <a:endParaRPr lang="en-US" sz="3600" dirty="0" smtClean="0"/>
          </a:p>
          <a:p>
            <a:r>
              <a:rPr lang="en-US" sz="3600" dirty="0" smtClean="0"/>
              <a:t>Tertiary </a:t>
            </a:r>
            <a:r>
              <a:rPr lang="en-US" sz="3600" dirty="0"/>
              <a:t>Structure </a:t>
            </a:r>
            <a:endParaRPr lang="en-US" sz="3600" dirty="0" smtClean="0"/>
          </a:p>
          <a:p>
            <a:r>
              <a:rPr lang="en-US" sz="3600" dirty="0" smtClean="0"/>
              <a:t> </a:t>
            </a:r>
            <a:r>
              <a:rPr lang="en-US" sz="3600" dirty="0"/>
              <a:t>Quaternary Structure </a:t>
            </a:r>
          </a:p>
        </p:txBody>
      </p:sp>
      <p:pic>
        <p:nvPicPr>
          <p:cNvPr id="4" name="Content Placeholder 3"/>
          <p:cNvPicPr>
            <a:picLocks noChangeAspect="1"/>
          </p:cNvPicPr>
          <p:nvPr/>
        </p:nvPicPr>
        <p:blipFill rotWithShape="1">
          <a:blip r:embed="rId2"/>
          <a:srcRect l="22568" t="46478" r="5506" b="7756"/>
          <a:stretch/>
        </p:blipFill>
        <p:spPr>
          <a:xfrm>
            <a:off x="4893543" y="1945397"/>
            <a:ext cx="7235704" cy="2589737"/>
          </a:xfrm>
          <a:prstGeom prst="rect">
            <a:avLst/>
          </a:prstGeom>
        </p:spPr>
      </p:pic>
    </p:spTree>
    <p:extLst>
      <p:ext uri="{BB962C8B-B14F-4D97-AF65-F5344CB8AC3E}">
        <p14:creationId xmlns:p14="http://schemas.microsoft.com/office/powerpoint/2010/main" val="99793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structure</a:t>
            </a:r>
            <a:r>
              <a:rPr lang="en-US" dirty="0" smtClean="0"/>
              <a:t>:</a:t>
            </a:r>
            <a:endParaRPr lang="en-US" dirty="0"/>
          </a:p>
        </p:txBody>
      </p:sp>
      <p:sp>
        <p:nvSpPr>
          <p:cNvPr id="5" name="Content Placeholder 4"/>
          <p:cNvSpPr>
            <a:spLocks noGrp="1"/>
          </p:cNvSpPr>
          <p:nvPr>
            <p:ph idx="1"/>
          </p:nvPr>
        </p:nvSpPr>
        <p:spPr/>
        <p:txBody>
          <a:bodyPr/>
          <a:lstStyle/>
          <a:p>
            <a:pPr marL="0" indent="0">
              <a:buNone/>
            </a:pPr>
            <a:r>
              <a:rPr lang="en-US" dirty="0" smtClean="0"/>
              <a:t>Peptide </a:t>
            </a:r>
            <a:r>
              <a:rPr lang="en-US" dirty="0"/>
              <a:t>bond: </a:t>
            </a:r>
            <a:endParaRPr lang="en-US" dirty="0" smtClean="0"/>
          </a:p>
          <a:p>
            <a:pPr marL="0" indent="0">
              <a:buNone/>
            </a:pPr>
            <a:r>
              <a:rPr lang="en-US" dirty="0" smtClean="0"/>
              <a:t>• </a:t>
            </a:r>
            <a:r>
              <a:rPr lang="en-US" dirty="0"/>
              <a:t>Amide bond between α-COO- and α-NH3 + is formed by condensation</a:t>
            </a:r>
            <a:r>
              <a:rPr lang="en-US" dirty="0" smtClean="0"/>
              <a:t>.</a:t>
            </a:r>
          </a:p>
          <a:p>
            <a:pPr marL="0" indent="0">
              <a:buNone/>
            </a:pPr>
            <a:r>
              <a:rPr lang="en-US" dirty="0" smtClean="0"/>
              <a:t>• </a:t>
            </a:r>
            <a:r>
              <a:rPr lang="en-US" dirty="0"/>
              <a:t>Not broken by </a:t>
            </a:r>
            <a:r>
              <a:rPr lang="en-US" b="1" dirty="0"/>
              <a:t>heat or </a:t>
            </a:r>
            <a:r>
              <a:rPr lang="en-US" b="1" dirty="0" smtClean="0"/>
              <a:t>urea (</a:t>
            </a:r>
            <a:r>
              <a:rPr lang="en-US" dirty="0" smtClean="0"/>
              <a:t>un folding</a:t>
            </a:r>
            <a:r>
              <a:rPr lang="en-US" b="1" dirty="0" smtClean="0"/>
              <a:t>)</a:t>
            </a:r>
            <a:r>
              <a:rPr lang="en-US" dirty="0" smtClean="0"/>
              <a:t>. </a:t>
            </a:r>
          </a:p>
          <a:p>
            <a:pPr marL="0" indent="0">
              <a:buNone/>
            </a:pPr>
            <a:r>
              <a:rPr lang="en-US" dirty="0" smtClean="0"/>
              <a:t>• </a:t>
            </a:r>
            <a:r>
              <a:rPr lang="en-US" dirty="0"/>
              <a:t>Can be broken by </a:t>
            </a:r>
            <a:r>
              <a:rPr lang="en-US" b="1" dirty="0"/>
              <a:t>strong acids or bases or by </a:t>
            </a:r>
            <a:r>
              <a:rPr lang="en-US" b="1" dirty="0" err="1"/>
              <a:t>proteolytic</a:t>
            </a:r>
            <a:r>
              <a:rPr lang="en-US" b="1" dirty="0"/>
              <a:t> enzymes</a:t>
            </a:r>
            <a:r>
              <a:rPr lang="en-US" dirty="0"/>
              <a:t>. </a:t>
            </a:r>
          </a:p>
        </p:txBody>
      </p:sp>
    </p:spTree>
    <p:extLst>
      <p:ext uri="{BB962C8B-B14F-4D97-AF65-F5344CB8AC3E}">
        <p14:creationId xmlns:p14="http://schemas.microsoft.com/office/powerpoint/2010/main" val="4112523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Structure</a:t>
            </a:r>
          </a:p>
        </p:txBody>
      </p:sp>
      <p:sp>
        <p:nvSpPr>
          <p:cNvPr id="3" name="Content Placeholder 2"/>
          <p:cNvSpPr>
            <a:spLocks noGrp="1"/>
          </p:cNvSpPr>
          <p:nvPr>
            <p:ph idx="1"/>
          </p:nvPr>
        </p:nvSpPr>
        <p:spPr/>
        <p:txBody>
          <a:bodyPr/>
          <a:lstStyle/>
          <a:p>
            <a:r>
              <a:rPr lang="en-US" dirty="0"/>
              <a:t>It is defined as the folding of the backbone of the polypeptide chain by weak hydrogen bonds between carbonyl oxygen and amide </a:t>
            </a:r>
            <a:r>
              <a:rPr lang="en-US" dirty="0" smtClean="0"/>
              <a:t>hydrogen</a:t>
            </a:r>
          </a:p>
          <a:p>
            <a:pPr marL="0" indent="0">
              <a:buNone/>
            </a:pPr>
            <a:r>
              <a:rPr lang="en-US" dirty="0" smtClean="0"/>
              <a:t>• </a:t>
            </a:r>
            <a:r>
              <a:rPr lang="en-US" dirty="0"/>
              <a:t>This produces the alpha helix (</a:t>
            </a:r>
            <a:r>
              <a:rPr lang="en-US" b="1" dirty="0">
                <a:solidFill>
                  <a:srgbClr val="FF0000"/>
                </a:solidFill>
              </a:rPr>
              <a:t>Spiral structure</a:t>
            </a:r>
            <a:r>
              <a:rPr lang="en-US" dirty="0"/>
              <a:t>)and beta sheets and beta turn. (</a:t>
            </a:r>
            <a:r>
              <a:rPr lang="en-US" b="1" dirty="0">
                <a:solidFill>
                  <a:srgbClr val="FF0000"/>
                </a:solidFill>
              </a:rPr>
              <a:t>extended beta strands (parallel or </a:t>
            </a:r>
            <a:r>
              <a:rPr lang="en-US" b="1" dirty="0" smtClean="0">
                <a:solidFill>
                  <a:srgbClr val="FF0000"/>
                </a:solidFill>
              </a:rPr>
              <a:t>antiparallel)</a:t>
            </a:r>
            <a:r>
              <a:rPr lang="en-US" dirty="0" smtClean="0"/>
              <a:t>)</a:t>
            </a:r>
          </a:p>
          <a:p>
            <a:pPr marL="0" indent="0">
              <a:buNone/>
            </a:pPr>
            <a:endParaRPr lang="en-US" b="1" dirty="0">
              <a:solidFill>
                <a:srgbClr val="FF0000"/>
              </a:solidFill>
            </a:endParaRPr>
          </a:p>
        </p:txBody>
      </p:sp>
      <p:pic>
        <p:nvPicPr>
          <p:cNvPr id="4" name="Picture 3"/>
          <p:cNvPicPr>
            <a:picLocks noChangeAspect="1"/>
          </p:cNvPicPr>
          <p:nvPr/>
        </p:nvPicPr>
        <p:blipFill rotWithShape="1">
          <a:blip r:embed="rId2"/>
          <a:srcRect l="29587" t="53325" r="11708" b="15686"/>
          <a:stretch/>
        </p:blipFill>
        <p:spPr>
          <a:xfrm>
            <a:off x="1452282" y="3827928"/>
            <a:ext cx="8821270" cy="2619343"/>
          </a:xfrm>
          <a:prstGeom prst="rect">
            <a:avLst/>
          </a:prstGeom>
        </p:spPr>
      </p:pic>
    </p:spTree>
    <p:extLst>
      <p:ext uri="{BB962C8B-B14F-4D97-AF65-F5344CB8AC3E}">
        <p14:creationId xmlns:p14="http://schemas.microsoft.com/office/powerpoint/2010/main" val="93421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Tertiary Structure</a:t>
            </a:r>
          </a:p>
        </p:txBody>
      </p:sp>
      <p:sp>
        <p:nvSpPr>
          <p:cNvPr id="3" name="Content Placeholder 2"/>
          <p:cNvSpPr>
            <a:spLocks noGrp="1"/>
          </p:cNvSpPr>
          <p:nvPr>
            <p:ph idx="1"/>
          </p:nvPr>
        </p:nvSpPr>
        <p:spPr/>
        <p:txBody>
          <a:bodyPr>
            <a:normAutofit/>
          </a:bodyPr>
          <a:lstStyle/>
          <a:p>
            <a:r>
              <a:rPr lang="en-US" dirty="0"/>
              <a:t>Folding of basic units (</a:t>
            </a:r>
            <a:r>
              <a:rPr lang="en-US" b="1" dirty="0">
                <a:solidFill>
                  <a:srgbClr val="FF0000"/>
                </a:solidFill>
              </a:rPr>
              <a:t>domain</a:t>
            </a:r>
            <a:r>
              <a:rPr lang="en-US" dirty="0"/>
              <a:t>) to form </a:t>
            </a:r>
            <a:r>
              <a:rPr lang="en-US" dirty="0">
                <a:solidFill>
                  <a:srgbClr val="FF0000"/>
                </a:solidFill>
              </a:rPr>
              <a:t>a final arrangement of a single polypeptide chain (monomeric protein). </a:t>
            </a:r>
            <a:endParaRPr lang="en-US" dirty="0" smtClean="0">
              <a:solidFill>
                <a:srgbClr val="FF0000"/>
              </a:solidFill>
            </a:endParaRPr>
          </a:p>
          <a:p>
            <a:r>
              <a:rPr lang="en-US" dirty="0" smtClean="0"/>
              <a:t>Domain </a:t>
            </a:r>
            <a:r>
              <a:rPr lang="en-US" dirty="0"/>
              <a:t>is a functional </a:t>
            </a:r>
            <a:r>
              <a:rPr lang="en-US" dirty="0">
                <a:solidFill>
                  <a:srgbClr val="FF0000"/>
                </a:solidFill>
              </a:rPr>
              <a:t>three dimensional structure </a:t>
            </a:r>
            <a:r>
              <a:rPr lang="en-US" dirty="0"/>
              <a:t>unit of a </a:t>
            </a:r>
            <a:r>
              <a:rPr lang="en-US" dirty="0" smtClean="0"/>
              <a:t>polypeptide.</a:t>
            </a:r>
          </a:p>
          <a:p>
            <a:r>
              <a:rPr lang="en-US" dirty="0"/>
              <a:t>Tertiary structure is stabilized by a variety of interactions (bond formations) among side chain groups of amino acids</a:t>
            </a:r>
            <a:r>
              <a:rPr lang="en-US" dirty="0" smtClean="0"/>
              <a:t>.</a:t>
            </a:r>
          </a:p>
          <a:p>
            <a:pPr marL="0" indent="0">
              <a:buNone/>
            </a:pPr>
            <a:r>
              <a:rPr lang="en-US" dirty="0" smtClean="0"/>
              <a:t>1.Hydrogen </a:t>
            </a:r>
            <a:r>
              <a:rPr lang="en-US" dirty="0"/>
              <a:t>bonds among polar side chains </a:t>
            </a:r>
            <a:endParaRPr lang="en-US" dirty="0" smtClean="0"/>
          </a:p>
          <a:p>
            <a:pPr marL="0" indent="0">
              <a:buNone/>
            </a:pPr>
            <a:r>
              <a:rPr lang="en-US" dirty="0" smtClean="0"/>
              <a:t>2</a:t>
            </a:r>
            <a:r>
              <a:rPr lang="en-US" dirty="0"/>
              <a:t>. Ionic bonds between charged R groups (basic and acidic amino acids. </a:t>
            </a:r>
            <a:endParaRPr lang="en-US" dirty="0" smtClean="0"/>
          </a:p>
          <a:p>
            <a:pPr marL="0" indent="0">
              <a:buNone/>
            </a:pPr>
            <a:r>
              <a:rPr lang="en-US" dirty="0" smtClean="0"/>
              <a:t>3</a:t>
            </a:r>
            <a:r>
              <a:rPr lang="en-US" dirty="0"/>
              <a:t>. Hydrophobic interactions among hydrophobic (non polar) R </a:t>
            </a:r>
            <a:r>
              <a:rPr lang="en-US" dirty="0" smtClean="0"/>
              <a:t>groups.</a:t>
            </a:r>
          </a:p>
          <a:p>
            <a:pPr marL="0" indent="0">
              <a:buNone/>
            </a:pPr>
            <a:r>
              <a:rPr lang="en-US" dirty="0" smtClean="0"/>
              <a:t>4</a:t>
            </a:r>
            <a:r>
              <a:rPr lang="en-US" dirty="0"/>
              <a:t>. Disulfide bridges between the sulfhydryl groups (SH) of cysteine monomers </a:t>
            </a:r>
            <a:endParaRPr lang="en-US" dirty="0" smtClean="0"/>
          </a:p>
          <a:p>
            <a:endParaRPr lang="en-US" dirty="0" smtClean="0"/>
          </a:p>
          <a:p>
            <a:endParaRPr lang="en-US" dirty="0"/>
          </a:p>
        </p:txBody>
      </p:sp>
    </p:spTree>
    <p:extLst>
      <p:ext uri="{BB962C8B-B14F-4D97-AF65-F5344CB8AC3E}">
        <p14:creationId xmlns:p14="http://schemas.microsoft.com/office/powerpoint/2010/main" val="198986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Quaternary Structure </a:t>
            </a:r>
          </a:p>
        </p:txBody>
      </p:sp>
      <p:sp>
        <p:nvSpPr>
          <p:cNvPr id="3" name="Content Placeholder 2"/>
          <p:cNvSpPr>
            <a:spLocks noGrp="1"/>
          </p:cNvSpPr>
          <p:nvPr>
            <p:ph idx="1"/>
          </p:nvPr>
        </p:nvSpPr>
        <p:spPr/>
        <p:txBody>
          <a:bodyPr/>
          <a:lstStyle/>
          <a:p>
            <a:r>
              <a:rPr lang="en-US" dirty="0"/>
              <a:t>Quaternary structure results from the assembly (combination) </a:t>
            </a:r>
            <a:r>
              <a:rPr lang="en-US" b="1" dirty="0">
                <a:solidFill>
                  <a:srgbClr val="FF0000"/>
                </a:solidFill>
              </a:rPr>
              <a:t>of two or more polypeptide subunits held together by non-covalent interaction </a:t>
            </a:r>
            <a:r>
              <a:rPr lang="en-US" dirty="0"/>
              <a:t>like H-bonds, ionic or hydrophobic interactions. </a:t>
            </a:r>
            <a:endParaRPr lang="en-US" dirty="0" smtClean="0"/>
          </a:p>
          <a:p>
            <a:r>
              <a:rPr lang="en-US" dirty="0" smtClean="0"/>
              <a:t>Examples of </a:t>
            </a:r>
            <a:r>
              <a:rPr lang="en-US" dirty="0"/>
              <a:t>protein having quaternary structure</a:t>
            </a:r>
            <a:r>
              <a:rPr lang="en-US" dirty="0" smtClean="0"/>
              <a:t>:</a:t>
            </a:r>
          </a:p>
          <a:p>
            <a:r>
              <a:rPr lang="en-US" dirty="0" smtClean="0"/>
              <a:t>  </a:t>
            </a:r>
            <a:r>
              <a:rPr lang="en-US" dirty="0"/>
              <a:t>Insulin: two polypeptide chains (</a:t>
            </a:r>
            <a:r>
              <a:rPr lang="en-US" dirty="0" err="1"/>
              <a:t>dimeric</a:t>
            </a:r>
            <a:r>
              <a:rPr lang="en-US" dirty="0" smtClean="0"/>
              <a:t>)</a:t>
            </a:r>
          </a:p>
          <a:p>
            <a:r>
              <a:rPr lang="en-US" dirty="0" smtClean="0"/>
              <a:t>  </a:t>
            </a:r>
            <a:r>
              <a:rPr lang="en-US" dirty="0"/>
              <a:t>Collagen: three polypeptide chains (</a:t>
            </a:r>
            <a:r>
              <a:rPr lang="en-US" dirty="0" err="1"/>
              <a:t>trimeric</a:t>
            </a:r>
            <a:r>
              <a:rPr lang="en-US" dirty="0"/>
              <a:t>) </a:t>
            </a:r>
            <a:endParaRPr lang="en-US" dirty="0" smtClean="0"/>
          </a:p>
          <a:p>
            <a:r>
              <a:rPr lang="en-US" dirty="0" smtClean="0"/>
              <a:t> </a:t>
            </a:r>
            <a:r>
              <a:rPr lang="en-US" dirty="0"/>
              <a:t>Hemoglobin: four polypeptide chains (</a:t>
            </a:r>
            <a:r>
              <a:rPr lang="en-US" dirty="0" err="1" smtClean="0"/>
              <a:t>tetrameric</a:t>
            </a:r>
            <a:r>
              <a:rPr lang="en-US" smtClean="0"/>
              <a:t>)</a:t>
            </a:r>
            <a:endParaRPr lang="en-US" dirty="0"/>
          </a:p>
        </p:txBody>
      </p:sp>
      <p:pic>
        <p:nvPicPr>
          <p:cNvPr id="4" name="Picture 3"/>
          <p:cNvPicPr>
            <a:picLocks noChangeAspect="1"/>
          </p:cNvPicPr>
          <p:nvPr/>
        </p:nvPicPr>
        <p:blipFill rotWithShape="1">
          <a:blip r:embed="rId2"/>
          <a:srcRect l="66643" t="30675" r="4533" b="8672"/>
          <a:stretch/>
        </p:blipFill>
        <p:spPr>
          <a:xfrm>
            <a:off x="8220635" y="2796987"/>
            <a:ext cx="3092823" cy="3660895"/>
          </a:xfrm>
          <a:prstGeom prst="rect">
            <a:avLst/>
          </a:prstGeom>
        </p:spPr>
      </p:pic>
    </p:spTree>
    <p:extLst>
      <p:ext uri="{BB962C8B-B14F-4D97-AF65-F5344CB8AC3E}">
        <p14:creationId xmlns:p14="http://schemas.microsoft.com/office/powerpoint/2010/main" val="191283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Acids Catabolism </a:t>
            </a:r>
          </a:p>
        </p:txBody>
      </p:sp>
      <p:sp>
        <p:nvSpPr>
          <p:cNvPr id="3" name="Content Placeholder 2"/>
          <p:cNvSpPr>
            <a:spLocks noGrp="1"/>
          </p:cNvSpPr>
          <p:nvPr>
            <p:ph idx="1"/>
          </p:nvPr>
        </p:nvSpPr>
        <p:spPr/>
        <p:txBody>
          <a:bodyPr/>
          <a:lstStyle/>
          <a:p>
            <a:pPr marL="0" indent="0">
              <a:buNone/>
            </a:pPr>
            <a:r>
              <a:rPr lang="en-US" b="1" dirty="0" smtClean="0"/>
              <a:t>Amino </a:t>
            </a:r>
            <a:r>
              <a:rPr lang="en-US" b="1" dirty="0"/>
              <a:t>acids catabolism involves: </a:t>
            </a:r>
            <a:endParaRPr lang="en-US" b="1" dirty="0" smtClean="0"/>
          </a:p>
          <a:p>
            <a:r>
              <a:rPr lang="en-US" dirty="0" smtClean="0"/>
              <a:t>Removal </a:t>
            </a:r>
            <a:r>
              <a:rPr lang="en-US" dirty="0"/>
              <a:t>of ɑ-amino </a:t>
            </a:r>
            <a:r>
              <a:rPr lang="en-US" dirty="0" smtClean="0"/>
              <a:t>group:</a:t>
            </a:r>
          </a:p>
          <a:p>
            <a:pPr>
              <a:buFont typeface="Wingdings" panose="05000000000000000000" pitchFamily="2" charset="2"/>
              <a:buChar char="ü"/>
            </a:pPr>
            <a:r>
              <a:rPr lang="en-US" dirty="0" smtClean="0">
                <a:solidFill>
                  <a:srgbClr val="FF0000"/>
                </a:solidFill>
              </a:rPr>
              <a:t> </a:t>
            </a:r>
            <a:r>
              <a:rPr lang="en-US" b="1" dirty="0" smtClean="0">
                <a:solidFill>
                  <a:srgbClr val="FF0000"/>
                </a:solidFill>
              </a:rPr>
              <a:t>Transamination</a:t>
            </a:r>
          </a:p>
          <a:p>
            <a:pPr>
              <a:buFont typeface="Wingdings" panose="05000000000000000000" pitchFamily="2" charset="2"/>
              <a:buChar char="ü"/>
            </a:pPr>
            <a:r>
              <a:rPr lang="en-US" b="1" dirty="0" smtClean="0">
                <a:solidFill>
                  <a:srgbClr val="FF0000"/>
                </a:solidFill>
              </a:rPr>
              <a:t>Deamination </a:t>
            </a:r>
            <a:br>
              <a:rPr lang="en-US" b="1" dirty="0" smtClean="0">
                <a:solidFill>
                  <a:srgbClr val="FF0000"/>
                </a:solidFill>
              </a:rPr>
            </a:br>
            <a:r>
              <a:rPr lang="en-US" dirty="0" smtClean="0"/>
              <a:t>₋ </a:t>
            </a:r>
            <a:r>
              <a:rPr lang="en-US" dirty="0"/>
              <a:t>Oxidative </a:t>
            </a:r>
            <a:r>
              <a:rPr lang="en-US" dirty="0" smtClean="0"/>
              <a:t/>
            </a:r>
            <a:br>
              <a:rPr lang="en-US" dirty="0" smtClean="0"/>
            </a:br>
            <a:r>
              <a:rPr lang="en-US" dirty="0" smtClean="0"/>
              <a:t>₋ </a:t>
            </a:r>
            <a:r>
              <a:rPr lang="en-US" dirty="0"/>
              <a:t>Non oxidative </a:t>
            </a:r>
            <a:br>
              <a:rPr lang="en-US" dirty="0"/>
            </a:br>
            <a:r>
              <a:rPr lang="en-US" dirty="0" smtClean="0"/>
              <a:t>₋ </a:t>
            </a:r>
            <a:r>
              <a:rPr lang="en-US" dirty="0"/>
              <a:t>Hydrolytic </a:t>
            </a:r>
          </a:p>
          <a:p>
            <a:pPr>
              <a:buFont typeface="Wingdings" panose="05000000000000000000" pitchFamily="2" charset="2"/>
              <a:buChar char="ü"/>
            </a:pPr>
            <a:r>
              <a:rPr lang="en-US" b="1" dirty="0" err="1" smtClean="0">
                <a:solidFill>
                  <a:srgbClr val="FF0000"/>
                </a:solidFill>
              </a:rPr>
              <a:t>Transdeamination</a:t>
            </a:r>
            <a:r>
              <a:rPr lang="en-US" b="1" dirty="0" smtClean="0">
                <a:solidFill>
                  <a:srgbClr val="FF0000"/>
                </a:solidFill>
              </a:rPr>
              <a:t> </a:t>
            </a:r>
          </a:p>
          <a:p>
            <a:r>
              <a:rPr lang="en-US" dirty="0" smtClean="0"/>
              <a:t>Breakdown </a:t>
            </a:r>
            <a:r>
              <a:rPr lang="en-US" dirty="0"/>
              <a:t>of carbon skeleton</a:t>
            </a:r>
          </a:p>
        </p:txBody>
      </p:sp>
    </p:spTree>
    <p:extLst>
      <p:ext uri="{BB962C8B-B14F-4D97-AF65-F5344CB8AC3E}">
        <p14:creationId xmlns:p14="http://schemas.microsoft.com/office/powerpoint/2010/main" val="122254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TRANSAMINATION </a:t>
            </a:r>
          </a:p>
        </p:txBody>
      </p:sp>
      <p:sp>
        <p:nvSpPr>
          <p:cNvPr id="3" name="Content Placeholder 2"/>
          <p:cNvSpPr>
            <a:spLocks noGrp="1"/>
          </p:cNvSpPr>
          <p:nvPr>
            <p:ph idx="1"/>
          </p:nvPr>
        </p:nvSpPr>
        <p:spPr/>
        <p:txBody>
          <a:bodyPr/>
          <a:lstStyle/>
          <a:p>
            <a:r>
              <a:rPr lang="en-US" dirty="0"/>
              <a:t>It is the transfer of amino group from α-amino acid to α-</a:t>
            </a:r>
            <a:r>
              <a:rPr lang="en-US" dirty="0" err="1"/>
              <a:t>keto</a:t>
            </a:r>
            <a:r>
              <a:rPr lang="en-US" dirty="0"/>
              <a:t> acid to form a new α-amino acid and a new α-</a:t>
            </a:r>
            <a:r>
              <a:rPr lang="en-US" dirty="0" err="1"/>
              <a:t>keto</a:t>
            </a:r>
            <a:r>
              <a:rPr lang="en-US" dirty="0"/>
              <a:t> </a:t>
            </a:r>
            <a:r>
              <a:rPr lang="en-US" dirty="0" smtClean="0"/>
              <a:t>acid</a:t>
            </a:r>
          </a:p>
          <a:p>
            <a:r>
              <a:rPr lang="en-US" dirty="0"/>
              <a:t>Enzymes catalyze transamination reaction called transaminases (or amino </a:t>
            </a:r>
            <a:r>
              <a:rPr lang="en-US" dirty="0" err="1"/>
              <a:t>transferases</a:t>
            </a:r>
            <a:r>
              <a:rPr lang="en-US" dirty="0"/>
              <a:t>). </a:t>
            </a:r>
            <a:endParaRPr lang="en-US" dirty="0" smtClean="0"/>
          </a:p>
          <a:p>
            <a:r>
              <a:rPr lang="en-US" dirty="0" smtClean="0"/>
              <a:t> </a:t>
            </a:r>
            <a:r>
              <a:rPr lang="en-US" dirty="0"/>
              <a:t>All transaminases utilize </a:t>
            </a:r>
            <a:r>
              <a:rPr lang="en-US" b="1" dirty="0" err="1">
                <a:solidFill>
                  <a:srgbClr val="FF0000"/>
                </a:solidFill>
              </a:rPr>
              <a:t>pyridoxal</a:t>
            </a:r>
            <a:r>
              <a:rPr lang="en-US" b="1" dirty="0">
                <a:solidFill>
                  <a:srgbClr val="FF0000"/>
                </a:solidFill>
              </a:rPr>
              <a:t> phosphate (PLP)</a:t>
            </a:r>
            <a:r>
              <a:rPr lang="en-US" dirty="0"/>
              <a:t> (active form vitamin B6) as the </a:t>
            </a:r>
            <a:r>
              <a:rPr lang="en-US" b="1" dirty="0">
                <a:solidFill>
                  <a:srgbClr val="FF0000"/>
                </a:solidFill>
              </a:rPr>
              <a:t>coenzyme</a:t>
            </a:r>
            <a:r>
              <a:rPr lang="en-US" dirty="0">
                <a:solidFill>
                  <a:srgbClr val="FF0000"/>
                </a:solidFill>
              </a:rPr>
              <a:t> </a:t>
            </a:r>
            <a:r>
              <a:rPr lang="en-US" dirty="0"/>
              <a:t>in the transamination reactions. </a:t>
            </a:r>
            <a:endParaRPr lang="en-US" dirty="0" smtClean="0"/>
          </a:p>
          <a:p>
            <a:r>
              <a:rPr lang="en-US" b="1" dirty="0" smtClean="0">
                <a:solidFill>
                  <a:srgbClr val="FF0000"/>
                </a:solidFill>
              </a:rPr>
              <a:t>Role </a:t>
            </a:r>
            <a:r>
              <a:rPr lang="en-US" b="1" dirty="0">
                <a:solidFill>
                  <a:srgbClr val="FF0000"/>
                </a:solidFill>
              </a:rPr>
              <a:t>of PLP in transamination reactions</a:t>
            </a:r>
            <a:r>
              <a:rPr lang="en-US" dirty="0"/>
              <a:t>: PLP acts as an intermediate carrier of amino group. </a:t>
            </a:r>
          </a:p>
          <a:p>
            <a:r>
              <a:rPr lang="en-US" dirty="0" smtClean="0"/>
              <a:t>All </a:t>
            </a:r>
            <a:r>
              <a:rPr lang="en-US" dirty="0"/>
              <a:t>transamination reactions are </a:t>
            </a:r>
            <a:r>
              <a:rPr lang="en-US" b="1" dirty="0" smtClean="0"/>
              <a:t>reversible.</a:t>
            </a:r>
            <a:endParaRPr lang="en-US" b="1" dirty="0"/>
          </a:p>
        </p:txBody>
      </p:sp>
    </p:spTree>
    <p:extLst>
      <p:ext uri="{BB962C8B-B14F-4D97-AF65-F5344CB8AC3E}">
        <p14:creationId xmlns:p14="http://schemas.microsoft.com/office/powerpoint/2010/main" val="3946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endParaRPr lang="en-US" dirty="0" smtClean="0">
              <a:solidFill>
                <a:srgbClr val="FF0000"/>
              </a:solidFill>
            </a:endParaRPr>
          </a:p>
        </p:txBody>
      </p:sp>
      <p:sp>
        <p:nvSpPr>
          <p:cNvPr id="2" name="Content Placeholder 1"/>
          <p:cNvSpPr>
            <a:spLocks noGrp="1"/>
          </p:cNvSpPr>
          <p:nvPr>
            <p:ph idx="1"/>
          </p:nvPr>
        </p:nvSpPr>
        <p:spPr/>
        <p:txBody>
          <a:bodyPr/>
          <a:lstStyle/>
          <a:p>
            <a:r>
              <a:rPr lang="en-US" dirty="0" smtClean="0"/>
              <a:t>Our</a:t>
            </a:r>
            <a:r>
              <a:rPr lang="en-US" dirty="0"/>
              <a:t> </a:t>
            </a:r>
            <a:r>
              <a:rPr lang="en-US" dirty="0" smtClean="0"/>
              <a:t>body needs proteins</a:t>
            </a:r>
            <a:r>
              <a:rPr lang="en-US" dirty="0"/>
              <a:t> for growth and maintenance of tissues.</a:t>
            </a:r>
          </a:p>
          <a:p>
            <a:r>
              <a:rPr lang="en-US" dirty="0"/>
              <a:t>Yet, your body’s proteins are in a constant state of </a:t>
            </a:r>
            <a:r>
              <a:rPr lang="en-US" b="1" dirty="0"/>
              <a:t>turnover</a:t>
            </a:r>
            <a:r>
              <a:rPr lang="en-US" dirty="0"/>
              <a:t>.</a:t>
            </a:r>
          </a:p>
          <a:p>
            <a:r>
              <a:rPr lang="en-US" dirty="0"/>
              <a:t>Under normal circumstances, your body breaks down the same amount of protein that it uses to build and repair tissues. Other times, it breaks down more protein than it can create, thus increasing your body’s needs.</a:t>
            </a:r>
          </a:p>
          <a:p>
            <a:r>
              <a:rPr lang="en-US" dirty="0"/>
              <a:t>This typically happens </a:t>
            </a:r>
            <a:r>
              <a:rPr lang="en-US" dirty="0" smtClean="0"/>
              <a:t>during illness</a:t>
            </a:r>
            <a:r>
              <a:rPr lang="en-US" dirty="0"/>
              <a:t>, </a:t>
            </a:r>
            <a:r>
              <a:rPr lang="en-US" dirty="0" smtClean="0"/>
              <a:t>pregnancy </a:t>
            </a:r>
            <a:r>
              <a:rPr lang="en-US" dirty="0"/>
              <a:t>,</a:t>
            </a:r>
            <a:r>
              <a:rPr lang="en-US" dirty="0" smtClean="0"/>
              <a:t>breastfeeding or while recovering </a:t>
            </a:r>
            <a:r>
              <a:rPr lang="en-US" dirty="0"/>
              <a:t>from an injury or surgery, older adults and athletes require more protein as </a:t>
            </a:r>
            <a:r>
              <a:rPr lang="en-US" dirty="0" smtClean="0"/>
              <a:t>well.</a:t>
            </a:r>
            <a:endParaRPr lang="en-US" dirty="0"/>
          </a:p>
          <a:p>
            <a:endParaRPr lang="en-US" dirty="0"/>
          </a:p>
        </p:txBody>
      </p:sp>
    </p:spTree>
    <p:extLst>
      <p:ext uri="{BB962C8B-B14F-4D97-AF65-F5344CB8AC3E}">
        <p14:creationId xmlns:p14="http://schemas.microsoft.com/office/powerpoint/2010/main" val="968480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TRANSAMINATION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lvl="1"/>
            <a:r>
              <a:rPr lang="en-US" dirty="0"/>
              <a:t>Among all transaminases, 2 are present in most mammalian tissues and they are of clinical importance. These are: </a:t>
            </a:r>
            <a:endParaRPr lang="en-US" dirty="0" smtClean="0"/>
          </a:p>
          <a:p>
            <a:pPr marL="457200" lvl="1" indent="0" algn="ctr">
              <a:buNone/>
            </a:pPr>
            <a:r>
              <a:rPr lang="en-US" sz="4000" b="1" dirty="0" smtClean="0">
                <a:solidFill>
                  <a:srgbClr val="FF0000"/>
                </a:solidFill>
              </a:rPr>
              <a:t>ALT and AST</a:t>
            </a:r>
            <a:endParaRPr lang="en-US" sz="4000" b="1" dirty="0">
              <a:solidFill>
                <a:srgbClr val="FF0000"/>
              </a:solidFill>
            </a:endParaRPr>
          </a:p>
          <a:p>
            <a:pPr marL="457200" lvl="1" indent="0" algn="ctr">
              <a:buNone/>
            </a:pPr>
            <a:r>
              <a:rPr lang="en-US" sz="3600" dirty="0"/>
              <a:t>All transaminases are present either in cytoplasm or in both </a:t>
            </a:r>
            <a:r>
              <a:rPr lang="en-US" sz="3600" b="1" dirty="0"/>
              <a:t>cytoplasm</a:t>
            </a:r>
            <a:r>
              <a:rPr lang="en-US" sz="3600" dirty="0"/>
              <a:t> and </a:t>
            </a:r>
            <a:r>
              <a:rPr lang="en-US" sz="3600" b="1" dirty="0"/>
              <a:t>mitochondria</a:t>
            </a:r>
            <a:r>
              <a:rPr lang="en-US" sz="3600" dirty="0"/>
              <a:t> of most tissues.</a:t>
            </a:r>
            <a:endParaRPr lang="en-US" sz="3600" b="1" dirty="0" smtClean="0">
              <a:solidFill>
                <a:srgbClr val="FF0000"/>
              </a:solidFill>
            </a:endParaRPr>
          </a:p>
        </p:txBody>
      </p:sp>
    </p:spTree>
    <p:extLst>
      <p:ext uri="{BB962C8B-B14F-4D97-AF65-F5344CB8AC3E}">
        <p14:creationId xmlns:p14="http://schemas.microsoft.com/office/powerpoint/2010/main" val="215879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Alanine transaminase (ALT): </a:t>
            </a:r>
          </a:p>
        </p:txBody>
      </p:sp>
      <p:sp>
        <p:nvSpPr>
          <p:cNvPr id="3" name="Content Placeholder 2"/>
          <p:cNvSpPr>
            <a:spLocks noGrp="1"/>
          </p:cNvSpPr>
          <p:nvPr>
            <p:ph idx="1"/>
          </p:nvPr>
        </p:nvSpPr>
        <p:spPr/>
        <p:txBody>
          <a:bodyPr/>
          <a:lstStyle/>
          <a:p>
            <a:r>
              <a:rPr lang="en-US" dirty="0" smtClean="0"/>
              <a:t>ALT </a:t>
            </a:r>
            <a:r>
              <a:rPr lang="en-US" dirty="0"/>
              <a:t>also called </a:t>
            </a:r>
            <a:r>
              <a:rPr lang="en-US" b="1" dirty="0">
                <a:solidFill>
                  <a:srgbClr val="FF0000"/>
                </a:solidFill>
              </a:rPr>
              <a:t>glutamate pyruvate transaminase (GPT)</a:t>
            </a:r>
            <a:r>
              <a:rPr lang="en-US" dirty="0"/>
              <a:t>. </a:t>
            </a:r>
            <a:endParaRPr lang="en-US" dirty="0" smtClean="0"/>
          </a:p>
          <a:p>
            <a:pPr marL="0" indent="0">
              <a:buNone/>
            </a:pPr>
            <a:r>
              <a:rPr lang="en-US" dirty="0" smtClean="0"/>
              <a:t>ALT </a:t>
            </a:r>
            <a:r>
              <a:rPr lang="en-US" dirty="0"/>
              <a:t>is present in the cytosol of the cells. </a:t>
            </a:r>
            <a:endParaRPr lang="en-US" dirty="0" smtClean="0"/>
          </a:p>
          <a:p>
            <a:pPr marL="0" indent="0">
              <a:buNone/>
            </a:pPr>
            <a:r>
              <a:rPr lang="en-US" dirty="0" smtClean="0"/>
              <a:t>ALT </a:t>
            </a:r>
            <a:r>
              <a:rPr lang="en-US" dirty="0"/>
              <a:t>is an enzyme that catalyzes the transfer of amino group from </a:t>
            </a:r>
            <a:r>
              <a:rPr lang="en-US" b="1" dirty="0">
                <a:solidFill>
                  <a:srgbClr val="FF0000"/>
                </a:solidFill>
              </a:rPr>
              <a:t>Alanine</a:t>
            </a:r>
            <a:r>
              <a:rPr lang="en-US" dirty="0">
                <a:solidFill>
                  <a:srgbClr val="FF0000"/>
                </a:solidFill>
              </a:rPr>
              <a:t> </a:t>
            </a:r>
            <a:r>
              <a:rPr lang="en-US" dirty="0"/>
              <a:t>to </a:t>
            </a:r>
            <a:r>
              <a:rPr lang="el-GR" b="1" dirty="0">
                <a:solidFill>
                  <a:srgbClr val="FF0000"/>
                </a:solidFill>
              </a:rPr>
              <a:t>α-</a:t>
            </a:r>
            <a:r>
              <a:rPr lang="en-US" b="1" dirty="0" err="1">
                <a:solidFill>
                  <a:srgbClr val="FF0000"/>
                </a:solidFill>
              </a:rPr>
              <a:t>ketoglutarate</a:t>
            </a:r>
            <a:r>
              <a:rPr lang="en-US" b="1" dirty="0">
                <a:solidFill>
                  <a:srgbClr val="FF0000"/>
                </a:solidFill>
              </a:rPr>
              <a:t> </a:t>
            </a:r>
            <a:r>
              <a:rPr lang="en-US" dirty="0"/>
              <a:t>to form </a:t>
            </a:r>
            <a:r>
              <a:rPr lang="en-US" b="1" dirty="0" smtClean="0">
                <a:solidFill>
                  <a:srgbClr val="FF0000"/>
                </a:solidFill>
              </a:rPr>
              <a:t>glutamate </a:t>
            </a:r>
            <a:r>
              <a:rPr lang="en-US" b="1" dirty="0">
                <a:solidFill>
                  <a:srgbClr val="FF0000"/>
                </a:solidFill>
              </a:rPr>
              <a:t>and pyruvate. </a:t>
            </a:r>
            <a:r>
              <a:rPr lang="en-US" dirty="0"/>
              <a:t>The </a:t>
            </a:r>
            <a:r>
              <a:rPr lang="en-US" dirty="0" smtClean="0"/>
              <a:t>reaction </a:t>
            </a:r>
            <a:r>
              <a:rPr lang="en-US" dirty="0"/>
              <a:t>is reversible</a:t>
            </a:r>
            <a:r>
              <a:rPr lang="en-US" dirty="0" smtClean="0"/>
              <a:t>.</a:t>
            </a:r>
          </a:p>
          <a:p>
            <a:pPr marL="0" indent="0">
              <a:buNone/>
            </a:pPr>
            <a:r>
              <a:rPr lang="en-US" dirty="0" smtClean="0"/>
              <a:t> </a:t>
            </a:r>
            <a:endParaRPr lang="en-US" dirty="0"/>
          </a:p>
        </p:txBody>
      </p:sp>
      <p:pic>
        <p:nvPicPr>
          <p:cNvPr id="1030" name="Picture 6" descr="6 Typical reaction between aspartate or alanine and ?-ketoglutarate... |  Download High-Resolution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47328" r="-2272"/>
          <a:stretch/>
        </p:blipFill>
        <p:spPr bwMode="auto">
          <a:xfrm>
            <a:off x="188819" y="3908612"/>
            <a:ext cx="11886641" cy="212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3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dirty="0" err="1"/>
              <a:t>Asparatate</a:t>
            </a:r>
            <a:r>
              <a:rPr lang="en-US" dirty="0"/>
              <a:t> transaminase (AST):</a:t>
            </a:r>
          </a:p>
        </p:txBody>
      </p:sp>
      <p:sp>
        <p:nvSpPr>
          <p:cNvPr id="3" name="Content Placeholder 2"/>
          <p:cNvSpPr>
            <a:spLocks noGrp="1"/>
          </p:cNvSpPr>
          <p:nvPr>
            <p:ph idx="1"/>
          </p:nvPr>
        </p:nvSpPr>
        <p:spPr/>
        <p:txBody>
          <a:bodyPr/>
          <a:lstStyle/>
          <a:p>
            <a:r>
              <a:rPr lang="en-US" dirty="0"/>
              <a:t>AST also called </a:t>
            </a:r>
            <a:r>
              <a:rPr lang="en-US" b="1" dirty="0"/>
              <a:t>glutamate oxaloacetate transaminase (GOT). </a:t>
            </a:r>
            <a:endParaRPr lang="en-US" b="1" dirty="0" smtClean="0"/>
          </a:p>
          <a:p>
            <a:r>
              <a:rPr lang="en-US" dirty="0" smtClean="0"/>
              <a:t>AST </a:t>
            </a:r>
            <a:r>
              <a:rPr lang="en-US" dirty="0"/>
              <a:t>is present in the </a:t>
            </a:r>
            <a:r>
              <a:rPr lang="en-US" b="1" dirty="0">
                <a:solidFill>
                  <a:srgbClr val="FF0000"/>
                </a:solidFill>
              </a:rPr>
              <a:t>cytosol</a:t>
            </a:r>
            <a:r>
              <a:rPr lang="en-US" dirty="0">
                <a:solidFill>
                  <a:srgbClr val="FF0000"/>
                </a:solidFill>
              </a:rPr>
              <a:t> </a:t>
            </a:r>
            <a:r>
              <a:rPr lang="en-US" dirty="0"/>
              <a:t>and </a:t>
            </a:r>
            <a:r>
              <a:rPr lang="en-US" b="1" dirty="0">
                <a:solidFill>
                  <a:srgbClr val="FF0000"/>
                </a:solidFill>
              </a:rPr>
              <a:t>mitochondria</a:t>
            </a:r>
            <a:r>
              <a:rPr lang="en-US" dirty="0">
                <a:solidFill>
                  <a:srgbClr val="FF0000"/>
                </a:solidFill>
              </a:rPr>
              <a:t> </a:t>
            </a:r>
            <a:r>
              <a:rPr lang="en-US" dirty="0"/>
              <a:t>of the cells. </a:t>
            </a:r>
            <a:endParaRPr lang="en-US" dirty="0" smtClean="0"/>
          </a:p>
          <a:p>
            <a:r>
              <a:rPr lang="en-US" dirty="0" smtClean="0"/>
              <a:t>AST </a:t>
            </a:r>
            <a:r>
              <a:rPr lang="en-US" dirty="0"/>
              <a:t>is an enzyme that catalyzes the transfer of amino group from </a:t>
            </a:r>
            <a:r>
              <a:rPr lang="en-US" b="1" dirty="0">
                <a:solidFill>
                  <a:srgbClr val="FF0000"/>
                </a:solidFill>
              </a:rPr>
              <a:t>Aspartate to </a:t>
            </a:r>
            <a:r>
              <a:rPr lang="el-GR" b="1" dirty="0">
                <a:solidFill>
                  <a:srgbClr val="FF0000"/>
                </a:solidFill>
              </a:rPr>
              <a:t>α-</a:t>
            </a:r>
            <a:r>
              <a:rPr lang="en-US" b="1" dirty="0" err="1">
                <a:solidFill>
                  <a:srgbClr val="FF0000"/>
                </a:solidFill>
              </a:rPr>
              <a:t>ketoglutarate</a:t>
            </a:r>
            <a:r>
              <a:rPr lang="en-US" dirty="0"/>
              <a:t> to form </a:t>
            </a:r>
            <a:r>
              <a:rPr lang="en-US" b="1" dirty="0">
                <a:solidFill>
                  <a:srgbClr val="FF0000"/>
                </a:solidFill>
              </a:rPr>
              <a:t>glutamate and oxaloacetate</a:t>
            </a:r>
            <a:r>
              <a:rPr lang="en-US" dirty="0"/>
              <a:t>. The reaction is </a:t>
            </a:r>
            <a:r>
              <a:rPr lang="en-US" b="1" dirty="0"/>
              <a:t>reversible</a:t>
            </a:r>
            <a:r>
              <a:rPr lang="en-US" dirty="0" smtClean="0"/>
              <a:t>.</a:t>
            </a:r>
          </a:p>
          <a:p>
            <a:endParaRPr lang="en-US" dirty="0"/>
          </a:p>
        </p:txBody>
      </p:sp>
      <p:pic>
        <p:nvPicPr>
          <p:cNvPr id="2054" name="Picture 6" descr="6 Typical reaction between aspartate or alanine and ?-ketoglutarate... |  Download High-Resolution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1271" b="50758"/>
          <a:stretch/>
        </p:blipFill>
        <p:spPr bwMode="auto">
          <a:xfrm>
            <a:off x="706788" y="4319981"/>
            <a:ext cx="10570814" cy="182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95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Importance Of Transaminases (ALT &amp; AST)</a:t>
            </a:r>
          </a:p>
        </p:txBody>
      </p:sp>
      <p:sp>
        <p:nvSpPr>
          <p:cNvPr id="3" name="Content Placeholder 2"/>
          <p:cNvSpPr>
            <a:spLocks noGrp="1"/>
          </p:cNvSpPr>
          <p:nvPr>
            <p:ph idx="1"/>
          </p:nvPr>
        </p:nvSpPr>
        <p:spPr/>
        <p:txBody>
          <a:bodyPr>
            <a:normAutofit lnSpcReduction="10000"/>
          </a:bodyPr>
          <a:lstStyle/>
          <a:p>
            <a:r>
              <a:rPr lang="en-US" dirty="0"/>
              <a:t>Transaminases are normally </a:t>
            </a:r>
            <a:r>
              <a:rPr lang="en-US" b="1" dirty="0"/>
              <a:t>intracellular enzyme</a:t>
            </a:r>
            <a:r>
              <a:rPr lang="en-US" dirty="0"/>
              <a:t>s. </a:t>
            </a:r>
            <a:endParaRPr lang="en-US" dirty="0" smtClean="0"/>
          </a:p>
          <a:p>
            <a:r>
              <a:rPr lang="en-US" dirty="0" smtClean="0"/>
              <a:t>The </a:t>
            </a:r>
            <a:r>
              <a:rPr lang="en-US" dirty="0"/>
              <a:t>presence of elevated levels of transaminases in the blood indicates </a:t>
            </a:r>
            <a:r>
              <a:rPr lang="en-US" b="1" dirty="0"/>
              <a:t>damage</a:t>
            </a:r>
            <a:r>
              <a:rPr lang="en-US" dirty="0"/>
              <a:t> to cells producing these </a:t>
            </a:r>
            <a:r>
              <a:rPr lang="en-US" dirty="0" smtClean="0"/>
              <a:t>enzymes.</a:t>
            </a:r>
          </a:p>
          <a:p>
            <a:r>
              <a:rPr lang="en-US" dirty="0"/>
              <a:t>This occurs in certain diseases: </a:t>
            </a:r>
            <a:endParaRPr lang="en-US" dirty="0" smtClean="0"/>
          </a:p>
          <a:p>
            <a:r>
              <a:rPr lang="en-US" dirty="0" smtClean="0"/>
              <a:t>Elevated </a:t>
            </a:r>
            <a:r>
              <a:rPr lang="en-US" dirty="0"/>
              <a:t>levels of </a:t>
            </a:r>
            <a:r>
              <a:rPr lang="en-US" b="1" dirty="0"/>
              <a:t>both ALT and AST </a:t>
            </a:r>
            <a:r>
              <a:rPr lang="en-US" dirty="0"/>
              <a:t>indicate possible damage </a:t>
            </a:r>
            <a:r>
              <a:rPr lang="en-US" b="1" dirty="0">
                <a:solidFill>
                  <a:srgbClr val="FF0000"/>
                </a:solidFill>
              </a:rPr>
              <a:t>of liver cells </a:t>
            </a:r>
            <a:r>
              <a:rPr lang="en-US" dirty="0"/>
              <a:t>with subsequent escape of hepatic enzymes into blood. </a:t>
            </a:r>
            <a:endParaRPr lang="en-US" dirty="0" smtClean="0"/>
          </a:p>
          <a:p>
            <a:r>
              <a:rPr lang="en-US" dirty="0" smtClean="0"/>
              <a:t> An </a:t>
            </a:r>
            <a:r>
              <a:rPr lang="en-US" dirty="0"/>
              <a:t>elevated level of </a:t>
            </a:r>
            <a:r>
              <a:rPr lang="en-US" b="1" dirty="0">
                <a:solidFill>
                  <a:srgbClr val="FF0000"/>
                </a:solidFill>
              </a:rPr>
              <a:t>AST only </a:t>
            </a:r>
            <a:r>
              <a:rPr lang="en-US" dirty="0"/>
              <a:t>suggests damage to </a:t>
            </a:r>
          </a:p>
          <a:p>
            <a:pPr>
              <a:buFont typeface="Wingdings" panose="05000000000000000000" pitchFamily="2" charset="2"/>
              <a:buChar char="Ø"/>
            </a:pPr>
            <a:r>
              <a:rPr lang="en-US" b="1" dirty="0" smtClean="0"/>
              <a:t>heart </a:t>
            </a:r>
            <a:r>
              <a:rPr lang="en-US" b="1" dirty="0"/>
              <a:t>muscle (myocardial infarction) </a:t>
            </a:r>
          </a:p>
          <a:p>
            <a:pPr>
              <a:buFont typeface="Wingdings" panose="05000000000000000000" pitchFamily="2" charset="2"/>
              <a:buChar char="Ø"/>
            </a:pPr>
            <a:r>
              <a:rPr lang="en-US" b="1" dirty="0" smtClean="0"/>
              <a:t>skeletal </a:t>
            </a:r>
            <a:r>
              <a:rPr lang="en-US" b="1" dirty="0"/>
              <a:t>muscle </a:t>
            </a:r>
          </a:p>
          <a:p>
            <a:pPr>
              <a:buFont typeface="Wingdings" panose="05000000000000000000" pitchFamily="2" charset="2"/>
              <a:buChar char="Ø"/>
            </a:pPr>
            <a:r>
              <a:rPr lang="en-US" b="1" dirty="0" smtClean="0"/>
              <a:t> </a:t>
            </a:r>
            <a:r>
              <a:rPr lang="en-US" b="1" dirty="0"/>
              <a:t>kidney.</a:t>
            </a:r>
          </a:p>
        </p:txBody>
      </p:sp>
    </p:spTree>
    <p:extLst>
      <p:ext uri="{BB962C8B-B14F-4D97-AF65-F5344CB8AC3E}">
        <p14:creationId xmlns:p14="http://schemas.microsoft.com/office/powerpoint/2010/main" val="362368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38231"/>
            <a:ext cx="11394440" cy="1325563"/>
          </a:xfrm>
        </p:spPr>
        <p:txBody>
          <a:bodyPr/>
          <a:lstStyle/>
          <a:p>
            <a:r>
              <a:rPr lang="en-US"/>
              <a:t>II) Deamination </a:t>
            </a:r>
          </a:p>
        </p:txBody>
      </p:sp>
      <p:sp>
        <p:nvSpPr>
          <p:cNvPr id="3" name="Content Placeholder 2"/>
          <p:cNvSpPr>
            <a:spLocks noGrp="1"/>
          </p:cNvSpPr>
          <p:nvPr>
            <p:ph idx="1"/>
          </p:nvPr>
        </p:nvSpPr>
        <p:spPr/>
        <p:txBody>
          <a:bodyPr/>
          <a:lstStyle/>
          <a:p>
            <a:r>
              <a:rPr lang="en-US" dirty="0"/>
              <a:t>It is the removal of amino group from amino acids in the form of ammonia (NH3 ). </a:t>
            </a:r>
          </a:p>
          <a:p>
            <a:r>
              <a:rPr lang="en-US" dirty="0" smtClean="0"/>
              <a:t>Deamination </a:t>
            </a:r>
            <a:r>
              <a:rPr lang="en-US" dirty="0"/>
              <a:t>mostly occurs in </a:t>
            </a:r>
            <a:r>
              <a:rPr lang="en-US" b="1" dirty="0">
                <a:solidFill>
                  <a:srgbClr val="FF0000"/>
                </a:solidFill>
              </a:rPr>
              <a:t>liver</a:t>
            </a:r>
            <a:r>
              <a:rPr lang="en-US" dirty="0"/>
              <a:t> and </a:t>
            </a:r>
            <a:r>
              <a:rPr lang="en-US" b="1" dirty="0">
                <a:solidFill>
                  <a:srgbClr val="FF0000"/>
                </a:solidFill>
              </a:rPr>
              <a:t>kidney</a:t>
            </a:r>
            <a:r>
              <a:rPr lang="en-US" dirty="0"/>
              <a:t>. </a:t>
            </a:r>
            <a:endParaRPr lang="en-US" dirty="0" smtClean="0"/>
          </a:p>
          <a:p>
            <a:pPr marL="0" indent="0" algn="ctr">
              <a:buNone/>
            </a:pPr>
            <a:endParaRPr lang="en-US" b="1" dirty="0"/>
          </a:p>
        </p:txBody>
      </p:sp>
      <p:graphicFrame>
        <p:nvGraphicFramePr>
          <p:cNvPr id="4" name="Diagram 3"/>
          <p:cNvGraphicFramePr/>
          <p:nvPr>
            <p:extLst>
              <p:ext uri="{D42A27DB-BD31-4B8C-83A1-F6EECF244321}">
                <p14:modId xmlns:p14="http://schemas.microsoft.com/office/powerpoint/2010/main" val="3058385042"/>
              </p:ext>
            </p:extLst>
          </p:nvPr>
        </p:nvGraphicFramePr>
        <p:xfrm>
          <a:off x="2802816" y="2871213"/>
          <a:ext cx="6224643" cy="3730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19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Oxidative deamination:</a:t>
            </a:r>
          </a:p>
        </p:txBody>
      </p:sp>
      <p:sp>
        <p:nvSpPr>
          <p:cNvPr id="3" name="Content Placeholder 2"/>
          <p:cNvSpPr>
            <a:spLocks noGrp="1"/>
          </p:cNvSpPr>
          <p:nvPr>
            <p:ph idx="1"/>
          </p:nvPr>
        </p:nvSpPr>
        <p:spPr/>
        <p:txBody>
          <a:bodyPr/>
          <a:lstStyle/>
          <a:p>
            <a:r>
              <a:rPr lang="en-US" dirty="0" smtClean="0"/>
              <a:t> </a:t>
            </a:r>
            <a:r>
              <a:rPr lang="en-US" dirty="0"/>
              <a:t>By oxidative deamination reaction, </a:t>
            </a:r>
            <a:r>
              <a:rPr lang="en-US" dirty="0" smtClean="0"/>
              <a:t>both</a:t>
            </a:r>
            <a:br>
              <a:rPr lang="en-US" dirty="0" smtClean="0"/>
            </a:br>
            <a:r>
              <a:rPr lang="en-US" dirty="0" smtClean="0"/>
              <a:t> oxidation </a:t>
            </a:r>
            <a:r>
              <a:rPr lang="en-US" dirty="0"/>
              <a:t>(removal of hydrogen) </a:t>
            </a:r>
            <a:r>
              <a:rPr lang="en-US" dirty="0" smtClean="0"/>
              <a:t>and </a:t>
            </a:r>
            <a:r>
              <a:rPr lang="en-US" dirty="0"/>
              <a:t>deamination (removal of ammonia) occur together. </a:t>
            </a:r>
            <a:endParaRPr lang="en-US" dirty="0" smtClean="0"/>
          </a:p>
          <a:p>
            <a:r>
              <a:rPr lang="en-US" dirty="0" smtClean="0"/>
              <a:t>Examples</a:t>
            </a:r>
            <a:r>
              <a:rPr lang="en-US" dirty="0"/>
              <a:t>: 1- Glutamate dehydrogenase</a:t>
            </a:r>
            <a:r>
              <a:rPr lang="en-US" dirty="0" smtClean="0"/>
              <a:t>.</a:t>
            </a:r>
          </a:p>
          <a:p>
            <a:endParaRPr lang="en-US" dirty="0"/>
          </a:p>
        </p:txBody>
      </p:sp>
      <p:pic>
        <p:nvPicPr>
          <p:cNvPr id="5" name="Picture 4"/>
          <p:cNvPicPr>
            <a:picLocks noChangeAspect="1"/>
          </p:cNvPicPr>
          <p:nvPr/>
        </p:nvPicPr>
        <p:blipFill rotWithShape="1">
          <a:blip r:embed="rId2"/>
          <a:srcRect l="26449" t="36976" r="11101" b="25899"/>
          <a:stretch/>
        </p:blipFill>
        <p:spPr>
          <a:xfrm>
            <a:off x="1703294" y="3845859"/>
            <a:ext cx="7853083" cy="2625914"/>
          </a:xfrm>
          <a:prstGeom prst="rect">
            <a:avLst/>
          </a:prstGeom>
        </p:spPr>
      </p:pic>
    </p:spTree>
    <p:extLst>
      <p:ext uri="{BB962C8B-B14F-4D97-AF65-F5344CB8AC3E}">
        <p14:creationId xmlns:p14="http://schemas.microsoft.com/office/powerpoint/2010/main" val="339551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Non-oxidative deamination: </a:t>
            </a:r>
          </a:p>
        </p:txBody>
      </p:sp>
      <p:sp>
        <p:nvSpPr>
          <p:cNvPr id="3" name="Content Placeholder 2"/>
          <p:cNvSpPr>
            <a:spLocks noGrp="1"/>
          </p:cNvSpPr>
          <p:nvPr>
            <p:ph idx="1"/>
          </p:nvPr>
        </p:nvSpPr>
        <p:spPr/>
        <p:txBody>
          <a:bodyPr/>
          <a:lstStyle/>
          <a:p>
            <a:r>
              <a:rPr lang="en-US" dirty="0"/>
              <a:t>This occurs for </a:t>
            </a:r>
            <a:r>
              <a:rPr lang="en-US" b="1" dirty="0" err="1"/>
              <a:t>hydroxy</a:t>
            </a:r>
            <a:r>
              <a:rPr lang="en-US" b="1" dirty="0"/>
              <a:t> containing amino acids</a:t>
            </a:r>
            <a:r>
              <a:rPr lang="en-US" dirty="0"/>
              <a:t>. </a:t>
            </a:r>
            <a:r>
              <a:rPr lang="en-US" dirty="0" smtClean="0"/>
              <a:t/>
            </a:r>
            <a:br>
              <a:rPr lang="en-US" dirty="0" smtClean="0"/>
            </a:br>
            <a:r>
              <a:rPr lang="en-US" dirty="0" smtClean="0"/>
              <a:t>Examples</a:t>
            </a:r>
            <a:r>
              <a:rPr lang="en-US" dirty="0"/>
              <a:t>: serine and threonine without removal of hydrogen (non-oxidative). </a:t>
            </a:r>
            <a:endParaRPr lang="en-US" dirty="0" smtClean="0"/>
          </a:p>
          <a:p>
            <a:pPr marL="0" indent="0">
              <a:buNone/>
            </a:pPr>
            <a:r>
              <a:rPr lang="en-US" dirty="0" smtClean="0"/>
              <a:t>Its </a:t>
            </a:r>
            <a:r>
              <a:rPr lang="en-US" dirty="0"/>
              <a:t>coenzyme is </a:t>
            </a:r>
            <a:r>
              <a:rPr lang="en-US" b="1" dirty="0" err="1">
                <a:solidFill>
                  <a:srgbClr val="FF0000"/>
                </a:solidFill>
              </a:rPr>
              <a:t>pyridoxal</a:t>
            </a:r>
            <a:r>
              <a:rPr lang="en-US" b="1" dirty="0">
                <a:solidFill>
                  <a:srgbClr val="FF0000"/>
                </a:solidFill>
              </a:rPr>
              <a:t> phosphate</a:t>
            </a:r>
            <a:r>
              <a:rPr lang="en-US" dirty="0"/>
              <a:t>. </a:t>
            </a:r>
          </a:p>
        </p:txBody>
      </p:sp>
    </p:spTree>
    <p:extLst>
      <p:ext uri="{BB962C8B-B14F-4D97-AF65-F5344CB8AC3E}">
        <p14:creationId xmlns:p14="http://schemas.microsoft.com/office/powerpoint/2010/main" val="49375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Hydrolytic deamination:</a:t>
            </a:r>
          </a:p>
        </p:txBody>
      </p:sp>
      <p:sp>
        <p:nvSpPr>
          <p:cNvPr id="3" name="Content Placeholder 2"/>
          <p:cNvSpPr>
            <a:spLocks noGrp="1"/>
          </p:cNvSpPr>
          <p:nvPr>
            <p:ph idx="1"/>
          </p:nvPr>
        </p:nvSpPr>
        <p:spPr/>
        <p:txBody>
          <a:bodyPr/>
          <a:lstStyle/>
          <a:p>
            <a:r>
              <a:rPr lang="en-US" dirty="0"/>
              <a:t>This occurs for </a:t>
            </a:r>
            <a:r>
              <a:rPr lang="en-US" b="1" dirty="0">
                <a:solidFill>
                  <a:srgbClr val="FF0000"/>
                </a:solidFill>
              </a:rPr>
              <a:t>glutamine</a:t>
            </a:r>
            <a:r>
              <a:rPr lang="en-US" dirty="0">
                <a:solidFill>
                  <a:srgbClr val="FF0000"/>
                </a:solidFill>
              </a:rPr>
              <a:t> </a:t>
            </a:r>
            <a:r>
              <a:rPr lang="en-US" dirty="0"/>
              <a:t>and </a:t>
            </a:r>
            <a:r>
              <a:rPr lang="en-US" b="1" dirty="0">
                <a:solidFill>
                  <a:srgbClr val="FF0000"/>
                </a:solidFill>
              </a:rPr>
              <a:t>asparagine</a:t>
            </a:r>
            <a:r>
              <a:rPr lang="en-US" dirty="0"/>
              <a:t>. </a:t>
            </a:r>
            <a:endParaRPr lang="en-US" dirty="0" smtClean="0"/>
          </a:p>
          <a:p>
            <a:r>
              <a:rPr lang="en-US" dirty="0" smtClean="0"/>
              <a:t>Both </a:t>
            </a:r>
            <a:r>
              <a:rPr lang="en-US" dirty="0"/>
              <a:t>are hydrolytically </a:t>
            </a:r>
            <a:r>
              <a:rPr lang="en-US" dirty="0" err="1"/>
              <a:t>deaminated</a:t>
            </a:r>
            <a:r>
              <a:rPr lang="en-US" dirty="0"/>
              <a:t> by </a:t>
            </a:r>
            <a:r>
              <a:rPr lang="en-US" b="1" dirty="0" err="1">
                <a:solidFill>
                  <a:srgbClr val="FF0000"/>
                </a:solidFill>
              </a:rPr>
              <a:t>glutaminase</a:t>
            </a:r>
            <a:r>
              <a:rPr lang="en-US" b="1" dirty="0">
                <a:solidFill>
                  <a:srgbClr val="FF0000"/>
                </a:solidFill>
              </a:rPr>
              <a:t> and </a:t>
            </a:r>
            <a:r>
              <a:rPr lang="en-US" b="1" dirty="0" err="1">
                <a:solidFill>
                  <a:srgbClr val="FF0000"/>
                </a:solidFill>
              </a:rPr>
              <a:t>asparaginase</a:t>
            </a:r>
            <a:r>
              <a:rPr lang="en-US" dirty="0"/>
              <a:t> respectively</a:t>
            </a:r>
            <a:r>
              <a:rPr lang="en-US" dirty="0" smtClean="0"/>
              <a:t>.</a:t>
            </a:r>
          </a:p>
          <a:p>
            <a:r>
              <a:rPr lang="en-US" dirty="0" err="1"/>
              <a:t>Glutaminase</a:t>
            </a:r>
            <a:r>
              <a:rPr lang="en-US" dirty="0"/>
              <a:t> enzyme is present in </a:t>
            </a:r>
            <a:r>
              <a:rPr lang="en-US" b="1" dirty="0">
                <a:solidFill>
                  <a:srgbClr val="FF0000"/>
                </a:solidFill>
              </a:rPr>
              <a:t>kidney</a:t>
            </a:r>
            <a:r>
              <a:rPr lang="en-US" dirty="0"/>
              <a:t>. It produces </a:t>
            </a:r>
            <a:r>
              <a:rPr lang="en-US" b="1" dirty="0">
                <a:solidFill>
                  <a:srgbClr val="FF0000"/>
                </a:solidFill>
              </a:rPr>
              <a:t>ammonia</a:t>
            </a:r>
            <a:r>
              <a:rPr lang="en-US" dirty="0"/>
              <a:t>, which is used in regulation of acid base balance by kidney. </a:t>
            </a:r>
            <a:endParaRPr lang="en-US" dirty="0" smtClean="0"/>
          </a:p>
          <a:p>
            <a:endParaRPr lang="en-US" dirty="0"/>
          </a:p>
        </p:txBody>
      </p:sp>
      <p:pic>
        <p:nvPicPr>
          <p:cNvPr id="4" name="Picture 3"/>
          <p:cNvPicPr>
            <a:picLocks noChangeAspect="1"/>
          </p:cNvPicPr>
          <p:nvPr/>
        </p:nvPicPr>
        <p:blipFill rotWithShape="1">
          <a:blip r:embed="rId2"/>
          <a:srcRect l="26533" t="30501" r="17353" b="24432"/>
          <a:stretch/>
        </p:blipFill>
        <p:spPr>
          <a:xfrm>
            <a:off x="2277035" y="4284145"/>
            <a:ext cx="7691718" cy="2318012"/>
          </a:xfrm>
          <a:prstGeom prst="rect">
            <a:avLst/>
          </a:prstGeom>
        </p:spPr>
      </p:pic>
    </p:spTree>
    <p:extLst>
      <p:ext uri="{BB962C8B-B14F-4D97-AF65-F5344CB8AC3E}">
        <p14:creationId xmlns:p14="http://schemas.microsoft.com/office/powerpoint/2010/main" val="314897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AMMONIA </a:t>
            </a:r>
          </a:p>
        </p:txBody>
      </p:sp>
      <p:sp>
        <p:nvSpPr>
          <p:cNvPr id="3" name="Content Placeholder 2"/>
          <p:cNvSpPr>
            <a:spLocks noGrp="1"/>
          </p:cNvSpPr>
          <p:nvPr>
            <p:ph idx="1"/>
          </p:nvPr>
        </p:nvSpPr>
        <p:spPr/>
        <p:txBody>
          <a:bodyPr/>
          <a:lstStyle/>
          <a:p>
            <a:r>
              <a:rPr lang="en-US" dirty="0"/>
              <a:t>Ammonia is toxic substance especially for </a:t>
            </a:r>
            <a:r>
              <a:rPr lang="en-US" b="1" dirty="0"/>
              <a:t>CNS</a:t>
            </a:r>
            <a:r>
              <a:rPr lang="en-US" dirty="0"/>
              <a:t>. </a:t>
            </a:r>
            <a:endParaRPr lang="en-US" dirty="0" smtClean="0"/>
          </a:p>
          <a:p>
            <a:r>
              <a:rPr lang="en-US" dirty="0" smtClean="0"/>
              <a:t> </a:t>
            </a:r>
            <a:r>
              <a:rPr lang="en-US" dirty="0"/>
              <a:t>Any ammonia formed in the peripheral tissue must be moved to the </a:t>
            </a:r>
            <a:r>
              <a:rPr lang="en-US" b="1" dirty="0">
                <a:solidFill>
                  <a:srgbClr val="FF0000"/>
                </a:solidFill>
              </a:rPr>
              <a:t>liver</a:t>
            </a:r>
            <a:r>
              <a:rPr lang="en-US" dirty="0">
                <a:solidFill>
                  <a:srgbClr val="FF0000"/>
                </a:solidFill>
              </a:rPr>
              <a:t> </a:t>
            </a:r>
            <a:r>
              <a:rPr lang="en-US" dirty="0"/>
              <a:t>to be converted into </a:t>
            </a:r>
            <a:r>
              <a:rPr lang="en-US" b="1" dirty="0">
                <a:solidFill>
                  <a:srgbClr val="FF0000"/>
                </a:solidFill>
              </a:rPr>
              <a:t>urea</a:t>
            </a:r>
            <a:r>
              <a:rPr lang="en-US" dirty="0"/>
              <a:t>. This maintains ammonia at low level in the circulating blood. </a:t>
            </a:r>
          </a:p>
        </p:txBody>
      </p:sp>
    </p:spTree>
    <p:extLst>
      <p:ext uri="{BB962C8B-B14F-4D97-AF65-F5344CB8AC3E}">
        <p14:creationId xmlns:p14="http://schemas.microsoft.com/office/powerpoint/2010/main" val="120881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Transport of ammonia to liver: </a:t>
            </a:r>
          </a:p>
        </p:txBody>
      </p:sp>
      <p:sp>
        <p:nvSpPr>
          <p:cNvPr id="3" name="Content Placeholder 2"/>
          <p:cNvSpPr>
            <a:spLocks noGrp="1"/>
          </p:cNvSpPr>
          <p:nvPr>
            <p:ph idx="1"/>
          </p:nvPr>
        </p:nvSpPr>
        <p:spPr/>
        <p:txBody>
          <a:bodyPr/>
          <a:lstStyle/>
          <a:p>
            <a:r>
              <a:rPr lang="en-US" dirty="0"/>
              <a:t> Two mechanisms are available in humans for the transport of ammonia from the peripheral tissues to the liver for its ultimate conversion to </a:t>
            </a:r>
            <a:r>
              <a:rPr lang="en-US" dirty="0" smtClean="0"/>
              <a:t>urea</a:t>
            </a:r>
            <a:br>
              <a:rPr lang="en-US" dirty="0" smtClean="0"/>
            </a:br>
            <a:r>
              <a:rPr lang="en-US" dirty="0" smtClean="0"/>
              <a:t>(</a:t>
            </a:r>
            <a:r>
              <a:rPr lang="en-US" b="1" dirty="0" smtClean="0"/>
              <a:t>Glutamine </a:t>
            </a:r>
            <a:r>
              <a:rPr lang="en-US" b="1" dirty="0"/>
              <a:t>and Glucose-Alanine </a:t>
            </a:r>
            <a:r>
              <a:rPr lang="en-US" b="1" dirty="0" smtClean="0"/>
              <a:t>cycle</a:t>
            </a:r>
            <a:r>
              <a:rPr lang="en-US" b="1" dirty="0"/>
              <a:t>)</a:t>
            </a:r>
            <a:endParaRPr lang="en-US" dirty="0" smtClean="0"/>
          </a:p>
          <a:p>
            <a:r>
              <a:rPr lang="en-US" b="1" dirty="0" smtClean="0"/>
              <a:t>The </a:t>
            </a:r>
            <a:r>
              <a:rPr lang="en-US" b="1" dirty="0"/>
              <a:t>first transport mechanism</a:t>
            </a:r>
            <a:r>
              <a:rPr lang="en-US" dirty="0"/>
              <a:t>: </a:t>
            </a:r>
            <a:r>
              <a:rPr lang="en-US" dirty="0" smtClean="0"/>
              <a:t/>
            </a:r>
            <a:br>
              <a:rPr lang="en-US" dirty="0" smtClean="0"/>
            </a:br>
            <a:r>
              <a:rPr lang="en-US" b="1" dirty="0" smtClean="0"/>
              <a:t>Glutamine</a:t>
            </a:r>
            <a:r>
              <a:rPr lang="en-US" dirty="0" smtClean="0"/>
              <a:t>: </a:t>
            </a:r>
            <a:r>
              <a:rPr lang="en-US" b="1" dirty="0">
                <a:solidFill>
                  <a:srgbClr val="FF0000"/>
                </a:solidFill>
              </a:rPr>
              <a:t>Glutamine </a:t>
            </a:r>
            <a:r>
              <a:rPr lang="en-US" b="1" dirty="0" err="1">
                <a:solidFill>
                  <a:srgbClr val="FF0000"/>
                </a:solidFill>
              </a:rPr>
              <a:t>synthetase</a:t>
            </a:r>
            <a:r>
              <a:rPr lang="en-US" b="1" dirty="0">
                <a:solidFill>
                  <a:srgbClr val="FF0000"/>
                </a:solidFill>
              </a:rPr>
              <a:t> </a:t>
            </a:r>
            <a:r>
              <a:rPr lang="en-US" dirty="0"/>
              <a:t>combines </a:t>
            </a:r>
            <a:r>
              <a:rPr lang="en-US" b="1" dirty="0"/>
              <a:t>ammonia with glutamate</a:t>
            </a:r>
            <a:r>
              <a:rPr lang="en-US" dirty="0"/>
              <a:t> to form </a:t>
            </a:r>
            <a:r>
              <a:rPr lang="en-US" b="1" dirty="0">
                <a:solidFill>
                  <a:srgbClr val="FF0000"/>
                </a:solidFill>
              </a:rPr>
              <a:t>glutamine</a:t>
            </a:r>
            <a:r>
              <a:rPr lang="en-US" dirty="0"/>
              <a:t>. </a:t>
            </a:r>
            <a:r>
              <a:rPr lang="en-US" dirty="0" smtClean="0"/>
              <a:t>Glutamine </a:t>
            </a:r>
            <a:r>
              <a:rPr lang="en-US" dirty="0"/>
              <a:t>is transported in the blood to the liver where it is cleaved by </a:t>
            </a:r>
            <a:r>
              <a:rPr lang="en-US" dirty="0" err="1"/>
              <a:t>glutaminase</a:t>
            </a:r>
            <a:r>
              <a:rPr lang="en-US" dirty="0"/>
              <a:t> to produce glutamate and free ammonia. </a:t>
            </a:r>
          </a:p>
        </p:txBody>
      </p:sp>
      <p:pic>
        <p:nvPicPr>
          <p:cNvPr id="4" name="Picture 3"/>
          <p:cNvPicPr>
            <a:picLocks noChangeAspect="1"/>
          </p:cNvPicPr>
          <p:nvPr/>
        </p:nvPicPr>
        <p:blipFill rotWithShape="1">
          <a:blip r:embed="rId2"/>
          <a:srcRect l="26861" t="25057" r="12110" b="49889"/>
          <a:stretch/>
        </p:blipFill>
        <p:spPr>
          <a:xfrm>
            <a:off x="2801205" y="4894729"/>
            <a:ext cx="6289008" cy="1452282"/>
          </a:xfrm>
          <a:prstGeom prst="rect">
            <a:avLst/>
          </a:prstGeom>
        </p:spPr>
      </p:pic>
    </p:spTree>
    <p:extLst>
      <p:ext uri="{BB962C8B-B14F-4D97-AF65-F5344CB8AC3E}">
        <p14:creationId xmlns:p14="http://schemas.microsoft.com/office/powerpoint/2010/main" val="155889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acids &amp; protein chemistry</a:t>
            </a:r>
          </a:p>
        </p:txBody>
      </p:sp>
      <p:pic>
        <p:nvPicPr>
          <p:cNvPr id="1030" name="Picture 6" descr="Proteins &amp; Enzymes (regular biology)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8827" y="1690688"/>
            <a:ext cx="5412162" cy="40591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329" y="2013047"/>
            <a:ext cx="6358498" cy="3539430"/>
          </a:xfrm>
          <a:prstGeom prst="rect">
            <a:avLst/>
          </a:prstGeom>
        </p:spPr>
        <p:txBody>
          <a:bodyPr wrap="square">
            <a:spAutoFit/>
          </a:bodyPr>
          <a:lstStyle/>
          <a:p>
            <a:pPr marL="285750" indent="-285750">
              <a:buFont typeface="Arial" panose="020B0604020202020204" pitchFamily="34" charset="0"/>
              <a:buChar char="•"/>
            </a:pPr>
            <a:r>
              <a:rPr lang="en-US" sz="2800" dirty="0"/>
              <a:t>Amino acids are the building blocks of the proteins. </a:t>
            </a:r>
            <a:endParaRPr lang="en-US" sz="2800" dirty="0" smtClean="0"/>
          </a:p>
          <a:p>
            <a:pPr marL="285750" indent="-285750">
              <a:buFont typeface="Arial" panose="020B0604020202020204" pitchFamily="34" charset="0"/>
              <a:buChar char="•"/>
            </a:pPr>
            <a:r>
              <a:rPr lang="en-US" sz="2800" dirty="0" smtClean="0"/>
              <a:t> </a:t>
            </a:r>
            <a:r>
              <a:rPr lang="en-US" sz="2800" dirty="0"/>
              <a:t>There are about 300 amino acids occur in nature. </a:t>
            </a:r>
            <a:r>
              <a:rPr lang="en-US" sz="2800" b="1" u="sng" dirty="0"/>
              <a:t>Only 20 (genetically coded amino acids) of them occur in mammalian protein. </a:t>
            </a:r>
          </a:p>
          <a:p>
            <a:pPr marL="285750" indent="-285750">
              <a:buFont typeface="Arial" panose="020B0604020202020204" pitchFamily="34" charset="0"/>
              <a:buChar char="•"/>
            </a:pPr>
            <a:r>
              <a:rPr lang="en-US" sz="2800" dirty="0" smtClean="0"/>
              <a:t>Other </a:t>
            </a:r>
            <a:r>
              <a:rPr lang="en-US" sz="2800" dirty="0"/>
              <a:t>amino acids are found in a number of natural proteins </a:t>
            </a:r>
          </a:p>
        </p:txBody>
      </p:sp>
    </p:spTree>
    <p:extLst>
      <p:ext uri="{BB962C8B-B14F-4D97-AF65-F5344CB8AC3E}">
        <p14:creationId xmlns:p14="http://schemas.microsoft.com/office/powerpoint/2010/main" val="4086609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Transport of ammonia to </a:t>
            </a:r>
            <a:r>
              <a:rPr lang="en-US" b="1" dirty="0" smtClean="0">
                <a:solidFill>
                  <a:srgbClr val="FF0000"/>
                </a:solidFill>
              </a:rPr>
              <a:t>liver cont. </a:t>
            </a:r>
            <a:endParaRPr lang="en-US" dirty="0"/>
          </a:p>
        </p:txBody>
      </p:sp>
      <p:sp>
        <p:nvSpPr>
          <p:cNvPr id="3" name="Content Placeholder 2"/>
          <p:cNvSpPr>
            <a:spLocks noGrp="1"/>
          </p:cNvSpPr>
          <p:nvPr>
            <p:ph idx="1"/>
          </p:nvPr>
        </p:nvSpPr>
        <p:spPr>
          <a:xfrm>
            <a:off x="365760" y="2097741"/>
            <a:ext cx="5434405" cy="4132730"/>
          </a:xfrm>
        </p:spPr>
        <p:txBody>
          <a:bodyPr/>
          <a:lstStyle/>
          <a:p>
            <a:r>
              <a:rPr lang="en-US" b="1" dirty="0" smtClean="0"/>
              <a:t>The second transport mechanism:</a:t>
            </a:r>
          </a:p>
          <a:p>
            <a:pPr marL="0" indent="0">
              <a:buNone/>
            </a:pPr>
            <a:r>
              <a:rPr lang="en-US" dirty="0"/>
              <a:t>Glucose-Alanine cycle: </a:t>
            </a:r>
            <a:endParaRPr lang="en-US" dirty="0" smtClean="0"/>
          </a:p>
          <a:p>
            <a:pPr marL="0" indent="0">
              <a:buNone/>
            </a:pPr>
            <a:r>
              <a:rPr lang="en-US" dirty="0"/>
              <a:t>Pyruvate produced </a:t>
            </a:r>
            <a:r>
              <a:rPr lang="en-US" dirty="0" smtClean="0"/>
              <a:t>is </a:t>
            </a:r>
            <a:r>
              <a:rPr lang="en-US" dirty="0" err="1"/>
              <a:t>transaminated</a:t>
            </a:r>
            <a:r>
              <a:rPr lang="en-US" dirty="0"/>
              <a:t> to form Alanine. </a:t>
            </a:r>
            <a:endParaRPr lang="en-US" dirty="0" smtClean="0"/>
          </a:p>
          <a:p>
            <a:pPr marL="0" indent="0">
              <a:buNone/>
            </a:pPr>
            <a:r>
              <a:rPr lang="en-US" dirty="0" smtClean="0"/>
              <a:t> </a:t>
            </a:r>
            <a:r>
              <a:rPr lang="en-US" dirty="0"/>
              <a:t>Alanine is transported by the blood to the liver, where it is converted to pyruvate, again by transamination</a:t>
            </a:r>
            <a:r>
              <a:rPr lang="en-US" dirty="0" smtClean="0"/>
              <a:t>.</a:t>
            </a:r>
          </a:p>
          <a:p>
            <a:pPr marL="0" indent="0">
              <a:buNone/>
            </a:pPr>
            <a:endParaRPr lang="en-US" b="1" dirty="0"/>
          </a:p>
        </p:txBody>
      </p:sp>
      <p:pic>
        <p:nvPicPr>
          <p:cNvPr id="4" name="Picture 3"/>
          <p:cNvPicPr>
            <a:picLocks noChangeAspect="1"/>
          </p:cNvPicPr>
          <p:nvPr/>
        </p:nvPicPr>
        <p:blipFill rotWithShape="1">
          <a:blip r:embed="rId2"/>
          <a:srcRect l="28595" t="12957" r="22288" b="39792"/>
          <a:stretch/>
        </p:blipFill>
        <p:spPr>
          <a:xfrm>
            <a:off x="5765628" y="1532965"/>
            <a:ext cx="6194724" cy="4556939"/>
          </a:xfrm>
          <a:prstGeom prst="rect">
            <a:avLst/>
          </a:prstGeom>
        </p:spPr>
      </p:pic>
    </p:spTree>
    <p:extLst>
      <p:ext uri="{BB962C8B-B14F-4D97-AF65-F5344CB8AC3E}">
        <p14:creationId xmlns:p14="http://schemas.microsoft.com/office/powerpoint/2010/main" val="1962288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Urea</a:t>
            </a:r>
          </a:p>
        </p:txBody>
      </p:sp>
      <p:sp>
        <p:nvSpPr>
          <p:cNvPr id="3" name="Content Placeholder 2"/>
          <p:cNvSpPr>
            <a:spLocks noGrp="1"/>
          </p:cNvSpPr>
          <p:nvPr>
            <p:ph idx="1"/>
          </p:nvPr>
        </p:nvSpPr>
        <p:spPr/>
        <p:txBody>
          <a:bodyPr/>
          <a:lstStyle/>
          <a:p>
            <a:r>
              <a:rPr lang="en-US" dirty="0"/>
              <a:t>Urea (H2N-CO-NH2) is the main end product of protein (amino acids) metabolism. </a:t>
            </a:r>
            <a:endParaRPr lang="en-US" dirty="0" smtClean="0"/>
          </a:p>
          <a:p>
            <a:r>
              <a:rPr lang="en-US" dirty="0" smtClean="0"/>
              <a:t>Urea </a:t>
            </a:r>
            <a:r>
              <a:rPr lang="en-US" dirty="0"/>
              <a:t>formation is the pathway by which liver can convert </a:t>
            </a:r>
            <a:r>
              <a:rPr lang="en-US" b="1" dirty="0">
                <a:solidFill>
                  <a:srgbClr val="FF0000"/>
                </a:solidFill>
              </a:rPr>
              <a:t>toxic ammonia </a:t>
            </a:r>
            <a:r>
              <a:rPr lang="en-US" dirty="0"/>
              <a:t>into </a:t>
            </a:r>
            <a:r>
              <a:rPr lang="en-US" b="1" dirty="0">
                <a:solidFill>
                  <a:srgbClr val="FF0000"/>
                </a:solidFill>
              </a:rPr>
              <a:t>non-toxic urea</a:t>
            </a:r>
            <a:r>
              <a:rPr lang="en-US" dirty="0"/>
              <a:t>.</a:t>
            </a:r>
          </a:p>
        </p:txBody>
      </p:sp>
    </p:spTree>
    <p:extLst>
      <p:ext uri="{BB962C8B-B14F-4D97-AF65-F5344CB8AC3E}">
        <p14:creationId xmlns:p14="http://schemas.microsoft.com/office/powerpoint/2010/main" val="4170013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Ammonia Intoxication</a:t>
            </a:r>
          </a:p>
        </p:txBody>
      </p:sp>
      <p:sp>
        <p:nvSpPr>
          <p:cNvPr id="3" name="Content Placeholder 2"/>
          <p:cNvSpPr>
            <a:spLocks noGrp="1"/>
          </p:cNvSpPr>
          <p:nvPr>
            <p:ph idx="1"/>
          </p:nvPr>
        </p:nvSpPr>
        <p:spPr/>
        <p:txBody>
          <a:bodyPr/>
          <a:lstStyle/>
          <a:p>
            <a:r>
              <a:rPr lang="en-US" dirty="0" smtClean="0"/>
              <a:t> </a:t>
            </a:r>
            <a:r>
              <a:rPr lang="en-US" dirty="0"/>
              <a:t>Excess ammonia is toxic to the central nervous </a:t>
            </a:r>
            <a:r>
              <a:rPr lang="en-US" dirty="0" smtClean="0"/>
              <a:t>system</a:t>
            </a:r>
            <a:r>
              <a:rPr lang="en-US" dirty="0" smtClean="0">
                <a:sym typeface="Wingdings" panose="05000000000000000000" pitchFamily="2" charset="2"/>
              </a:rPr>
              <a:t> </a:t>
            </a:r>
            <a:r>
              <a:rPr lang="en-US" b="1" dirty="0" smtClean="0">
                <a:solidFill>
                  <a:srgbClr val="FF0000"/>
                </a:solidFill>
              </a:rPr>
              <a:t>ammonia </a:t>
            </a:r>
            <a:r>
              <a:rPr lang="en-US" b="1" dirty="0">
                <a:solidFill>
                  <a:srgbClr val="FF0000"/>
                </a:solidFill>
              </a:rPr>
              <a:t>intoxication </a:t>
            </a:r>
            <a:r>
              <a:rPr lang="en-US" dirty="0"/>
              <a:t>or </a:t>
            </a:r>
            <a:r>
              <a:rPr lang="en-US" b="1" dirty="0" err="1">
                <a:solidFill>
                  <a:srgbClr val="FF0000"/>
                </a:solidFill>
              </a:rPr>
              <a:t>hyperammonemia</a:t>
            </a:r>
            <a:r>
              <a:rPr lang="en-US" dirty="0">
                <a:solidFill>
                  <a:srgbClr val="FF0000"/>
                </a:solidFill>
              </a:rPr>
              <a:t> </a:t>
            </a:r>
            <a:r>
              <a:rPr lang="en-US" dirty="0" smtClean="0">
                <a:solidFill>
                  <a:srgbClr val="FF0000"/>
                </a:solidFill>
              </a:rPr>
              <a:t/>
            </a:r>
            <a:br>
              <a:rPr lang="en-US" dirty="0" smtClean="0">
                <a:solidFill>
                  <a:srgbClr val="FF0000"/>
                </a:solidFill>
              </a:rPr>
            </a:br>
            <a:r>
              <a:rPr lang="en-US" dirty="0" smtClean="0"/>
              <a:t>Blood </a:t>
            </a:r>
            <a:r>
              <a:rPr lang="en-US" dirty="0"/>
              <a:t>contain traces of ammonia: 10-110 µg/dl</a:t>
            </a:r>
            <a:r>
              <a:rPr lang="en-US" dirty="0" smtClean="0"/>
              <a:t>.</a:t>
            </a:r>
          </a:p>
          <a:p>
            <a:r>
              <a:rPr lang="en-US" dirty="0"/>
              <a:t>Symptoms of </a:t>
            </a:r>
            <a:r>
              <a:rPr lang="en-US" dirty="0" err="1" smtClean="0"/>
              <a:t>hyperammonemia</a:t>
            </a:r>
            <a:r>
              <a:rPr lang="en-US" dirty="0" smtClean="0"/>
              <a:t>:</a:t>
            </a:r>
          </a:p>
          <a:p>
            <a:r>
              <a:rPr lang="en-US" dirty="0"/>
              <a:t>Slurred speech</a:t>
            </a:r>
            <a:r>
              <a:rPr lang="en-US" dirty="0" smtClean="0"/>
              <a:t>.</a:t>
            </a:r>
          </a:p>
          <a:p>
            <a:r>
              <a:rPr lang="en-US" dirty="0"/>
              <a:t>Blurred vision</a:t>
            </a:r>
            <a:r>
              <a:rPr lang="en-US" dirty="0" smtClean="0"/>
              <a:t>.</a:t>
            </a:r>
          </a:p>
          <a:p>
            <a:r>
              <a:rPr lang="en-US" dirty="0" smtClean="0"/>
              <a:t>Vomiting</a:t>
            </a:r>
          </a:p>
          <a:p>
            <a:r>
              <a:rPr lang="en-US" dirty="0"/>
              <a:t>Coma &amp; death</a:t>
            </a:r>
          </a:p>
        </p:txBody>
      </p:sp>
    </p:spTree>
    <p:extLst>
      <p:ext uri="{BB962C8B-B14F-4D97-AF65-F5344CB8AC3E}">
        <p14:creationId xmlns:p14="http://schemas.microsoft.com/office/powerpoint/2010/main" val="400624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and causes of </a:t>
            </a:r>
            <a:r>
              <a:rPr lang="en-US" dirty="0" err="1"/>
              <a:t>hyperammonemia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346717"/>
              </p:ext>
            </p:extLst>
          </p:nvPr>
        </p:nvGraphicFramePr>
        <p:xfrm>
          <a:off x="365125" y="2038349"/>
          <a:ext cx="10195300" cy="3143251"/>
        </p:xfrm>
        <a:graphic>
          <a:graphicData uri="http://schemas.openxmlformats.org/drawingml/2006/table">
            <a:tbl>
              <a:tblPr firstRow="1" bandRow="1">
                <a:tableStyleId>{93296810-A885-4BE3-A3E7-6D5BEEA58F35}</a:tableStyleId>
              </a:tblPr>
              <a:tblGrid>
                <a:gridCol w="5097650"/>
                <a:gridCol w="5097650"/>
              </a:tblGrid>
              <a:tr h="776582">
                <a:tc>
                  <a:txBody>
                    <a:bodyPr/>
                    <a:lstStyle/>
                    <a:p>
                      <a:pPr algn="ctr"/>
                      <a:r>
                        <a:rPr lang="en-US" sz="2800" dirty="0" smtClean="0"/>
                        <a:t>Acquired</a:t>
                      </a:r>
                      <a:endParaRPr lang="en-US" sz="2800" dirty="0"/>
                    </a:p>
                  </a:txBody>
                  <a:tcPr/>
                </a:tc>
                <a:tc>
                  <a:txBody>
                    <a:bodyPr/>
                    <a:lstStyle/>
                    <a:p>
                      <a:pPr algn="ctr"/>
                      <a:r>
                        <a:rPr lang="en-US" sz="2800" dirty="0" smtClean="0"/>
                        <a:t>Inherited </a:t>
                      </a:r>
                      <a:endParaRPr lang="en-US" sz="2800" dirty="0"/>
                    </a:p>
                  </a:txBody>
                  <a:tcPr/>
                </a:tc>
              </a:tr>
              <a:tr h="2366669">
                <a:tc>
                  <a:txBody>
                    <a:bodyPr/>
                    <a:lstStyle/>
                    <a:p>
                      <a:r>
                        <a:rPr lang="en-US" sz="2800" dirty="0" smtClean="0"/>
                        <a:t>a) Liver cirrhosis by </a:t>
                      </a:r>
                      <a:r>
                        <a:rPr lang="en-US" sz="2800" dirty="0" err="1" smtClean="0"/>
                        <a:t>bilharziasis</a:t>
                      </a:r>
                      <a:r>
                        <a:rPr lang="en-US" sz="2800" dirty="0" smtClean="0"/>
                        <a:t>, alcoholism, hepatitis or biliary obstruction. b) Liver cell failure. </a:t>
                      </a:r>
                      <a:endParaRPr lang="en-US" sz="2800" dirty="0"/>
                    </a:p>
                  </a:txBody>
                  <a:tcPr/>
                </a:tc>
                <a:tc>
                  <a:txBody>
                    <a:bodyPr/>
                    <a:lstStyle/>
                    <a:p>
                      <a:r>
                        <a:rPr lang="en-US" sz="2800" dirty="0" smtClean="0"/>
                        <a:t>Result from genetic deficiency of one or more of 5 enzymes involved in urea cycle.</a:t>
                      </a:r>
                      <a:endParaRPr lang="en-US" sz="2800" dirty="0"/>
                    </a:p>
                  </a:txBody>
                  <a:tcPr/>
                </a:tc>
              </a:tr>
            </a:tbl>
          </a:graphicData>
        </a:graphic>
      </p:graphicFrame>
    </p:spTree>
    <p:extLst>
      <p:ext uri="{BB962C8B-B14F-4D97-AF65-F5344CB8AC3E}">
        <p14:creationId xmlns:p14="http://schemas.microsoft.com/office/powerpoint/2010/main" val="25117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classification: Based upon the fate of amino acid inside the body.</a:t>
            </a:r>
          </a:p>
        </p:txBody>
      </p:sp>
      <p:sp>
        <p:nvSpPr>
          <p:cNvPr id="3" name="Content Placeholder 2"/>
          <p:cNvSpPr>
            <a:spLocks noGrp="1"/>
          </p:cNvSpPr>
          <p:nvPr>
            <p:ph idx="1"/>
          </p:nvPr>
        </p:nvSpPr>
        <p:spPr/>
        <p:txBody>
          <a:bodyPr/>
          <a:lstStyle/>
          <a:p>
            <a:r>
              <a:rPr lang="en-US" dirty="0" err="1" smtClean="0"/>
              <a:t>Ketogenic</a:t>
            </a:r>
            <a:r>
              <a:rPr lang="en-US" dirty="0"/>
              <a:t>: This amino acid can be metabolized to acetoacetate or one of its precursor amino </a:t>
            </a:r>
            <a:r>
              <a:rPr lang="en-US" dirty="0" smtClean="0"/>
              <a:t>acid</a:t>
            </a:r>
          </a:p>
          <a:p>
            <a:r>
              <a:rPr lang="en-US" dirty="0"/>
              <a:t>Mixed amino acids: Those amino acids can be metabolized to both glucose &amp; ketone </a:t>
            </a:r>
            <a:r>
              <a:rPr lang="en-US" dirty="0" smtClean="0"/>
              <a:t>bodies</a:t>
            </a:r>
          </a:p>
          <a:p>
            <a:r>
              <a:rPr lang="en-US" dirty="0" err="1" smtClean="0"/>
              <a:t>Glucogenic</a:t>
            </a:r>
            <a:r>
              <a:rPr lang="en-US" dirty="0" smtClean="0"/>
              <a:t> </a:t>
            </a:r>
            <a:r>
              <a:rPr lang="en-US" dirty="0"/>
              <a:t>amino acids: Those amino acids can be metabolized to glucose (pyruvate or one of intermediates of </a:t>
            </a:r>
            <a:r>
              <a:rPr lang="en-US" dirty="0" err="1"/>
              <a:t>kreb’s</a:t>
            </a:r>
            <a:r>
              <a:rPr lang="en-US" dirty="0"/>
              <a:t> cycle)</a:t>
            </a:r>
          </a:p>
        </p:txBody>
      </p:sp>
    </p:spTree>
    <p:extLst>
      <p:ext uri="{BB962C8B-B14F-4D97-AF65-F5344CB8AC3E}">
        <p14:creationId xmlns:p14="http://schemas.microsoft.com/office/powerpoint/2010/main" val="176575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of amino acids to specialized products</a:t>
            </a:r>
          </a:p>
        </p:txBody>
      </p:sp>
      <p:sp>
        <p:nvSpPr>
          <p:cNvPr id="3" name="Content Placeholder 2"/>
          <p:cNvSpPr>
            <a:spLocks noGrp="1"/>
          </p:cNvSpPr>
          <p:nvPr>
            <p:ph idx="1"/>
          </p:nvPr>
        </p:nvSpPr>
        <p:spPr/>
        <p:txBody>
          <a:bodyPr/>
          <a:lstStyle/>
          <a:p>
            <a:pPr marL="0" indent="0">
              <a:buNone/>
            </a:pPr>
            <a:r>
              <a:rPr lang="en-US" dirty="0"/>
              <a:t>1. Glycine </a:t>
            </a:r>
            <a:r>
              <a:rPr lang="en-US" dirty="0" smtClean="0">
                <a:sym typeface="Wingdings" panose="05000000000000000000" pitchFamily="2" charset="2"/>
              </a:rPr>
              <a:t></a:t>
            </a:r>
            <a:r>
              <a:rPr lang="en-US" dirty="0" smtClean="0"/>
              <a:t> </a:t>
            </a:r>
            <a:r>
              <a:rPr lang="en-US" dirty="0" err="1"/>
              <a:t>creatine</a:t>
            </a:r>
            <a:r>
              <a:rPr lang="en-US" dirty="0"/>
              <a:t>, </a:t>
            </a:r>
            <a:r>
              <a:rPr lang="en-US" dirty="0" err="1"/>
              <a:t>porphyrines</a:t>
            </a:r>
            <a:r>
              <a:rPr lang="en-US" dirty="0"/>
              <a:t>, purines, </a:t>
            </a:r>
            <a:r>
              <a:rPr lang="en-US" dirty="0" err="1"/>
              <a:t>Glutathion</a:t>
            </a:r>
            <a:r>
              <a:rPr lang="en-US" dirty="0"/>
              <a:t>. </a:t>
            </a:r>
            <a:endParaRPr lang="en-US" dirty="0" smtClean="0"/>
          </a:p>
          <a:p>
            <a:pPr marL="0" indent="0">
              <a:buNone/>
            </a:pPr>
            <a:r>
              <a:rPr lang="en-US" dirty="0" smtClean="0"/>
              <a:t>2</a:t>
            </a:r>
            <a:r>
              <a:rPr lang="en-US" dirty="0"/>
              <a:t>. Arginine </a:t>
            </a:r>
            <a:r>
              <a:rPr lang="en-US" dirty="0">
                <a:sym typeface="Wingdings" panose="05000000000000000000" pitchFamily="2" charset="2"/>
              </a:rPr>
              <a:t> </a:t>
            </a:r>
            <a:r>
              <a:rPr lang="en-US" dirty="0" err="1" smtClean="0"/>
              <a:t>creatine</a:t>
            </a:r>
            <a:r>
              <a:rPr lang="en-US" dirty="0"/>
              <a:t>, nitric oxide (vasodilator). </a:t>
            </a:r>
            <a:endParaRPr lang="en-US" dirty="0" smtClean="0"/>
          </a:p>
          <a:p>
            <a:pPr marL="0" indent="0">
              <a:buNone/>
            </a:pPr>
            <a:r>
              <a:rPr lang="en-US" b="1" dirty="0" smtClean="0"/>
              <a:t>3</a:t>
            </a:r>
            <a:r>
              <a:rPr lang="en-US" b="1" dirty="0"/>
              <a:t>. </a:t>
            </a:r>
            <a:r>
              <a:rPr lang="en-US" b="1" dirty="0" err="1"/>
              <a:t>Histidine</a:t>
            </a:r>
            <a:r>
              <a:rPr lang="en-US" b="1" dirty="0"/>
              <a:t> </a:t>
            </a:r>
            <a:r>
              <a:rPr lang="en-US" b="1" dirty="0">
                <a:sym typeface="Wingdings" panose="05000000000000000000" pitchFamily="2" charset="2"/>
              </a:rPr>
              <a:t></a:t>
            </a:r>
            <a:r>
              <a:rPr lang="en-US" b="1" dirty="0" smtClean="0"/>
              <a:t> </a:t>
            </a:r>
            <a:r>
              <a:rPr lang="en-US" b="1" dirty="0">
                <a:solidFill>
                  <a:srgbClr val="FF0000"/>
                </a:solidFill>
              </a:rPr>
              <a:t>histamine</a:t>
            </a:r>
            <a:r>
              <a:rPr lang="en-US" b="1" dirty="0" smtClean="0"/>
              <a:t>.</a:t>
            </a:r>
          </a:p>
          <a:p>
            <a:pPr marL="0" indent="0">
              <a:buNone/>
            </a:pPr>
            <a:r>
              <a:rPr lang="en-US" dirty="0" smtClean="0"/>
              <a:t>4</a:t>
            </a:r>
            <a:r>
              <a:rPr lang="en-US" dirty="0"/>
              <a:t>. Tryptophan </a:t>
            </a:r>
            <a:r>
              <a:rPr lang="en-US" dirty="0">
                <a:sym typeface="Wingdings" panose="05000000000000000000" pitchFamily="2" charset="2"/>
              </a:rPr>
              <a:t></a:t>
            </a:r>
            <a:r>
              <a:rPr lang="en-US" dirty="0" smtClean="0"/>
              <a:t> </a:t>
            </a:r>
            <a:r>
              <a:rPr lang="en-US" dirty="0"/>
              <a:t>serotonin, niacin, melatonin. </a:t>
            </a:r>
            <a:endParaRPr lang="en-US" dirty="0" smtClean="0"/>
          </a:p>
          <a:p>
            <a:pPr marL="0" indent="0">
              <a:buNone/>
            </a:pPr>
            <a:r>
              <a:rPr lang="en-US" b="1" dirty="0" smtClean="0"/>
              <a:t>5</a:t>
            </a:r>
            <a:r>
              <a:rPr lang="en-US" b="1" dirty="0"/>
              <a:t>. Tyrosine </a:t>
            </a:r>
            <a:r>
              <a:rPr lang="en-US" b="1" dirty="0">
                <a:sym typeface="Wingdings" panose="05000000000000000000" pitchFamily="2" charset="2"/>
              </a:rPr>
              <a:t></a:t>
            </a:r>
            <a:r>
              <a:rPr lang="en-US" b="1" dirty="0" smtClean="0"/>
              <a:t> </a:t>
            </a:r>
            <a:r>
              <a:rPr lang="en-US" b="1" dirty="0" err="1">
                <a:solidFill>
                  <a:srgbClr val="FF0000"/>
                </a:solidFill>
              </a:rPr>
              <a:t>catecholamines</a:t>
            </a:r>
            <a:r>
              <a:rPr lang="en-US" b="1" dirty="0">
                <a:solidFill>
                  <a:srgbClr val="FF0000"/>
                </a:solidFill>
              </a:rPr>
              <a:t>, melanin</a:t>
            </a:r>
            <a:r>
              <a:rPr lang="en-US" b="1" dirty="0"/>
              <a:t>, T3&amp;T4 (thyroid hormones). </a:t>
            </a:r>
            <a:endParaRPr lang="en-US" b="1" dirty="0" smtClean="0"/>
          </a:p>
          <a:p>
            <a:pPr marL="0" indent="0">
              <a:buNone/>
            </a:pPr>
            <a:r>
              <a:rPr lang="en-US" dirty="0" smtClean="0"/>
              <a:t>6</a:t>
            </a:r>
            <a:r>
              <a:rPr lang="en-US" dirty="0"/>
              <a:t>. Aspartate </a:t>
            </a:r>
            <a:r>
              <a:rPr lang="en-US" dirty="0">
                <a:sym typeface="Wingdings" panose="05000000000000000000" pitchFamily="2" charset="2"/>
              </a:rPr>
              <a:t></a:t>
            </a:r>
            <a:r>
              <a:rPr lang="en-US" dirty="0" smtClean="0"/>
              <a:t> </a:t>
            </a:r>
            <a:r>
              <a:rPr lang="en-US" dirty="0"/>
              <a:t>purines and </a:t>
            </a:r>
            <a:r>
              <a:rPr lang="en-US" dirty="0" err="1"/>
              <a:t>pyrimidines</a:t>
            </a:r>
            <a:r>
              <a:rPr lang="en-US" dirty="0"/>
              <a:t>. </a:t>
            </a:r>
            <a:endParaRPr lang="en-US" dirty="0" smtClean="0"/>
          </a:p>
          <a:p>
            <a:pPr marL="0" indent="0">
              <a:buNone/>
            </a:pPr>
            <a:r>
              <a:rPr lang="en-US" dirty="0" smtClean="0"/>
              <a:t>7</a:t>
            </a:r>
            <a:r>
              <a:rPr lang="en-US" dirty="0"/>
              <a:t>. Glutamine </a:t>
            </a:r>
            <a:r>
              <a:rPr lang="en-US" dirty="0">
                <a:sym typeface="Wingdings" panose="05000000000000000000" pitchFamily="2" charset="2"/>
              </a:rPr>
              <a:t></a:t>
            </a:r>
            <a:r>
              <a:rPr lang="en-US" dirty="0" smtClean="0"/>
              <a:t> </a:t>
            </a:r>
            <a:r>
              <a:rPr lang="en-US" dirty="0"/>
              <a:t>purines and </a:t>
            </a:r>
            <a:r>
              <a:rPr lang="en-US" dirty="0" err="1"/>
              <a:t>pyrimidines</a:t>
            </a:r>
            <a:r>
              <a:rPr lang="en-US" dirty="0"/>
              <a:t>. </a:t>
            </a:r>
            <a:endParaRPr lang="en-US" dirty="0" smtClean="0"/>
          </a:p>
          <a:p>
            <a:pPr marL="0" indent="0">
              <a:buNone/>
            </a:pPr>
            <a:r>
              <a:rPr lang="en-US" dirty="0" smtClean="0"/>
              <a:t>8</a:t>
            </a:r>
            <a:r>
              <a:rPr lang="en-US" dirty="0"/>
              <a:t>. Glutamate </a:t>
            </a:r>
            <a:r>
              <a:rPr lang="en-US" dirty="0">
                <a:sym typeface="Wingdings" panose="05000000000000000000" pitchFamily="2" charset="2"/>
              </a:rPr>
              <a:t> </a:t>
            </a:r>
            <a:r>
              <a:rPr lang="en-US" dirty="0" smtClean="0">
                <a:sym typeface="Wingdings" panose="05000000000000000000" pitchFamily="2" charset="2"/>
              </a:rPr>
              <a:t>Gamma</a:t>
            </a:r>
            <a:r>
              <a:rPr lang="en-US" dirty="0" smtClean="0"/>
              <a:t>-</a:t>
            </a:r>
            <a:r>
              <a:rPr lang="en-US" dirty="0" err="1" smtClean="0"/>
              <a:t>aminobutyric</a:t>
            </a:r>
            <a:r>
              <a:rPr lang="en-US" dirty="0" smtClean="0"/>
              <a:t> </a:t>
            </a:r>
            <a:r>
              <a:rPr lang="en-US" dirty="0"/>
              <a:t>acid (GABA) </a:t>
            </a:r>
            <a:endParaRPr lang="en-US" dirty="0" smtClean="0"/>
          </a:p>
          <a:p>
            <a:pPr marL="0" indent="0">
              <a:buNone/>
            </a:pPr>
            <a:r>
              <a:rPr lang="en-US" dirty="0" smtClean="0"/>
              <a:t>9</a:t>
            </a:r>
            <a:r>
              <a:rPr lang="en-US" dirty="0"/>
              <a:t>. Lysine </a:t>
            </a:r>
            <a:r>
              <a:rPr lang="en-US" dirty="0">
                <a:sym typeface="Wingdings" panose="05000000000000000000" pitchFamily="2" charset="2"/>
              </a:rPr>
              <a:t></a:t>
            </a:r>
            <a:r>
              <a:rPr lang="en-US" dirty="0" smtClean="0"/>
              <a:t> </a:t>
            </a:r>
            <a:r>
              <a:rPr lang="en-US" dirty="0" err="1"/>
              <a:t>carnitine</a:t>
            </a:r>
            <a:endParaRPr lang="en-US" dirty="0"/>
          </a:p>
        </p:txBody>
      </p:sp>
    </p:spTree>
    <p:extLst>
      <p:ext uri="{BB962C8B-B14F-4D97-AF65-F5344CB8AC3E}">
        <p14:creationId xmlns:p14="http://schemas.microsoft.com/office/powerpoint/2010/main" val="51336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Catecholamines</a:t>
            </a:r>
            <a:endParaRPr lang="en-US" dirty="0"/>
          </a:p>
        </p:txBody>
      </p:sp>
      <p:sp>
        <p:nvSpPr>
          <p:cNvPr id="3" name="Content Placeholder 2"/>
          <p:cNvSpPr>
            <a:spLocks noGrp="1"/>
          </p:cNvSpPr>
          <p:nvPr>
            <p:ph idx="1"/>
          </p:nvPr>
        </p:nvSpPr>
        <p:spPr/>
        <p:txBody>
          <a:bodyPr/>
          <a:lstStyle/>
          <a:p>
            <a:r>
              <a:rPr lang="en-US" dirty="0"/>
              <a:t>These are </a:t>
            </a:r>
            <a:r>
              <a:rPr lang="en-US" b="1" dirty="0">
                <a:solidFill>
                  <a:srgbClr val="FF0000"/>
                </a:solidFill>
              </a:rPr>
              <a:t>dopamine, epinephrine and norepinephrine</a:t>
            </a:r>
            <a:r>
              <a:rPr lang="en-US" b="1" dirty="0" smtClean="0">
                <a:solidFill>
                  <a:srgbClr val="FF0000"/>
                </a:solidFill>
              </a:rPr>
              <a:t>.</a:t>
            </a:r>
          </a:p>
          <a:p>
            <a:r>
              <a:rPr lang="en-US" dirty="0" smtClean="0"/>
              <a:t>Function </a:t>
            </a:r>
            <a:r>
              <a:rPr lang="en-US" dirty="0"/>
              <a:t>of </a:t>
            </a:r>
            <a:r>
              <a:rPr lang="en-US" dirty="0" err="1"/>
              <a:t>catecholamines</a:t>
            </a:r>
            <a:r>
              <a:rPr lang="en-US" dirty="0"/>
              <a:t>: </a:t>
            </a:r>
            <a:endParaRPr lang="en-US" dirty="0" smtClean="0"/>
          </a:p>
          <a:p>
            <a:pPr marL="514350" indent="-514350">
              <a:buAutoNum type="alphaLcParenR"/>
            </a:pPr>
            <a:r>
              <a:rPr lang="en-US" dirty="0" smtClean="0"/>
              <a:t>Neurotransmitter </a:t>
            </a:r>
          </a:p>
          <a:p>
            <a:pPr marL="514350" indent="-514350">
              <a:buAutoNum type="alphaLcParenR"/>
            </a:pPr>
            <a:r>
              <a:rPr lang="en-US" dirty="0" smtClean="0"/>
              <a:t>Regulation </a:t>
            </a:r>
            <a:r>
              <a:rPr lang="en-US" dirty="0"/>
              <a:t>of metabolism (stimulate </a:t>
            </a:r>
            <a:r>
              <a:rPr lang="en-US" dirty="0" err="1"/>
              <a:t>glycogenolysis</a:t>
            </a:r>
            <a:r>
              <a:rPr lang="en-US" dirty="0"/>
              <a:t> and lipolysis</a:t>
            </a:r>
            <a:r>
              <a:rPr lang="en-US" dirty="0" smtClean="0"/>
              <a:t>).</a:t>
            </a:r>
          </a:p>
          <a:p>
            <a:pPr marL="514350" indent="-514350">
              <a:buAutoNum type="alphaLcParenR"/>
            </a:pPr>
            <a:r>
              <a:rPr lang="en-US" dirty="0" smtClean="0"/>
              <a:t>Increase </a:t>
            </a:r>
            <a:r>
              <a:rPr lang="en-US" dirty="0"/>
              <a:t>cardiac output and blood pressure.</a:t>
            </a:r>
          </a:p>
        </p:txBody>
      </p:sp>
    </p:spTree>
    <p:extLst>
      <p:ext uri="{BB962C8B-B14F-4D97-AF65-F5344CB8AC3E}">
        <p14:creationId xmlns:p14="http://schemas.microsoft.com/office/powerpoint/2010/main" val="2632108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smtClean="0"/>
              <a:t>Catecholamines</a:t>
            </a:r>
            <a:r>
              <a:rPr lang="en-US" dirty="0" smtClean="0"/>
              <a:t>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Dopamine</a:t>
            </a:r>
            <a:r>
              <a:rPr lang="en-US" b="1" dirty="0"/>
              <a:t>.</a:t>
            </a:r>
            <a:r>
              <a:rPr lang="en-US" dirty="0"/>
              <a:t> Dopamine is a neurotransmitter, </a:t>
            </a:r>
            <a:r>
              <a:rPr lang="en-US" dirty="0" smtClean="0"/>
              <a:t>when </a:t>
            </a:r>
            <a:r>
              <a:rPr lang="en-US" dirty="0"/>
              <a:t>you find yourself craving something sugary in the candy aisle, that’s </a:t>
            </a:r>
            <a:r>
              <a:rPr lang="en-US" dirty="0">
                <a:solidFill>
                  <a:srgbClr val="FF0000"/>
                </a:solidFill>
                <a:hlinkClick r:id="rId2"/>
              </a:rPr>
              <a:t>dopamine</a:t>
            </a:r>
            <a:r>
              <a:rPr lang="en-US" dirty="0">
                <a:hlinkClick r:id="rId2"/>
              </a:rPr>
              <a:t> </a:t>
            </a:r>
            <a:r>
              <a:rPr lang="en-US" dirty="0"/>
              <a:t>at work. </a:t>
            </a:r>
          </a:p>
          <a:p>
            <a:pPr marL="0" indent="0">
              <a:buNone/>
            </a:pPr>
            <a:r>
              <a:rPr lang="en-US" dirty="0"/>
              <a:t>Dopamine’s roles spread far and wide, including: </a:t>
            </a:r>
          </a:p>
          <a:p>
            <a:r>
              <a:rPr lang="en-US" dirty="0"/>
              <a:t>Motor control</a:t>
            </a:r>
          </a:p>
          <a:p>
            <a:r>
              <a:rPr lang="en-US" dirty="0"/>
              <a:t>Emotions (pleasure or dislike)</a:t>
            </a:r>
          </a:p>
          <a:p>
            <a:r>
              <a:rPr lang="en-US" dirty="0"/>
              <a:t>Thought-processing</a:t>
            </a:r>
          </a:p>
          <a:p>
            <a:r>
              <a:rPr lang="en-US" dirty="0"/>
              <a:t>A dopamine imbalance can lead to a loss of motor control (such as Parkinson’s disease), addiction, ADHD, and schizophrenia</a:t>
            </a:r>
            <a:r>
              <a:rPr lang="en-US" dirty="0" smtClean="0"/>
              <a:t>.</a:t>
            </a:r>
          </a:p>
          <a:p>
            <a:r>
              <a:rPr lang="en-US" dirty="0"/>
              <a:t>Epinephrine and norepinephrine. These two hormones work together in stressful situations to increase blood flow throughout your body. Additionally, they break down fat and increase </a:t>
            </a:r>
            <a:r>
              <a:rPr lang="en-US" dirty="0">
                <a:hlinkClick r:id="rId3"/>
              </a:rPr>
              <a:t>blood sugar (glucose)</a:t>
            </a:r>
            <a:r>
              <a:rPr lang="en-US" dirty="0"/>
              <a:t> levels to give your body more energy. </a:t>
            </a:r>
          </a:p>
          <a:p>
            <a:endParaRPr lang="en-US" dirty="0"/>
          </a:p>
        </p:txBody>
      </p:sp>
    </p:spTree>
    <p:extLst>
      <p:ext uri="{BB962C8B-B14F-4D97-AF65-F5344CB8AC3E}">
        <p14:creationId xmlns:p14="http://schemas.microsoft.com/office/powerpoint/2010/main" val="753544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Melanin pigments </a:t>
            </a:r>
          </a:p>
        </p:txBody>
      </p:sp>
      <p:sp>
        <p:nvSpPr>
          <p:cNvPr id="3" name="Content Placeholder 2"/>
          <p:cNvSpPr>
            <a:spLocks noGrp="1"/>
          </p:cNvSpPr>
          <p:nvPr>
            <p:ph idx="1"/>
          </p:nvPr>
        </p:nvSpPr>
        <p:spPr/>
        <p:txBody>
          <a:bodyPr/>
          <a:lstStyle/>
          <a:p>
            <a:r>
              <a:rPr lang="en-US" dirty="0" err="1"/>
              <a:t>Melanins</a:t>
            </a:r>
            <a:r>
              <a:rPr lang="en-US" dirty="0"/>
              <a:t> are pigments present in many tissues particularly in the eye, iris, hair and skin. </a:t>
            </a:r>
            <a:endParaRPr lang="en-US" dirty="0" smtClean="0"/>
          </a:p>
          <a:p>
            <a:r>
              <a:rPr lang="en-US" dirty="0" err="1" smtClean="0"/>
              <a:t>Melanins</a:t>
            </a:r>
            <a:r>
              <a:rPr lang="en-US" dirty="0" smtClean="0"/>
              <a:t> </a:t>
            </a:r>
            <a:r>
              <a:rPr lang="en-US" dirty="0"/>
              <a:t>are synthesized to protect underlying cells from the harmful effects of sun lights. </a:t>
            </a:r>
          </a:p>
        </p:txBody>
      </p:sp>
    </p:spTree>
    <p:extLst>
      <p:ext uri="{BB962C8B-B14F-4D97-AF65-F5344CB8AC3E}">
        <p14:creationId xmlns:p14="http://schemas.microsoft.com/office/powerpoint/2010/main" val="1124026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Histamine </a:t>
            </a:r>
          </a:p>
        </p:txBody>
      </p:sp>
      <p:sp>
        <p:nvSpPr>
          <p:cNvPr id="3" name="Content Placeholder 2"/>
          <p:cNvSpPr>
            <a:spLocks noGrp="1"/>
          </p:cNvSpPr>
          <p:nvPr>
            <p:ph idx="1"/>
          </p:nvPr>
        </p:nvSpPr>
        <p:spPr/>
        <p:txBody>
          <a:bodyPr/>
          <a:lstStyle/>
          <a:p>
            <a:r>
              <a:rPr lang="en-US" dirty="0"/>
              <a:t>Histamine is derived from </a:t>
            </a:r>
            <a:r>
              <a:rPr lang="en-US" b="1" dirty="0" err="1">
                <a:solidFill>
                  <a:srgbClr val="FF0000"/>
                </a:solidFill>
              </a:rPr>
              <a:t>histidine</a:t>
            </a:r>
            <a:r>
              <a:rPr lang="en-US" dirty="0">
                <a:solidFill>
                  <a:srgbClr val="FF0000"/>
                </a:solidFill>
              </a:rPr>
              <a:t> </a:t>
            </a:r>
            <a:r>
              <a:rPr lang="en-US" dirty="0"/>
              <a:t>by decarboxylation catalyzed by </a:t>
            </a:r>
            <a:r>
              <a:rPr lang="en-US" b="1" dirty="0" err="1">
                <a:solidFill>
                  <a:srgbClr val="FF0000"/>
                </a:solidFill>
              </a:rPr>
              <a:t>histidine</a:t>
            </a:r>
            <a:r>
              <a:rPr lang="en-US" b="1" dirty="0">
                <a:solidFill>
                  <a:srgbClr val="FF0000"/>
                </a:solidFill>
              </a:rPr>
              <a:t> decarboxylase and </a:t>
            </a:r>
            <a:r>
              <a:rPr lang="en-US" b="1" dirty="0" smtClean="0">
                <a:solidFill>
                  <a:srgbClr val="FF0000"/>
                </a:solidFill>
              </a:rPr>
              <a:t>PLP.</a:t>
            </a:r>
          </a:p>
          <a:p>
            <a:pPr marL="0" indent="0">
              <a:buNone/>
            </a:pPr>
            <a:r>
              <a:rPr lang="en-US" b="1" dirty="0"/>
              <a:t>Functions of histamine: </a:t>
            </a:r>
            <a:endParaRPr lang="en-US" b="1" dirty="0" smtClean="0"/>
          </a:p>
          <a:p>
            <a:pPr>
              <a:buFont typeface="Wingdings" panose="05000000000000000000" pitchFamily="2" charset="2"/>
              <a:buChar char="ü"/>
            </a:pPr>
            <a:r>
              <a:rPr lang="en-US" dirty="0"/>
              <a:t>Vasodilator</a:t>
            </a:r>
            <a:r>
              <a:rPr lang="en-US" dirty="0" smtClean="0"/>
              <a:t>.</a:t>
            </a:r>
          </a:p>
          <a:p>
            <a:pPr>
              <a:buFont typeface="Wingdings" panose="05000000000000000000" pitchFamily="2" charset="2"/>
              <a:buChar char="ü"/>
            </a:pPr>
            <a:r>
              <a:rPr lang="en-US" dirty="0" smtClean="0"/>
              <a:t>Mediates </a:t>
            </a:r>
            <a:r>
              <a:rPr lang="en-US" dirty="0"/>
              <a:t>cellular responses including allergic and inflammatory </a:t>
            </a:r>
            <a:r>
              <a:rPr lang="en-US" dirty="0" smtClean="0"/>
              <a:t>reactions.</a:t>
            </a:r>
          </a:p>
          <a:p>
            <a:pPr>
              <a:buFont typeface="Wingdings" panose="05000000000000000000" pitchFamily="2" charset="2"/>
              <a:buChar char="ü"/>
            </a:pPr>
            <a:r>
              <a:rPr lang="en-US" dirty="0" smtClean="0"/>
              <a:t>Contraction </a:t>
            </a:r>
            <a:r>
              <a:rPr lang="en-US" dirty="0"/>
              <a:t>of smooth muscle of bronchi. </a:t>
            </a:r>
            <a:endParaRPr lang="en-US" dirty="0" smtClean="0"/>
          </a:p>
          <a:p>
            <a:pPr>
              <a:buFont typeface="Wingdings" panose="05000000000000000000" pitchFamily="2" charset="2"/>
              <a:buChar char="ü"/>
            </a:pPr>
            <a:r>
              <a:rPr lang="en-US" dirty="0" smtClean="0"/>
              <a:t>Stimulation </a:t>
            </a:r>
            <a:r>
              <a:rPr lang="en-US" dirty="0"/>
              <a:t>of gastric secretion. </a:t>
            </a:r>
            <a:endParaRPr lang="en-US" dirty="0" smtClean="0"/>
          </a:p>
          <a:p>
            <a:pPr>
              <a:buFont typeface="Wingdings" panose="05000000000000000000" pitchFamily="2" charset="2"/>
              <a:buChar char="ü"/>
            </a:pPr>
            <a:r>
              <a:rPr lang="en-US" dirty="0" smtClean="0"/>
              <a:t>Neurotransmitter.</a:t>
            </a:r>
            <a:endParaRPr lang="en-US" b="1" dirty="0">
              <a:solidFill>
                <a:srgbClr val="FF0000"/>
              </a:solidFill>
            </a:endParaRPr>
          </a:p>
        </p:txBody>
      </p:sp>
    </p:spTree>
    <p:extLst>
      <p:ext uri="{BB962C8B-B14F-4D97-AF65-F5344CB8AC3E}">
        <p14:creationId xmlns:p14="http://schemas.microsoft.com/office/powerpoint/2010/main" val="104487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t>
            </a:r>
            <a:r>
              <a:rPr lang="en-US" dirty="0"/>
              <a:t>of amino acids: </a:t>
            </a:r>
          </a:p>
        </p:txBody>
      </p:sp>
      <p:sp>
        <p:nvSpPr>
          <p:cNvPr id="3" name="Content Placeholder 2"/>
          <p:cNvSpPr>
            <a:spLocks noGrp="1"/>
          </p:cNvSpPr>
          <p:nvPr>
            <p:ph idx="1"/>
          </p:nvPr>
        </p:nvSpPr>
        <p:spPr/>
        <p:txBody>
          <a:bodyPr/>
          <a:lstStyle/>
          <a:p>
            <a:r>
              <a:rPr lang="en-US" dirty="0"/>
              <a:t>Each amino acid has the following 4 groups or atoms attached to alpha (α) carbon atom</a:t>
            </a:r>
            <a:r>
              <a:rPr lang="en-US" dirty="0" smtClean="0"/>
              <a:t>:</a:t>
            </a:r>
            <a:endParaRPr lang="en-US" dirty="0"/>
          </a:p>
          <a:p>
            <a:pPr>
              <a:buFont typeface="Wingdings" panose="05000000000000000000" pitchFamily="2" charset="2"/>
              <a:buChar char="Ø"/>
            </a:pPr>
            <a:r>
              <a:rPr lang="en-US" dirty="0">
                <a:solidFill>
                  <a:srgbClr val="FF0000"/>
                </a:solidFill>
              </a:rPr>
              <a:t>Amino group (-NH2) </a:t>
            </a:r>
            <a:endParaRPr lang="en-US" dirty="0" smtClean="0">
              <a:solidFill>
                <a:srgbClr val="FF0000"/>
              </a:solidFill>
            </a:endParaRPr>
          </a:p>
          <a:p>
            <a:pPr>
              <a:buFont typeface="Wingdings" panose="05000000000000000000" pitchFamily="2" charset="2"/>
              <a:buChar char="Ø"/>
            </a:pPr>
            <a:r>
              <a:rPr lang="en-US" dirty="0">
                <a:solidFill>
                  <a:schemeClr val="accent6">
                    <a:lumMod val="75000"/>
                  </a:schemeClr>
                </a:solidFill>
              </a:rPr>
              <a:t>Carboxyl group (-COOH)</a:t>
            </a:r>
            <a:r>
              <a:rPr lang="en-US" dirty="0"/>
              <a:t> </a:t>
            </a:r>
            <a:endParaRPr lang="en-US" dirty="0" smtClean="0"/>
          </a:p>
          <a:p>
            <a:pPr>
              <a:buFont typeface="Wingdings" panose="05000000000000000000" pitchFamily="2" charset="2"/>
              <a:buChar char="Ø"/>
            </a:pPr>
            <a:r>
              <a:rPr lang="en-US" dirty="0">
                <a:solidFill>
                  <a:schemeClr val="accent2"/>
                </a:solidFill>
              </a:rPr>
              <a:t>Hydrogen atom (-H) </a:t>
            </a:r>
            <a:endParaRPr lang="en-US" dirty="0" smtClean="0">
              <a:solidFill>
                <a:schemeClr val="accent2"/>
              </a:solidFill>
            </a:endParaRPr>
          </a:p>
          <a:p>
            <a:pPr>
              <a:buFont typeface="Wingdings" panose="05000000000000000000" pitchFamily="2" charset="2"/>
              <a:buChar char="Ø"/>
            </a:pPr>
            <a:r>
              <a:rPr lang="en-US" dirty="0">
                <a:solidFill>
                  <a:srgbClr val="002060"/>
                </a:solidFill>
              </a:rPr>
              <a:t>Side chain or radical group (-R)</a:t>
            </a:r>
          </a:p>
        </p:txBody>
      </p:sp>
      <p:pic>
        <p:nvPicPr>
          <p:cNvPr id="4" name="Picture 6" descr="Proteins &amp; Enzymes (regular biology)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339" y="2543035"/>
            <a:ext cx="5412162" cy="40591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09129" y="3110753"/>
            <a:ext cx="2312895" cy="636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5350948" y="4306985"/>
            <a:ext cx="2312895" cy="139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633013" y="5005252"/>
            <a:ext cx="735105" cy="8695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154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DED4B1D-D8BC-4CDD-0571-88DEBDD9451E}"/>
              </a:ext>
            </a:extLst>
          </p:cNvPr>
          <p:cNvPicPr>
            <a:picLocks noChangeAspect="1"/>
          </p:cNvPicPr>
          <p:nvPr/>
        </p:nvPicPr>
        <p:blipFill>
          <a:blip r:embed="rId2"/>
          <a:stretch>
            <a:fillRect/>
          </a:stretch>
        </p:blipFill>
        <p:spPr>
          <a:xfrm>
            <a:off x="7575937" y="959155"/>
            <a:ext cx="1541430" cy="1541430"/>
          </a:xfrm>
          <a:prstGeom prst="rect">
            <a:avLst/>
          </a:prstGeom>
        </p:spPr>
      </p:pic>
    </p:spTree>
    <p:extLst>
      <p:ext uri="{BB962C8B-B14F-4D97-AF65-F5344CB8AC3E}">
        <p14:creationId xmlns:p14="http://schemas.microsoft.com/office/powerpoint/2010/main" val="338784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t>
            </a:r>
            <a:r>
              <a:rPr lang="en-US" dirty="0" smtClean="0"/>
              <a:t>importance of </a:t>
            </a:r>
            <a:r>
              <a:rPr lang="en-US" dirty="0"/>
              <a:t>Amino Acids</a:t>
            </a:r>
          </a:p>
        </p:txBody>
      </p:sp>
      <p:sp>
        <p:nvSpPr>
          <p:cNvPr id="3" name="Content Placeholder 2"/>
          <p:cNvSpPr>
            <a:spLocks noGrp="1"/>
          </p:cNvSpPr>
          <p:nvPr>
            <p:ph idx="1"/>
          </p:nvPr>
        </p:nvSpPr>
        <p:spPr/>
        <p:txBody>
          <a:bodyPr/>
          <a:lstStyle/>
          <a:p>
            <a:pPr marL="0" indent="0">
              <a:buNone/>
            </a:pPr>
            <a:r>
              <a:rPr lang="en-US" dirty="0" smtClean="0"/>
              <a:t>1.Building </a:t>
            </a:r>
            <a:r>
              <a:rPr lang="en-US" dirty="0"/>
              <a:t>blocks of peptides and </a:t>
            </a:r>
            <a:r>
              <a:rPr lang="en-US" dirty="0" smtClean="0"/>
              <a:t>proteins. </a:t>
            </a:r>
          </a:p>
          <a:p>
            <a:pPr marL="0" indent="0">
              <a:buNone/>
            </a:pPr>
            <a:r>
              <a:rPr lang="en-US" dirty="0" smtClean="0"/>
              <a:t>2.As precursors of many biologically important molecules. Examples:</a:t>
            </a:r>
          </a:p>
          <a:p>
            <a:r>
              <a:rPr lang="en-US" dirty="0" smtClean="0"/>
              <a:t>Tyrosine </a:t>
            </a:r>
            <a:r>
              <a:rPr lang="en-US" dirty="0"/>
              <a:t>is the precursor of the </a:t>
            </a:r>
            <a:r>
              <a:rPr lang="en-US" dirty="0" smtClean="0"/>
              <a:t>hormone </a:t>
            </a:r>
            <a:r>
              <a:rPr lang="en-US" dirty="0" err="1"/>
              <a:t>thyroxine</a:t>
            </a:r>
            <a:r>
              <a:rPr lang="en-US" dirty="0"/>
              <a:t> and the skin pigment melanin. </a:t>
            </a:r>
            <a:endParaRPr lang="en-US" dirty="0" smtClean="0"/>
          </a:p>
          <a:p>
            <a:r>
              <a:rPr lang="en-US" dirty="0" smtClean="0"/>
              <a:t>Tryptophan </a:t>
            </a:r>
            <a:r>
              <a:rPr lang="en-US" dirty="0"/>
              <a:t>is the precursor of the vitamin nicotinic acid. </a:t>
            </a:r>
            <a:endParaRPr lang="en-US" dirty="0" smtClean="0"/>
          </a:p>
          <a:p>
            <a:pPr marL="0" indent="0">
              <a:buNone/>
            </a:pPr>
            <a:r>
              <a:rPr lang="en-US" dirty="0" smtClean="0"/>
              <a:t>3.Involved </a:t>
            </a:r>
            <a:r>
              <a:rPr lang="en-US" dirty="0"/>
              <a:t>in many metabolic pathways such as in gluconeogenesis where it is involved in glucose </a:t>
            </a:r>
            <a:r>
              <a:rPr lang="en-US" dirty="0" smtClean="0"/>
              <a:t>synthesis.</a:t>
            </a:r>
            <a:endParaRPr lang="en-US" dirty="0"/>
          </a:p>
        </p:txBody>
      </p:sp>
    </p:spTree>
    <p:extLst>
      <p:ext uri="{BB962C8B-B14F-4D97-AF65-F5344CB8AC3E}">
        <p14:creationId xmlns:p14="http://schemas.microsoft.com/office/powerpoint/2010/main" val="206140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classification </a:t>
            </a:r>
            <a:r>
              <a:rPr lang="en-US" dirty="0" smtClean="0"/>
              <a:t>of Amino acids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According to the amino acid side chain (R radical), they are classified into 20 amino </a:t>
            </a:r>
            <a:r>
              <a:rPr lang="en-US" b="1" dirty="0" smtClean="0"/>
              <a:t>acid.</a:t>
            </a:r>
          </a:p>
          <a:p>
            <a:pPr marL="514350" indent="-514350">
              <a:buFont typeface="+mj-lt"/>
              <a:buAutoNum type="arabicPeriod"/>
            </a:pPr>
            <a:r>
              <a:rPr lang="en-US" dirty="0"/>
              <a:t>Aliphatic nonpolar side </a:t>
            </a:r>
            <a:r>
              <a:rPr lang="en-US" dirty="0" smtClean="0"/>
              <a:t>chain</a:t>
            </a:r>
          </a:p>
          <a:p>
            <a:pPr marL="514350" indent="-514350">
              <a:buFont typeface="+mj-lt"/>
              <a:buAutoNum type="arabicPeriod"/>
            </a:pPr>
            <a:r>
              <a:rPr lang="en-US" dirty="0"/>
              <a:t>Aromatic side chain </a:t>
            </a:r>
            <a:endParaRPr lang="en-US" dirty="0" smtClean="0"/>
          </a:p>
          <a:p>
            <a:pPr marL="514350" indent="-514350">
              <a:buFont typeface="+mj-lt"/>
              <a:buAutoNum type="arabicPeriod"/>
            </a:pPr>
            <a:r>
              <a:rPr lang="en-US" dirty="0"/>
              <a:t>Hydroxyl-containing side chain </a:t>
            </a:r>
            <a:endParaRPr lang="en-US" dirty="0" smtClean="0"/>
          </a:p>
          <a:p>
            <a:pPr marL="514350" indent="-514350">
              <a:buFont typeface="+mj-lt"/>
              <a:buAutoNum type="arabicPeriod"/>
            </a:pPr>
            <a:r>
              <a:rPr lang="en-US" dirty="0" smtClean="0"/>
              <a:t>Sulfur-containing </a:t>
            </a:r>
            <a:r>
              <a:rPr lang="en-US" dirty="0"/>
              <a:t>side chain </a:t>
            </a:r>
            <a:endParaRPr lang="en-US" dirty="0" smtClean="0"/>
          </a:p>
          <a:p>
            <a:pPr marL="514350" indent="-514350">
              <a:buFont typeface="+mj-lt"/>
              <a:buAutoNum type="arabicPeriod"/>
            </a:pPr>
            <a:r>
              <a:rPr lang="en-US" dirty="0"/>
              <a:t>Acidic side </a:t>
            </a:r>
            <a:r>
              <a:rPr lang="en-US" dirty="0" smtClean="0"/>
              <a:t>chain</a:t>
            </a:r>
          </a:p>
          <a:p>
            <a:pPr marL="514350" indent="-514350">
              <a:buFont typeface="+mj-lt"/>
              <a:buAutoNum type="arabicPeriod"/>
            </a:pPr>
            <a:r>
              <a:rPr lang="en-US" dirty="0"/>
              <a:t>Basic side chain</a:t>
            </a:r>
            <a:endParaRPr lang="en-US" dirty="0" smtClean="0"/>
          </a:p>
          <a:p>
            <a:pPr marL="514350" indent="-514350">
              <a:buFont typeface="+mj-lt"/>
              <a:buAutoNum type="arabicPeriod"/>
            </a:pPr>
            <a:r>
              <a:rPr lang="en-US" dirty="0"/>
              <a:t>Amidic side </a:t>
            </a:r>
            <a:r>
              <a:rPr lang="en-US" dirty="0" smtClean="0"/>
              <a:t>chain</a:t>
            </a:r>
          </a:p>
          <a:p>
            <a:pPr marL="514350" indent="-514350">
              <a:buFont typeface="+mj-lt"/>
              <a:buAutoNum type="arabicPeriod"/>
            </a:pPr>
            <a:r>
              <a:rPr lang="en-US" dirty="0" err="1"/>
              <a:t>Imino</a:t>
            </a:r>
            <a:r>
              <a:rPr lang="en-US" dirty="0"/>
              <a:t> acid (Side chain and α -amino group form a ring structure (</a:t>
            </a:r>
            <a:r>
              <a:rPr lang="en-US" dirty="0" err="1"/>
              <a:t>Pyrrolidine</a:t>
            </a:r>
            <a:r>
              <a:rPr lang="en-US" dirty="0"/>
              <a:t> ring). </a:t>
            </a:r>
            <a:r>
              <a:rPr lang="en-US" dirty="0" smtClean="0"/>
              <a:t>)</a:t>
            </a:r>
          </a:p>
          <a:p>
            <a:pPr marL="514350" indent="-514350">
              <a:buFont typeface="+mj-lt"/>
              <a:buAutoNum type="arabicPeriod"/>
            </a:pPr>
            <a:endParaRPr lang="en-US" dirty="0"/>
          </a:p>
        </p:txBody>
      </p:sp>
    </p:spTree>
    <p:extLst>
      <p:ext uri="{BB962C8B-B14F-4D97-AF65-F5344CB8AC3E}">
        <p14:creationId xmlns:p14="http://schemas.microsoft.com/office/powerpoint/2010/main" val="288154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Aliphatic nonpolar side </a:t>
            </a:r>
            <a:r>
              <a:rPr lang="en-US" b="1" dirty="0" smtClean="0"/>
              <a:t>chain</a:t>
            </a:r>
          </a:p>
          <a:p>
            <a:pPr marL="0" indent="0">
              <a:buNone/>
            </a:pPr>
            <a:r>
              <a:rPr lang="en-US" dirty="0" smtClean="0"/>
              <a:t>Glycine( </a:t>
            </a:r>
            <a:r>
              <a:rPr lang="en-US" dirty="0" err="1"/>
              <a:t>Gly</a:t>
            </a:r>
            <a:r>
              <a:rPr lang="en-US" dirty="0"/>
              <a:t> ) </a:t>
            </a:r>
            <a:r>
              <a:rPr lang="en-US" dirty="0" smtClean="0"/>
              <a:t>,Alanine </a:t>
            </a:r>
            <a:r>
              <a:rPr lang="en-US" dirty="0" err="1"/>
              <a:t>Ala</a:t>
            </a:r>
            <a:r>
              <a:rPr lang="en-US" dirty="0"/>
              <a:t> (A), </a:t>
            </a:r>
            <a:r>
              <a:rPr lang="en-US" dirty="0" err="1" smtClean="0"/>
              <a:t>Valine</a:t>
            </a:r>
            <a:r>
              <a:rPr lang="en-US" dirty="0" smtClean="0"/>
              <a:t> Val </a:t>
            </a:r>
            <a:r>
              <a:rPr lang="en-US" dirty="0"/>
              <a:t>(V), </a:t>
            </a:r>
            <a:r>
              <a:rPr lang="en-US" dirty="0" err="1"/>
              <a:t>Leucine</a:t>
            </a:r>
            <a:r>
              <a:rPr lang="en-US" dirty="0"/>
              <a:t> </a:t>
            </a:r>
            <a:r>
              <a:rPr lang="en-US" dirty="0" err="1"/>
              <a:t>Leu</a:t>
            </a:r>
            <a:r>
              <a:rPr lang="en-US" dirty="0"/>
              <a:t> (L) </a:t>
            </a:r>
            <a:r>
              <a:rPr lang="en-US" dirty="0" smtClean="0"/>
              <a:t>,</a:t>
            </a:r>
          </a:p>
          <a:p>
            <a:pPr marL="0" indent="0">
              <a:buNone/>
            </a:pPr>
            <a:r>
              <a:rPr lang="en-US" dirty="0" smtClean="0"/>
              <a:t>Isoleucine </a:t>
            </a:r>
            <a:r>
              <a:rPr lang="en-US" dirty="0"/>
              <a:t>Ile (I</a:t>
            </a:r>
            <a:r>
              <a:rPr lang="en-US" dirty="0" smtClean="0"/>
              <a:t>)</a:t>
            </a:r>
          </a:p>
          <a:p>
            <a:r>
              <a:rPr lang="en-US" b="1" dirty="0"/>
              <a:t>Aromatic side chain </a:t>
            </a:r>
            <a:endParaRPr lang="en-US" b="1" dirty="0" smtClean="0"/>
          </a:p>
          <a:p>
            <a:pPr marL="0" indent="0">
              <a:buNone/>
            </a:pPr>
            <a:r>
              <a:rPr lang="en-US" dirty="0"/>
              <a:t>Phenylalanine </a:t>
            </a:r>
            <a:r>
              <a:rPr lang="en-US" dirty="0" err="1"/>
              <a:t>Phe</a:t>
            </a:r>
            <a:r>
              <a:rPr lang="en-US" dirty="0"/>
              <a:t> (F), Tyrosine Tyr (Y) </a:t>
            </a:r>
            <a:r>
              <a:rPr lang="en-US" dirty="0" smtClean="0"/>
              <a:t>,Tryptophan </a:t>
            </a:r>
            <a:r>
              <a:rPr lang="en-US" dirty="0"/>
              <a:t>Try (w</a:t>
            </a:r>
            <a:r>
              <a:rPr lang="en-US" dirty="0" smtClean="0"/>
              <a:t>)</a:t>
            </a:r>
          </a:p>
          <a:p>
            <a:r>
              <a:rPr lang="en-US" b="1" dirty="0"/>
              <a:t>Hydroxyl-containing side </a:t>
            </a:r>
            <a:r>
              <a:rPr lang="en-US" b="1" dirty="0" smtClean="0"/>
              <a:t>chain</a:t>
            </a:r>
          </a:p>
          <a:p>
            <a:pPr marL="0" indent="0">
              <a:buNone/>
            </a:pPr>
            <a:r>
              <a:rPr lang="en-US" dirty="0"/>
              <a:t>Serine </a:t>
            </a:r>
            <a:r>
              <a:rPr lang="en-US" dirty="0" err="1"/>
              <a:t>Ser</a:t>
            </a:r>
            <a:r>
              <a:rPr lang="en-US" dirty="0"/>
              <a:t> (s), Threonine </a:t>
            </a:r>
            <a:r>
              <a:rPr lang="en-US" dirty="0" err="1"/>
              <a:t>Thr</a:t>
            </a:r>
            <a:r>
              <a:rPr lang="en-US" dirty="0"/>
              <a:t> (T)</a:t>
            </a:r>
            <a:endParaRPr lang="en-US" b="1" dirty="0"/>
          </a:p>
        </p:txBody>
      </p:sp>
      <p:pic>
        <p:nvPicPr>
          <p:cNvPr id="7" name="Picture 6"/>
          <p:cNvPicPr>
            <a:picLocks noChangeAspect="1"/>
          </p:cNvPicPr>
          <p:nvPr/>
        </p:nvPicPr>
        <p:blipFill>
          <a:blip r:embed="rId2"/>
          <a:stretch>
            <a:fillRect/>
          </a:stretch>
        </p:blipFill>
        <p:spPr>
          <a:xfrm>
            <a:off x="9656293" y="3223197"/>
            <a:ext cx="2428875" cy="1885950"/>
          </a:xfrm>
          <a:prstGeom prst="rect">
            <a:avLst/>
          </a:prstGeom>
        </p:spPr>
      </p:pic>
      <p:sp>
        <p:nvSpPr>
          <p:cNvPr id="8" name="AutoShape 6" descr="Phenylalanine (l-phenylalanine, Phe, F) Amino Acid Molecule. Skeletal  Formula. Royalty Free SVG, Cliparts, Vectors, And Stock Illustration. Image  8587066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5999630" y="4572674"/>
            <a:ext cx="2362200" cy="1943100"/>
          </a:xfrm>
          <a:prstGeom prst="rect">
            <a:avLst/>
          </a:prstGeom>
        </p:spPr>
      </p:pic>
      <p:sp>
        <p:nvSpPr>
          <p:cNvPr id="12" name="Oval 11"/>
          <p:cNvSpPr/>
          <p:nvPr/>
        </p:nvSpPr>
        <p:spPr>
          <a:xfrm>
            <a:off x="9794965" y="3629698"/>
            <a:ext cx="1075765" cy="107294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98025" y="4572673"/>
            <a:ext cx="663388" cy="67869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9313487" y="1749366"/>
            <a:ext cx="2495550" cy="1838325"/>
          </a:xfrm>
          <a:prstGeom prst="rect">
            <a:avLst/>
          </a:prstGeom>
        </p:spPr>
      </p:pic>
      <p:sp>
        <p:nvSpPr>
          <p:cNvPr id="18" name="Oval 17"/>
          <p:cNvSpPr/>
          <p:nvPr/>
        </p:nvSpPr>
        <p:spPr>
          <a:xfrm>
            <a:off x="9485497" y="1749366"/>
            <a:ext cx="1209397" cy="130027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54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Sulfur-containing side </a:t>
            </a:r>
            <a:r>
              <a:rPr lang="en-US" b="1" dirty="0" smtClean="0"/>
              <a:t>chain</a:t>
            </a:r>
          </a:p>
          <a:p>
            <a:pPr marL="0" indent="0">
              <a:buNone/>
            </a:pPr>
            <a:r>
              <a:rPr lang="en-US" dirty="0"/>
              <a:t>Methionine Met (M), </a:t>
            </a:r>
            <a:r>
              <a:rPr lang="en-US" dirty="0" err="1"/>
              <a:t>Cystiene</a:t>
            </a:r>
            <a:r>
              <a:rPr lang="en-US" dirty="0"/>
              <a:t> </a:t>
            </a:r>
            <a:r>
              <a:rPr lang="en-US" dirty="0" err="1"/>
              <a:t>Cys</a:t>
            </a:r>
            <a:r>
              <a:rPr lang="en-US" dirty="0"/>
              <a:t> (C) </a:t>
            </a:r>
            <a:r>
              <a:rPr lang="en-US" dirty="0" smtClean="0"/>
              <a:t/>
            </a:r>
            <a:br>
              <a:rPr lang="en-US" dirty="0" smtClean="0"/>
            </a:br>
            <a:endParaRPr lang="en-US" dirty="0" smtClean="0"/>
          </a:p>
          <a:p>
            <a:r>
              <a:rPr lang="en-US" b="1" dirty="0"/>
              <a:t>Acidic side chain </a:t>
            </a:r>
            <a:endParaRPr lang="en-US" b="1" dirty="0" smtClean="0"/>
          </a:p>
          <a:p>
            <a:pPr marL="0" indent="0">
              <a:buNone/>
            </a:pPr>
            <a:r>
              <a:rPr lang="en-US" dirty="0"/>
              <a:t>Aspartic acid Asp (D) , Glutamic acid </a:t>
            </a:r>
            <a:r>
              <a:rPr lang="en-US" dirty="0" err="1"/>
              <a:t>Glu</a:t>
            </a:r>
            <a:r>
              <a:rPr lang="en-US" dirty="0"/>
              <a:t> (E</a:t>
            </a:r>
            <a:r>
              <a:rPr lang="en-US" dirty="0" smtClean="0"/>
              <a:t>)</a:t>
            </a:r>
          </a:p>
          <a:p>
            <a:pPr marL="0" indent="0">
              <a:buNone/>
            </a:pPr>
            <a:endParaRPr lang="en-US" dirty="0" smtClean="0"/>
          </a:p>
          <a:p>
            <a:r>
              <a:rPr lang="en-US" b="1" dirty="0"/>
              <a:t>Basic side chain</a:t>
            </a:r>
          </a:p>
          <a:p>
            <a:pPr marL="0" indent="0">
              <a:buNone/>
            </a:pPr>
            <a:r>
              <a:rPr lang="en-US" dirty="0"/>
              <a:t>Lysine Lys (K), Arginine </a:t>
            </a:r>
            <a:r>
              <a:rPr lang="en-US" dirty="0" err="1"/>
              <a:t>Arg</a:t>
            </a:r>
            <a:r>
              <a:rPr lang="en-US" dirty="0"/>
              <a:t> (R), </a:t>
            </a:r>
            <a:r>
              <a:rPr lang="en-US" dirty="0" err="1"/>
              <a:t>Histidine</a:t>
            </a:r>
            <a:r>
              <a:rPr lang="en-US" dirty="0"/>
              <a:t> His (H)</a:t>
            </a:r>
            <a:r>
              <a:rPr lang="en-US" dirty="0" smtClean="0"/>
              <a:t> </a:t>
            </a:r>
          </a:p>
        </p:txBody>
      </p:sp>
      <p:pic>
        <p:nvPicPr>
          <p:cNvPr id="12" name="Picture 11"/>
          <p:cNvPicPr>
            <a:picLocks noChangeAspect="1"/>
          </p:cNvPicPr>
          <p:nvPr/>
        </p:nvPicPr>
        <p:blipFill rotWithShape="1">
          <a:blip r:embed="rId2"/>
          <a:srcRect l="2636" t="1849" r="1413" b="1737"/>
          <a:stretch/>
        </p:blipFill>
        <p:spPr>
          <a:xfrm>
            <a:off x="8812306" y="3377821"/>
            <a:ext cx="2814918" cy="1506072"/>
          </a:xfrm>
          <a:prstGeom prst="rect">
            <a:avLst/>
          </a:prstGeom>
          <a:ln>
            <a:noFill/>
          </a:ln>
        </p:spPr>
      </p:pic>
      <p:pic>
        <p:nvPicPr>
          <p:cNvPr id="5132" name="Picture 12" descr="Methionine is an amino acid. Chemical molecular formula of methionine amino  acid. Vector illustration on isolated background Stock Vector Image &amp; Art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l="14775" t="6652" r="10572" b="19359"/>
          <a:stretch/>
        </p:blipFill>
        <p:spPr bwMode="auto">
          <a:xfrm>
            <a:off x="9508192" y="1690688"/>
            <a:ext cx="2026023" cy="1461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a:srcRect t="18418" b="15908"/>
          <a:stretch/>
        </p:blipFill>
        <p:spPr>
          <a:xfrm>
            <a:off x="8139953" y="5109779"/>
            <a:ext cx="3065929" cy="1407459"/>
          </a:xfrm>
          <a:prstGeom prst="rect">
            <a:avLst/>
          </a:prstGeom>
        </p:spPr>
      </p:pic>
      <p:sp>
        <p:nvSpPr>
          <p:cNvPr id="17" name="Oval 16"/>
          <p:cNvSpPr/>
          <p:nvPr/>
        </p:nvSpPr>
        <p:spPr>
          <a:xfrm>
            <a:off x="8274424" y="5023776"/>
            <a:ext cx="1075765" cy="107294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946340" y="2303929"/>
            <a:ext cx="528918" cy="53788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135034" y="3811395"/>
            <a:ext cx="1075765" cy="121238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97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Amidic side chain</a:t>
            </a:r>
          </a:p>
          <a:p>
            <a:pPr marL="0" indent="0">
              <a:buNone/>
            </a:pPr>
            <a:r>
              <a:rPr lang="en-US" dirty="0"/>
              <a:t>Asparagine </a:t>
            </a:r>
            <a:r>
              <a:rPr lang="en-US" dirty="0" err="1"/>
              <a:t>Asn</a:t>
            </a:r>
            <a:r>
              <a:rPr lang="en-US" dirty="0"/>
              <a:t> (N) , Glutamine </a:t>
            </a:r>
            <a:r>
              <a:rPr lang="en-US" dirty="0" err="1"/>
              <a:t>Gln</a:t>
            </a:r>
            <a:r>
              <a:rPr lang="en-US" dirty="0"/>
              <a:t> (Q</a:t>
            </a:r>
            <a:r>
              <a:rPr lang="en-US" dirty="0" smtClean="0"/>
              <a:t>)   </a:t>
            </a:r>
            <a:endParaRPr lang="en-US" dirty="0"/>
          </a:p>
          <a:p>
            <a:r>
              <a:rPr lang="en-US" b="1" dirty="0" err="1" smtClean="0"/>
              <a:t>Imino</a:t>
            </a:r>
            <a:r>
              <a:rPr lang="en-US" b="1" dirty="0" smtClean="0"/>
              <a:t> </a:t>
            </a:r>
            <a:r>
              <a:rPr lang="en-US" b="1" dirty="0"/>
              <a:t>acid </a:t>
            </a:r>
          </a:p>
          <a:p>
            <a:pPr marL="0" indent="0">
              <a:buNone/>
            </a:pPr>
            <a:r>
              <a:rPr lang="en-US" dirty="0" err="1"/>
              <a:t>Proline</a:t>
            </a:r>
            <a:r>
              <a:rPr lang="en-US" dirty="0"/>
              <a:t> Pro (P</a:t>
            </a:r>
            <a:r>
              <a:rPr lang="en-US" dirty="0" smtClean="0"/>
              <a:t>)   </a:t>
            </a:r>
            <a:endParaRPr lang="en-US" b="1" dirty="0"/>
          </a:p>
          <a:p>
            <a:endParaRPr lang="en-US" dirty="0"/>
          </a:p>
        </p:txBody>
      </p:sp>
      <p:pic>
        <p:nvPicPr>
          <p:cNvPr id="6" name="Picture 5"/>
          <p:cNvPicPr>
            <a:picLocks noChangeAspect="1"/>
          </p:cNvPicPr>
          <p:nvPr/>
        </p:nvPicPr>
        <p:blipFill>
          <a:blip r:embed="rId2"/>
          <a:stretch>
            <a:fillRect/>
          </a:stretch>
        </p:blipFill>
        <p:spPr>
          <a:xfrm>
            <a:off x="8014447" y="1581710"/>
            <a:ext cx="3228414" cy="1847850"/>
          </a:xfrm>
          <a:prstGeom prst="rect">
            <a:avLst/>
          </a:prstGeom>
        </p:spPr>
      </p:pic>
      <p:pic>
        <p:nvPicPr>
          <p:cNvPr id="8" name="Picture 7"/>
          <p:cNvPicPr>
            <a:picLocks noChangeAspect="1"/>
          </p:cNvPicPr>
          <p:nvPr/>
        </p:nvPicPr>
        <p:blipFill rotWithShape="1">
          <a:blip r:embed="rId3"/>
          <a:srcRect b="7606"/>
          <a:stretch/>
        </p:blipFill>
        <p:spPr>
          <a:xfrm>
            <a:off x="3395102" y="3299125"/>
            <a:ext cx="2066925" cy="2041712"/>
          </a:xfrm>
          <a:prstGeom prst="rect">
            <a:avLst/>
          </a:prstGeom>
        </p:spPr>
      </p:pic>
      <p:sp>
        <p:nvSpPr>
          <p:cNvPr id="9" name="Oval 8"/>
          <p:cNvSpPr/>
          <p:nvPr/>
        </p:nvSpPr>
        <p:spPr>
          <a:xfrm>
            <a:off x="8355106" y="1969161"/>
            <a:ext cx="1075765" cy="107294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76165" y="3299125"/>
            <a:ext cx="1075765" cy="107294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16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1711</Words>
  <Application>Microsoft Office PowerPoint</Application>
  <PresentationFormat>Widescreen</PresentationFormat>
  <Paragraphs>206</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Egypt505</vt:lpstr>
      <vt:lpstr>Egyptian505 BT</vt:lpstr>
      <vt:lpstr>Hacen Extender</vt:lpstr>
      <vt:lpstr>Hacen Liner Print-out</vt:lpstr>
      <vt:lpstr>Hacen Tunisia Bold</vt:lpstr>
      <vt:lpstr>Wingdings</vt:lpstr>
      <vt:lpstr>Office Theme</vt:lpstr>
      <vt:lpstr>Lecture 4: Protein Metabolism By: Dr Samar Elkhateeb lecturer of biochemistry and genetics Smaged@msa.edu.eg </vt:lpstr>
      <vt:lpstr>PowerPoint Presentation</vt:lpstr>
      <vt:lpstr>Amino acids &amp; protein chemistry</vt:lpstr>
      <vt:lpstr>Structure of amino acids: </vt:lpstr>
      <vt:lpstr>Biological importance of Amino Acids</vt:lpstr>
      <vt:lpstr>Chemical classification of Amino acids</vt:lpstr>
      <vt:lpstr>PowerPoint Presentation</vt:lpstr>
      <vt:lpstr>PowerPoint Presentation</vt:lpstr>
      <vt:lpstr>PowerPoint Presentation</vt:lpstr>
      <vt:lpstr>Amino acids with Non polar side chains</vt:lpstr>
      <vt:lpstr>Amino acids with Polar, uncharged side chains </vt:lpstr>
      <vt:lpstr>Charged Amino acids:</vt:lpstr>
      <vt:lpstr>Levels of Protein Structure</vt:lpstr>
      <vt:lpstr>Primary structure:</vt:lpstr>
      <vt:lpstr>Secondary Structure</vt:lpstr>
      <vt:lpstr>Tertiary Structure</vt:lpstr>
      <vt:lpstr>Quaternary Structure </vt:lpstr>
      <vt:lpstr>Amino Acids Catabolism </vt:lpstr>
      <vt:lpstr>I) TRANSAMINATION </vt:lpstr>
      <vt:lpstr>I) TRANSAMINATION cont,</vt:lpstr>
      <vt:lpstr>1- Alanine transaminase (ALT): </vt:lpstr>
      <vt:lpstr>2- Asparatate transaminase (AST):</vt:lpstr>
      <vt:lpstr>Diagnostic Importance Of Transaminases (ALT &amp; AST)</vt:lpstr>
      <vt:lpstr>II) Deamination </vt:lpstr>
      <vt:lpstr>A- Oxidative deamination:</vt:lpstr>
      <vt:lpstr>B- Non-oxidative deamination: </vt:lpstr>
      <vt:lpstr>C- Hydrolytic deamination:</vt:lpstr>
      <vt:lpstr>AMMONIA </vt:lpstr>
      <vt:lpstr>Transport of ammonia to liver: </vt:lpstr>
      <vt:lpstr>Transport of ammonia to liver cont. </vt:lpstr>
      <vt:lpstr>Urea</vt:lpstr>
      <vt:lpstr>Ammonia Intoxication</vt:lpstr>
      <vt:lpstr>Types and causes of hyperammonemia</vt:lpstr>
      <vt:lpstr>Metabolic classification: Based upon the fate of amino acid inside the body.</vt:lpstr>
      <vt:lpstr>Conversion of amino acids to specialized products</vt:lpstr>
      <vt:lpstr>1- Catecholamines</vt:lpstr>
      <vt:lpstr>1- Catecholamines cont.</vt:lpstr>
      <vt:lpstr>2- Melanin pigments </vt:lpstr>
      <vt:lpstr>4- Histamine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Ayah Khaled Mahrous Mohamed</dc:creator>
  <cp:lastModifiedBy>Microsoft account</cp:lastModifiedBy>
  <cp:revision>56</cp:revision>
  <dcterms:created xsi:type="dcterms:W3CDTF">2021-12-19T11:31:59Z</dcterms:created>
  <dcterms:modified xsi:type="dcterms:W3CDTF">2023-07-24T15:58:24Z</dcterms:modified>
</cp:coreProperties>
</file>