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58" y="-1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87247E-D2F0-4A51-86EA-564D02FAD548}" type="datetimeFigureOut">
              <a:rPr lang="en-US" smtClean="0"/>
              <a:pPr/>
              <a:t>10-Oct-15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265F6-B139-4A60-8650-0C3200B5BFE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87247E-D2F0-4A51-86EA-564D02FAD548}" type="datetimeFigureOut">
              <a:rPr lang="en-US" smtClean="0"/>
              <a:pPr/>
              <a:t>10-Oct-15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265F6-B139-4A60-8650-0C3200B5BFE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87247E-D2F0-4A51-86EA-564D02FAD548}" type="datetimeFigureOut">
              <a:rPr lang="en-US" smtClean="0"/>
              <a:pPr/>
              <a:t>10-Oct-15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265F6-B139-4A60-8650-0C3200B5BFE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87247E-D2F0-4A51-86EA-564D02FAD548}" type="datetimeFigureOut">
              <a:rPr lang="en-US" smtClean="0"/>
              <a:pPr/>
              <a:t>10-Oct-15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265F6-B139-4A60-8650-0C3200B5BFE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87247E-D2F0-4A51-86EA-564D02FAD548}" type="datetimeFigureOut">
              <a:rPr lang="en-US" smtClean="0"/>
              <a:pPr/>
              <a:t>10-Oct-15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5265F6-B139-4A60-8650-0C3200B5BFE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87247E-D2F0-4A51-86EA-564D02FAD548}" type="datetimeFigureOut">
              <a:rPr lang="en-US" smtClean="0"/>
              <a:pPr/>
              <a:t>10-Oct-15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265F6-B139-4A60-8650-0C3200B5BFE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87247E-D2F0-4A51-86EA-564D02FAD548}" type="datetimeFigureOut">
              <a:rPr lang="en-US" smtClean="0"/>
              <a:pPr/>
              <a:t>10-Oct-15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5265F6-B139-4A60-8650-0C3200B5BFE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87247E-D2F0-4A51-86EA-564D02FAD548}" type="datetimeFigureOut">
              <a:rPr lang="en-US" smtClean="0"/>
              <a:pPr/>
              <a:t>10-Oct-15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5265F6-B139-4A60-8650-0C3200B5BFE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87247E-D2F0-4A51-86EA-564D02FAD548}" type="datetimeFigureOut">
              <a:rPr lang="en-US" smtClean="0"/>
              <a:pPr/>
              <a:t>10-Oct-15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5265F6-B139-4A60-8650-0C3200B5BFE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87247E-D2F0-4A51-86EA-564D02FAD548}" type="datetimeFigureOut">
              <a:rPr lang="en-US" smtClean="0"/>
              <a:pPr/>
              <a:t>10-Oct-15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265F6-B139-4A60-8650-0C3200B5BFE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87247E-D2F0-4A51-86EA-564D02FAD548}" type="datetimeFigureOut">
              <a:rPr lang="en-US" smtClean="0"/>
              <a:pPr/>
              <a:t>10-Oct-15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5265F6-B139-4A60-8650-0C3200B5BFE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87247E-D2F0-4A51-86EA-564D02FAD548}" type="datetimeFigureOut">
              <a:rPr lang="en-US" smtClean="0"/>
              <a:pPr/>
              <a:t>10-Oct-15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5265F6-B139-4A60-8650-0C3200B5BFE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main components of the quotation</a:t>
            </a:r>
            <a:endParaRPr lang="en-US" dirty="0"/>
          </a:p>
        </p:txBody>
      </p:sp>
      <p:sp>
        <p:nvSpPr>
          <p:cNvPr id="3" name="Subtitle 2"/>
          <p:cNvSpPr>
            <a:spLocks noGrp="1"/>
          </p:cNvSpPr>
          <p:nvPr>
            <p:ph type="subTitle" idx="1"/>
          </p:nvPr>
        </p:nvSpPr>
        <p:spPr/>
        <p:txBody>
          <a:bodyPr/>
          <a:lstStyle/>
          <a:p>
            <a:r>
              <a:rPr lang="en-US" dirty="0" smtClean="0"/>
              <a:t>from</a:t>
            </a:r>
          </a:p>
          <a:p>
            <a:r>
              <a:rPr lang="en-US" dirty="0" smtClean="0"/>
              <a:t>The Discovery of Fiction by Thomas Sanders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229600" cy="4525963"/>
          </a:xfrm>
        </p:spPr>
        <p:txBody>
          <a:bodyPr>
            <a:normAutofit/>
          </a:bodyPr>
          <a:lstStyle/>
          <a:p>
            <a:r>
              <a:rPr lang="en-US" dirty="0" smtClean="0"/>
              <a:t>The speaker</a:t>
            </a:r>
          </a:p>
          <a:p>
            <a:r>
              <a:rPr lang="en-US" dirty="0" smtClean="0"/>
              <a:t>The listener</a:t>
            </a:r>
          </a:p>
          <a:p>
            <a:r>
              <a:rPr lang="en-US" dirty="0" smtClean="0"/>
              <a:t>The psychological development of both</a:t>
            </a:r>
          </a:p>
          <a:p>
            <a:r>
              <a:rPr lang="en-US" dirty="0" smtClean="0"/>
              <a:t>The explanation of the quotation</a:t>
            </a:r>
          </a:p>
          <a:p>
            <a:r>
              <a:rPr lang="en-US" dirty="0" smtClean="0"/>
              <a:t>The major themes extracted from the quotation</a:t>
            </a:r>
          </a:p>
          <a:p>
            <a:r>
              <a:rPr lang="en-US" dirty="0" smtClean="0"/>
              <a:t>The style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4525963"/>
          </a:xfrm>
        </p:spPr>
        <p:txBody>
          <a:bodyPr>
            <a:normAutofit/>
          </a:bodyPr>
          <a:lstStyle/>
          <a:p>
            <a:r>
              <a:rPr lang="en-US" dirty="0" smtClean="0"/>
              <a:t>The style includes:</a:t>
            </a:r>
          </a:p>
          <a:p>
            <a:r>
              <a:rPr lang="en-US" dirty="0" smtClean="0"/>
              <a:t>1- the point of view </a:t>
            </a:r>
            <a:r>
              <a:rPr lang="en-US" dirty="0"/>
              <a:t>(</a:t>
            </a:r>
            <a:r>
              <a:rPr lang="en-US" dirty="0" smtClean="0"/>
              <a:t>narrative technique</a:t>
            </a:r>
            <a:r>
              <a:rPr lang="en-US" dirty="0" smtClean="0"/>
              <a:t>)</a:t>
            </a:r>
          </a:p>
          <a:p>
            <a:r>
              <a:rPr lang="en-US" dirty="0" smtClean="0"/>
              <a:t>Please read the PPT of point of view</a:t>
            </a:r>
            <a:endParaRPr lang="en-US" dirty="0" smtClean="0"/>
          </a:p>
          <a:p>
            <a:r>
              <a:rPr lang="en-US" dirty="0" smtClean="0"/>
              <a:t>First </a:t>
            </a:r>
          </a:p>
          <a:p>
            <a:r>
              <a:rPr lang="en-US" dirty="0" smtClean="0"/>
              <a:t>Second</a:t>
            </a:r>
          </a:p>
          <a:p>
            <a:r>
              <a:rPr lang="en-US" dirty="0" smtClean="0"/>
              <a:t>Third</a:t>
            </a:r>
          </a:p>
          <a:p>
            <a:r>
              <a:rPr lang="en-US" dirty="0" smtClean="0"/>
              <a:t>Stream of consciousness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4525963"/>
          </a:xfrm>
        </p:spPr>
        <p:txBody>
          <a:bodyPr>
            <a:normAutofit lnSpcReduction="10000"/>
          </a:bodyPr>
          <a:lstStyle/>
          <a:p>
            <a:r>
              <a:rPr lang="en-US" dirty="0" smtClean="0"/>
              <a:t>2- the Language</a:t>
            </a:r>
          </a:p>
          <a:p>
            <a:r>
              <a:rPr lang="en-US" dirty="0" smtClean="0"/>
              <a:t>Mandarin, vernacular, and middle.</a:t>
            </a:r>
          </a:p>
          <a:p>
            <a:r>
              <a:rPr lang="en-US" dirty="0" smtClean="0"/>
              <a:t>Mandarin is  a graceful cultivated employment of refined even elegant speech the kind that one seldom hears in daily life. Diction- that the highest most elegant level of language become the communicative agent, and the reader (if he is unprepared for it) may feel removed from the story.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229600" cy="4525963"/>
          </a:xfrm>
        </p:spPr>
        <p:txBody>
          <a:bodyPr>
            <a:normAutofit/>
          </a:bodyPr>
          <a:lstStyle/>
          <a:p>
            <a:r>
              <a:rPr lang="en-US" dirty="0" smtClean="0"/>
              <a:t>The  vernacular, relies primarily on idiom, the ordinary, day-to-day vocabulary. Far more self-conscious manipulation of language is necessary in this style than in the Mandarin.</a:t>
            </a:r>
          </a:p>
          <a:p>
            <a:r>
              <a:rPr lang="en-US" dirty="0" smtClean="0"/>
              <a:t>Between the two extremes of mandarin and vernacular styles exist the middle that grows from the middle class and designed to appeal to it, using the vocabulary of that group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4525963"/>
          </a:xfrm>
        </p:spPr>
        <p:txBody>
          <a:bodyPr/>
          <a:lstStyle/>
          <a:p>
            <a:r>
              <a:rPr lang="en-US" dirty="0" smtClean="0"/>
              <a:t>3-Poetic Devices</a:t>
            </a:r>
            <a:r>
              <a:rPr lang="en-US" dirty="0" smtClean="0"/>
              <a:t>/ </a:t>
            </a:r>
            <a:r>
              <a:rPr lang="en-US" dirty="0"/>
              <a:t>S</a:t>
            </a:r>
            <a:r>
              <a:rPr lang="en-US" dirty="0" smtClean="0"/>
              <a:t>tylistic Devices/ </a:t>
            </a:r>
            <a:r>
              <a:rPr lang="en-US" dirty="0"/>
              <a:t>F</a:t>
            </a:r>
            <a:r>
              <a:rPr lang="en-US" dirty="0" smtClean="0"/>
              <a:t>igures </a:t>
            </a:r>
            <a:r>
              <a:rPr lang="en-US" dirty="0" smtClean="0"/>
              <a:t>of </a:t>
            </a:r>
            <a:r>
              <a:rPr lang="en-US" dirty="0" smtClean="0"/>
              <a:t>Speech</a:t>
            </a:r>
            <a:endParaRPr lang="en-US" dirty="0" smtClean="0"/>
          </a:p>
          <a:p>
            <a:r>
              <a:rPr lang="en-US" dirty="0" smtClean="0"/>
              <a:t>Images</a:t>
            </a:r>
          </a:p>
          <a:p>
            <a:r>
              <a:rPr lang="en-US" dirty="0" smtClean="0"/>
              <a:t> </a:t>
            </a:r>
            <a:r>
              <a:rPr lang="en-US" dirty="0" smtClean="0"/>
              <a:t>Metaphors</a:t>
            </a:r>
            <a:endParaRPr lang="en-US" dirty="0" smtClean="0"/>
          </a:p>
          <a:p>
            <a:r>
              <a:rPr lang="en-US" dirty="0" smtClean="0"/>
              <a:t>Simile</a:t>
            </a:r>
          </a:p>
          <a:p>
            <a:r>
              <a:rPr lang="en-US" dirty="0"/>
              <a:t>P</a:t>
            </a:r>
            <a:r>
              <a:rPr lang="en-US" dirty="0" smtClean="0"/>
              <a:t>ersonification</a:t>
            </a:r>
            <a:endParaRPr lang="en-US" dirty="0" smtClean="0"/>
          </a:p>
          <a:p>
            <a:r>
              <a:rPr lang="en-US" dirty="0" smtClean="0"/>
              <a:t>Irony</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0"/>
            <a:ext cx="8229600" cy="5410200"/>
          </a:xfrm>
        </p:spPr>
        <p:txBody>
          <a:bodyPr>
            <a:normAutofit fontScale="92500" lnSpcReduction="20000"/>
          </a:bodyPr>
          <a:lstStyle/>
          <a:p>
            <a:r>
              <a:rPr lang="en-US" dirty="0"/>
              <a:t>4</a:t>
            </a:r>
            <a:r>
              <a:rPr lang="en-US" smtClean="0"/>
              <a:t>-The </a:t>
            </a:r>
            <a:r>
              <a:rPr lang="en-US" dirty="0" smtClean="0"/>
              <a:t>sentence pattern .</a:t>
            </a:r>
          </a:p>
          <a:p>
            <a:r>
              <a:rPr lang="en-US" dirty="0" smtClean="0"/>
              <a:t> For example the inverted sentence pattern establishes a focus of interest that is almost completely reversed if the sentence is recast in a traditional order:</a:t>
            </a:r>
          </a:p>
          <a:p>
            <a:r>
              <a:rPr lang="en-US" dirty="0" smtClean="0"/>
              <a:t>“My visitors in this case proved to be sisters; but not in the sense I should have preferred.” in the recasting, the focus is at first narrowed to the visitors rather than to the narrator himself, attention swinging from the couple (clause 1) to the narrator (clause 2). In its grammatically dependent position, clause 2 subordinates the importance of the narrator to the importance of the couple.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312</Words>
  <Application>Microsoft Office PowerPoint</Application>
  <PresentationFormat>On-screen Show (4:3)</PresentationFormat>
  <Paragraphs>30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The main components of the quotation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Point of view</dc:title>
  <dc:creator>Ahmed</dc:creator>
  <cp:lastModifiedBy>win8.1</cp:lastModifiedBy>
  <cp:revision>15</cp:revision>
  <dcterms:created xsi:type="dcterms:W3CDTF">2014-10-29T16:30:59Z</dcterms:created>
  <dcterms:modified xsi:type="dcterms:W3CDTF">2015-10-10T08:55:36Z</dcterms:modified>
</cp:coreProperties>
</file>