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7D187-1214-43E6-8E38-059220D4A94D}" type="datetimeFigureOut">
              <a:rPr lang="en-US" smtClean="0"/>
              <a:pPr/>
              <a:t>9/16/2018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9B1BF-A2BE-40AD-9F15-C24D434AA9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D9B1BF-A2BE-40AD-9F15-C24D434AA9D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D9B1BF-A2BE-40AD-9F15-C24D434AA9DC}"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F1F451-5776-41D7-831F-2E2A531C4EDA}"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1F451-5776-41D7-831F-2E2A531C4EDA}"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1F451-5776-41D7-831F-2E2A531C4EDA}"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1F451-5776-41D7-831F-2E2A531C4EDA}"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F1F451-5776-41D7-831F-2E2A531C4EDA}"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F1F451-5776-41D7-831F-2E2A531C4EDA}"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F1F451-5776-41D7-831F-2E2A531C4EDA}" type="datetimeFigureOut">
              <a:rPr lang="en-US" smtClean="0"/>
              <a:pPr/>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F1F451-5776-41D7-831F-2E2A531C4EDA}" type="datetimeFigureOut">
              <a:rPr lang="en-US" smtClean="0"/>
              <a:pPr/>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1F451-5776-41D7-831F-2E2A531C4EDA}" type="datetimeFigureOut">
              <a:rPr lang="en-US" smtClean="0"/>
              <a:pPr/>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1F451-5776-41D7-831F-2E2A531C4EDA}"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1F451-5776-41D7-831F-2E2A531C4EDA}"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103C8-856B-4C23-BA2D-BCC37E2D16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1F451-5776-41D7-831F-2E2A531C4EDA}" type="datetimeFigureOut">
              <a:rPr lang="en-US" smtClean="0"/>
              <a:pPr/>
              <a:t>9/16/2018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103C8-856B-4C23-BA2D-BCC37E2D16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parknotes.com/lit/crusoe/section2.r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Robinson Crusoe</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Two</a:t>
            </a:r>
          </a:p>
          <a:p>
            <a:r>
              <a:rPr lang="en-US" dirty="0" smtClean="0">
                <a:hlinkClick r:id="rId2"/>
              </a:rPr>
              <a:t>http://www.sparknotes.com/lit/crusoe/section2.rhtml</a:t>
            </a:r>
            <a:endParaRPr lang="en-US" dirty="0" smtClean="0"/>
          </a:p>
          <a:p>
            <a:r>
              <a:rPr lang="en-US" dirty="0" smtClean="0"/>
              <a:t>http://www.gradesaver.com/robinson-crusoe/study-guide/section2/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normAutofit fontScale="62500" lnSpcReduction="20000"/>
          </a:bodyPr>
          <a:lstStyle/>
          <a:p>
            <a:r>
              <a:rPr lang="en-US" dirty="0" smtClean="0"/>
              <a:t>The question of whether Crusoe’s humanity will survive on the island, or whether he will revert to savagery, is subtly raised in these chapters. His changing relationship to </a:t>
            </a:r>
            <a:r>
              <a:rPr lang="en-US" dirty="0" err="1" smtClean="0"/>
              <a:t>Xury</a:t>
            </a:r>
            <a:r>
              <a:rPr lang="en-US" dirty="0" smtClean="0"/>
              <a:t> is one example of a test of morality. During his early acquaintance with the boy, Crusoe appears genuinely fond of him, moved by the boy’s expression of loyalty and by their solidarity as slaves of the same master. But then, Crusoe, recently a slave himself, coldly sells </a:t>
            </a:r>
            <a:r>
              <a:rPr lang="en-US" dirty="0" err="1" smtClean="0"/>
              <a:t>Xury</a:t>
            </a:r>
            <a:r>
              <a:rPr lang="en-US" dirty="0" smtClean="0"/>
              <a:t> to the Portuguese captain with no compunction at all. When Crusoe thinks about </a:t>
            </a:r>
            <a:r>
              <a:rPr lang="en-US" dirty="0" err="1" smtClean="0"/>
              <a:t>Xury</a:t>
            </a:r>
            <a:r>
              <a:rPr lang="en-US" dirty="0" smtClean="0"/>
              <a:t> later, he does not recollect memories of a long-lost acquaintance, but instead laments missing out on the potential for slave labor: he and his planter neighbor “both wanted help, and now I found, more than before, I had done wrong in parting with my boy </a:t>
            </a:r>
            <a:r>
              <a:rPr lang="en-US" dirty="0" err="1" smtClean="0"/>
              <a:t>Xury</a:t>
            </a:r>
            <a:r>
              <a:rPr lang="en-US" dirty="0" smtClean="0"/>
              <a:t>.” We might feel what is “wrong” is not his business decision, but the sale of his supposed friend as a slave for profit. The question of whether morality is socially adaptable or naturally inborn was disputed in seventeenth-century England: the philosopher Thomas Hobbes maintained that men are naturally savages. Crusoe is a case study in the nature of human morals.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4525963"/>
          </a:xfrm>
        </p:spPr>
        <p:txBody>
          <a:bodyPr>
            <a:normAutofit fontScale="55000" lnSpcReduction="20000"/>
          </a:bodyPr>
          <a:lstStyle/>
          <a:p>
            <a:r>
              <a:rPr lang="en-US" dirty="0" smtClean="0"/>
              <a:t>One of the most prominent features in this part is the contradictory sense of Robinson's behavior--civilization meets the wild. Essentially he oscillates between the roles of civilized, middle-class businessman and primitive nature lover. This brings up the theme of isolation: good or bad? Earlier enslavement experiences have not taught Crusoe, so now he is to be enslaved in another way. Defoe means for us to view the island as a completely distinct world, of which Crusoe is the colonizer. In many ways he is stunned initially, having been suddenly thrust into a very unfamiliar situation. Still, he is level-headed and calculating enough to realize that he must ransack the wrecked ship for provisions. This demonstrates his ingenuity. Although he has not seen other signs of life, he immediately sets out to hide himself and all his possessions from plain view. Crusoe has his wits about him and intends to recreate the European world on this island. But he can only do so by embracing the surrounding materials offered by nature: the grass turns into a thatched roof, the mud is sculpted into a cellar, the tree doubles as a house. This mock European world is literally hewn out of the land with bare hands. The civilized and the primitive thus merge symbolically. We have arrived at a new level of detail in the novel, a deeper type of realism. The account of working is an innovation for the time, and the journal is an extension of the realism.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4525963"/>
          </a:xfrm>
        </p:spPr>
        <p:txBody>
          <a:bodyPr>
            <a:normAutofit fontScale="55000" lnSpcReduction="20000"/>
          </a:bodyPr>
          <a:lstStyle/>
          <a:p>
            <a:r>
              <a:rPr lang="en-US" dirty="0" smtClean="0"/>
              <a:t>The fact that creating a calendar and keeping a journal are some of the narrator's most notable first tasks demonstrates his desire to replicate the sense of time present in his former world. The idea is somewhat ridiculous when we first examine it. After all, keeping track of time is only necessary when in a world that imposes expectations based on time. Robinson's choice, however, is a choice to stay as close to the civilized world as he possibly can; to remain sane. Defoe plays with the tracking of time. He inserts statements such as "in one and a half years I had a thatched roof." Then he proceeds to "retell" a story that was never exactly told by recounting the details of that time period. This manner of story-telling is useful because it allows the author to be extremely detail-oriented, which maintains a feeling of veracity, while cramming a long period of time into a few pages. It also provides a stream of consciousness tone. With the exception of a loose timeline, there is not much of an order to Robinson's tale. It is interesting to note that there is not much of a difference between the diction of the "journal" section of this part and the rest of the text. If anything, the journal is less reflective than the regular text. We might see the whole novel as a journal, but this is only possible because of the tone.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229600" cy="4525963"/>
          </a:xfrm>
        </p:spPr>
        <p:txBody>
          <a:bodyPr>
            <a:normAutofit fontScale="70000" lnSpcReduction="20000"/>
          </a:bodyPr>
          <a:lstStyle/>
          <a:p>
            <a:r>
              <a:rPr lang="en-US" dirty="0" smtClean="0"/>
              <a:t>Crusoe's spoken reason for the calendar is to keep a Sabbath day. We observe here the beginning of Crusoe's struggle to come to terms with his fate. It is a battle that will continue until the end. The list of pros and cons that he draws up indicate his desperate need to believe that Providence has designed his shipwreck for the best. He cannot afford to believe in a concept of bad luck or poor planning on his part. As long as the narrator can place trust implicitly in something more powerful than himself, he will remain optimistic and unafraid. Religion becomes a psychological crutch for him. Therefore he thanks God profusely for his deliverance. When he reads the Bible, he becomes less sick. Christianity is a metaphorical healer of body and spirit. To begin his evolution towards fulfillment, he must begin ill. He seems to identify with his father at these moments.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normAutofit fontScale="62500" lnSpcReduction="20000"/>
          </a:bodyPr>
          <a:lstStyle/>
          <a:p>
            <a:r>
              <a:rPr lang="en-US" dirty="0" smtClean="0"/>
              <a:t>Crusoe’s relation to material possessions is a prominent topic in these chapters. Crusoe repeatedly suggests that his shipwreck is a punishment for his greed for profits and that his pursuit of ever more material wealth has caused his current misery. His biblical prototype Job, another survivor of a disaster at sea, learns from his ordeal to disdain material possessions. Crusoe’s survival on the island seems like a rebirth into true Christian spirituality, a chance to live less materially and more religiously. Yet when Crusoe makes not one or two, but </a:t>
            </a:r>
            <a:r>
              <a:rPr lang="en-US" i="1" dirty="0" smtClean="0"/>
              <a:t>twelve</a:t>
            </a:r>
            <a:r>
              <a:rPr lang="en-US" dirty="0" smtClean="0"/>
              <a:t> trips to the ship for salvaged supplies, we wonder how non materialistic he has really become. It is doubtful that in his solitude he needs “a dozen of good knives and forks.” He proudly entitles one of his chapters </a:t>
            </a:r>
            <a:r>
              <a:rPr lang="en-US" i="1" dirty="0" smtClean="0"/>
              <a:t>I Furnish Myself with Many Things.</a:t>
            </a:r>
            <a:r>
              <a:rPr lang="en-US" dirty="0" smtClean="0"/>
              <a:t> When he discovers thirty-six pounds in coins on the ship, he first disdains it with Christian high-mindedness, saying, “Oh drug, what art thou good for,” but then he takes the money with him anyway. His attitude toward possessions seems a major contradiction in his character, and these sorts of contradictions exist throughout the novel.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4525963"/>
          </a:xfrm>
        </p:spPr>
        <p:txBody>
          <a:bodyPr>
            <a:normAutofit fontScale="70000" lnSpcReduction="20000"/>
          </a:bodyPr>
          <a:lstStyle/>
          <a:p>
            <a:r>
              <a:rPr lang="en-US" dirty="0" smtClean="0"/>
              <a:t>Crusoe's spoken reason for the calendar is to keep a Sabbath day. We observe here the beginning of Crusoe's struggle to come to terms with his fate. It is a battle that will continue until the end. The list of pros and cons that he draws up indicate his desperate need to believe that Providence has designed his shipwreck for the best. He cannot afford to believe in a concept of bad luck or poor planning on his part. As long as the narrator can place trust implicitly in something more powerful than himself, he will remain optimistic and unafraid. Religion becomes a psychological crutch for him. Therefore he thanks God profusely for his deliverance. When he reads the Bible, he becomes less sick. Christianity is a metaphorical healer of body and spirit. To begin his evolution towards fulfillment, he must begin ill. He seems to identify with his father at these moments.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1328</Words>
  <Application>Microsoft Office PowerPoint</Application>
  <PresentationFormat>On-screen Show (4:3)</PresentationFormat>
  <Paragraphs>12</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Robinson Crusoe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Robinson Crusoe</dc:title>
  <dc:creator>Ahmed</dc:creator>
  <cp:lastModifiedBy>User</cp:lastModifiedBy>
  <cp:revision>23</cp:revision>
  <dcterms:created xsi:type="dcterms:W3CDTF">2014-10-10T20:21:08Z</dcterms:created>
  <dcterms:modified xsi:type="dcterms:W3CDTF">2018-09-16T19:40:11Z</dcterms:modified>
</cp:coreProperties>
</file>