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4510AA9-581D-45FB-A806-5424E02427E4}" type="datetimeFigureOut">
              <a:rPr lang="en-US" smtClean="0"/>
              <a:t>10/18/2014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C6003C-EA4A-42C1-9ED3-45131B3B284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510AA9-581D-45FB-A806-5424E02427E4}" type="datetimeFigureOut">
              <a:rPr lang="en-US" smtClean="0"/>
              <a:t>10/18/2014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C6003C-EA4A-42C1-9ED3-45131B3B284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510AA9-581D-45FB-A806-5424E02427E4}" type="datetimeFigureOut">
              <a:rPr lang="en-US" smtClean="0"/>
              <a:t>10/18/2014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C6003C-EA4A-42C1-9ED3-45131B3B284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510AA9-581D-45FB-A806-5424E02427E4}" type="datetimeFigureOut">
              <a:rPr lang="en-US" smtClean="0"/>
              <a:t>10/18/2014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C6003C-EA4A-42C1-9ED3-45131B3B284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510AA9-581D-45FB-A806-5424E02427E4}" type="datetimeFigureOut">
              <a:rPr lang="en-US" smtClean="0"/>
              <a:t>10/18/2014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C6003C-EA4A-42C1-9ED3-45131B3B284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4510AA9-581D-45FB-A806-5424E02427E4}" type="datetimeFigureOut">
              <a:rPr lang="en-US" smtClean="0"/>
              <a:t>10/18/2014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C6003C-EA4A-42C1-9ED3-45131B3B284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510AA9-581D-45FB-A806-5424E02427E4}" type="datetimeFigureOut">
              <a:rPr lang="en-US" smtClean="0"/>
              <a:t>10/18/2014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C6003C-EA4A-42C1-9ED3-45131B3B284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4510AA9-581D-45FB-A806-5424E02427E4}" type="datetimeFigureOut">
              <a:rPr lang="en-US" smtClean="0"/>
              <a:t>10/18/2014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C6003C-EA4A-42C1-9ED3-45131B3B284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510AA9-581D-45FB-A806-5424E02427E4}" type="datetimeFigureOut">
              <a:rPr lang="en-US" smtClean="0"/>
              <a:t>10/18/2014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C6003C-EA4A-42C1-9ED3-45131B3B284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510AA9-581D-45FB-A806-5424E02427E4}" type="datetimeFigureOut">
              <a:rPr lang="en-US" smtClean="0"/>
              <a:t>10/18/2014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C6003C-EA4A-42C1-9ED3-45131B3B284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510AA9-581D-45FB-A806-5424E02427E4}" type="datetimeFigureOut">
              <a:rPr lang="en-US" smtClean="0"/>
              <a:t>10/18/2014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C6003C-EA4A-42C1-9ED3-45131B3B284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510AA9-581D-45FB-A806-5424E02427E4}" type="datetimeFigureOut">
              <a:rPr lang="en-US" smtClean="0"/>
              <a:t>10/18/2014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C6003C-EA4A-42C1-9ED3-45131B3B284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www.oxforddictionaries.com/definition/english/spiritual" TargetMode="External"/><Relationship Id="rId13" Type="http://schemas.openxmlformats.org/officeDocument/2006/relationships/hyperlink" Target="http://www.oxforddictionaries.com/definition/english/matter" TargetMode="External"/><Relationship Id="rId3" Type="http://schemas.openxmlformats.org/officeDocument/2006/relationships/hyperlink" Target="http://www.oxforddictionaries.com/definition/english/material" TargetMode="External"/><Relationship Id="rId7" Type="http://schemas.openxmlformats.org/officeDocument/2006/relationships/hyperlink" Target="http://www.oxforddictionaries.com/definition/english/important" TargetMode="External"/><Relationship Id="rId12" Type="http://schemas.openxmlformats.org/officeDocument/2006/relationships/hyperlink" Target="http://www.oxforddictionaries.com/definition/english/exist" TargetMode="External"/><Relationship Id="rId2" Type="http://schemas.openxmlformats.org/officeDocument/2006/relationships/hyperlink" Target="http://www.oxforddictionaries.com/definition/english/tendency" TargetMode="External"/><Relationship Id="rId1" Type="http://schemas.openxmlformats.org/officeDocument/2006/relationships/slideLayout" Target="../slideLayouts/slideLayout2.xml"/><Relationship Id="rId6" Type="http://schemas.openxmlformats.org/officeDocument/2006/relationships/hyperlink" Target="http://www.oxforddictionaries.com/definition/english/comfort" TargetMode="External"/><Relationship Id="rId11" Type="http://schemas.openxmlformats.org/officeDocument/2006/relationships/hyperlink" Target="http://www.oxforddictionaries.com/definition/english/belief" TargetMode="External"/><Relationship Id="rId5" Type="http://schemas.openxmlformats.org/officeDocument/2006/relationships/hyperlink" Target="http://www.oxforddictionaries.com/definition/english/physical" TargetMode="External"/><Relationship Id="rId15" Type="http://schemas.openxmlformats.org/officeDocument/2006/relationships/hyperlink" Target="http://www.oxforddictionaries.com/definition/english/modification" TargetMode="External"/><Relationship Id="rId10" Type="http://schemas.openxmlformats.org/officeDocument/2006/relationships/hyperlink" Target="http://www.oxforddictionaries.com/definition/english/theory" TargetMode="External"/><Relationship Id="rId4" Type="http://schemas.openxmlformats.org/officeDocument/2006/relationships/hyperlink" Target="http://www.oxforddictionaries.com/definition/english/possession" TargetMode="External"/><Relationship Id="rId9" Type="http://schemas.openxmlformats.org/officeDocument/2006/relationships/hyperlink" Target="http://www.oxforddictionaries.com/definition/english/value" TargetMode="External"/><Relationship Id="rId14" Type="http://schemas.openxmlformats.org/officeDocument/2006/relationships/hyperlink" Target="http://www.oxforddictionaries.com/definition/english/movement"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Two Definitions</a:t>
            </a:r>
            <a:endParaRPr lang="en-US" dirty="0"/>
          </a:p>
        </p:txBody>
      </p:sp>
      <p:sp>
        <p:nvSpPr>
          <p:cNvPr id="3" name="Subtitle 2"/>
          <p:cNvSpPr>
            <a:spLocks noGrp="1"/>
          </p:cNvSpPr>
          <p:nvPr>
            <p:ph type="subTitle" idx="1"/>
          </p:nvPr>
        </p:nvSpPr>
        <p:spPr/>
        <p:txBody>
          <a:bodyPr/>
          <a:lstStyle/>
          <a:p>
            <a:r>
              <a:rPr lang="en-US" dirty="0" smtClean="0"/>
              <a:t>Realism</a:t>
            </a:r>
          </a:p>
          <a:p>
            <a:r>
              <a:rPr lang="en-US" dirty="0" smtClean="0"/>
              <a:t>Materialism</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229600" cy="4525963"/>
          </a:xfrm>
        </p:spPr>
        <p:txBody>
          <a:bodyPr>
            <a:normAutofit fontScale="85000" lnSpcReduction="10000"/>
          </a:bodyPr>
          <a:lstStyle/>
          <a:p>
            <a:pPr algn="just"/>
            <a:r>
              <a:rPr lang="en-US" dirty="0" smtClean="0"/>
              <a:t>Realism</a:t>
            </a:r>
          </a:p>
          <a:p>
            <a:pPr algn="just"/>
            <a:r>
              <a:rPr lang="en-US" dirty="0" smtClean="0"/>
              <a:t>According to the Dictionary of Literary Terms</a:t>
            </a:r>
          </a:p>
          <a:p>
            <a:pPr algn="just"/>
            <a:r>
              <a:rPr lang="en-US" dirty="0" smtClean="0"/>
              <a:t>Realism in literature, a manner and method of picturing life as it really is, untouched by idealism or romanticism. As a manner of writing, realism relies on the use of specific details to interpret life faithfully and objectively. In contrast to romance, which is concerned with the bizarre and heroic, realism focuses on natural, everyday events. It is psychological in its approach to character, presenting the individual rather than the type. Often fate plays a major role in the action.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4525963"/>
          </a:xfrm>
        </p:spPr>
        <p:txBody>
          <a:bodyPr/>
          <a:lstStyle/>
          <a:p>
            <a:r>
              <a:rPr lang="en-US" dirty="0" smtClean="0"/>
              <a:t>Materialism </a:t>
            </a:r>
          </a:p>
          <a:p>
            <a:r>
              <a:rPr lang="en-US" dirty="0" smtClean="0"/>
              <a:t>According to Oxford Dictionary</a:t>
            </a:r>
          </a:p>
          <a:p>
            <a:r>
              <a:rPr lang="en-US" dirty="0" smtClean="0"/>
              <a:t>Materialism is a </a:t>
            </a:r>
            <a:r>
              <a:rPr lang="en-US" dirty="0" smtClean="0">
                <a:hlinkClick r:id="rId2" tooltip="Meaning of tendency"/>
              </a:rPr>
              <a:t>tendency</a:t>
            </a:r>
            <a:r>
              <a:rPr lang="en-US" dirty="0" smtClean="0"/>
              <a:t> to consider </a:t>
            </a:r>
            <a:r>
              <a:rPr lang="en-US" dirty="0" smtClean="0">
                <a:hlinkClick r:id="rId3" tooltip="Meaning of material"/>
              </a:rPr>
              <a:t>material</a:t>
            </a:r>
            <a:r>
              <a:rPr lang="en-US" dirty="0" smtClean="0"/>
              <a:t> </a:t>
            </a:r>
            <a:r>
              <a:rPr lang="en-US" dirty="0" smtClean="0">
                <a:hlinkClick r:id="rId4" tooltip="Meaning of possessions"/>
              </a:rPr>
              <a:t>possessions</a:t>
            </a:r>
            <a:r>
              <a:rPr lang="en-US" dirty="0" smtClean="0"/>
              <a:t> and </a:t>
            </a:r>
            <a:r>
              <a:rPr lang="en-US" dirty="0" smtClean="0">
                <a:hlinkClick r:id="rId5" tooltip="Meaning of physical"/>
              </a:rPr>
              <a:t>physical</a:t>
            </a:r>
            <a:r>
              <a:rPr lang="en-US" dirty="0" smtClean="0"/>
              <a:t> </a:t>
            </a:r>
            <a:r>
              <a:rPr lang="en-US" dirty="0" smtClean="0">
                <a:hlinkClick r:id="rId6" tooltip="Meaning of comfort"/>
              </a:rPr>
              <a:t>comfort</a:t>
            </a:r>
            <a:r>
              <a:rPr lang="en-US" dirty="0" smtClean="0"/>
              <a:t> as more </a:t>
            </a:r>
            <a:r>
              <a:rPr lang="en-US" dirty="0" smtClean="0">
                <a:hlinkClick r:id="rId7" tooltip="Meaning of important"/>
              </a:rPr>
              <a:t>important</a:t>
            </a:r>
            <a:r>
              <a:rPr lang="en-US" dirty="0" smtClean="0"/>
              <a:t> than </a:t>
            </a:r>
            <a:r>
              <a:rPr lang="en-US" dirty="0" smtClean="0">
                <a:hlinkClick r:id="rId8" tooltip="Meaning of spiritual"/>
              </a:rPr>
              <a:t>spiritual</a:t>
            </a:r>
            <a:r>
              <a:rPr lang="en-US" dirty="0" smtClean="0"/>
              <a:t> </a:t>
            </a:r>
            <a:r>
              <a:rPr lang="en-US" dirty="0" smtClean="0">
                <a:hlinkClick r:id="rId9" tooltip="Meaning of values"/>
              </a:rPr>
              <a:t>values</a:t>
            </a:r>
            <a:endParaRPr lang="en-US" dirty="0" smtClean="0"/>
          </a:p>
          <a:p>
            <a:r>
              <a:rPr lang="en-US" i="1" dirty="0" smtClean="0"/>
              <a:t>In Philosophy</a:t>
            </a:r>
            <a:r>
              <a:rPr lang="en-US" dirty="0" smtClean="0"/>
              <a:t>  it is the </a:t>
            </a:r>
            <a:r>
              <a:rPr lang="en-US" dirty="0" smtClean="0">
                <a:hlinkClick r:id="rId10" tooltip="Meaning of theory"/>
              </a:rPr>
              <a:t>theory</a:t>
            </a:r>
            <a:r>
              <a:rPr lang="en-US" dirty="0" smtClean="0"/>
              <a:t> or </a:t>
            </a:r>
            <a:r>
              <a:rPr lang="en-US" dirty="0" smtClean="0">
                <a:hlinkClick r:id="rId11" tooltip="Meaning of belief"/>
              </a:rPr>
              <a:t>belief</a:t>
            </a:r>
            <a:r>
              <a:rPr lang="en-US" dirty="0" smtClean="0"/>
              <a:t> that nothing </a:t>
            </a:r>
            <a:r>
              <a:rPr lang="en-US" dirty="0" smtClean="0">
                <a:hlinkClick r:id="rId12" tooltip="Meaning of exists"/>
              </a:rPr>
              <a:t>exists</a:t>
            </a:r>
            <a:r>
              <a:rPr lang="en-US" dirty="0" smtClean="0"/>
              <a:t> except </a:t>
            </a:r>
            <a:r>
              <a:rPr lang="en-US" dirty="0" smtClean="0">
                <a:hlinkClick r:id="rId13" tooltip="Meaning of matter"/>
              </a:rPr>
              <a:t>matter</a:t>
            </a:r>
            <a:r>
              <a:rPr lang="en-US" dirty="0" smtClean="0"/>
              <a:t> and its </a:t>
            </a:r>
            <a:r>
              <a:rPr lang="en-US" dirty="0" smtClean="0">
                <a:hlinkClick r:id="rId14" tooltip="Meaning of movements"/>
              </a:rPr>
              <a:t>movements</a:t>
            </a:r>
            <a:r>
              <a:rPr lang="en-US" dirty="0" smtClean="0"/>
              <a:t> and </a:t>
            </a:r>
            <a:r>
              <a:rPr lang="en-US" dirty="0" smtClean="0">
                <a:hlinkClick r:id="rId15" tooltip="Meaning of modifications"/>
              </a:rPr>
              <a:t>modifications</a:t>
            </a:r>
            <a:r>
              <a:rPr lang="en-US"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762000"/>
            <a:ext cx="8229600" cy="4525963"/>
          </a:xfrm>
        </p:spPr>
        <p:txBody>
          <a:bodyPr>
            <a:normAutofit fontScale="92500" lnSpcReduction="20000"/>
          </a:bodyPr>
          <a:lstStyle/>
          <a:p>
            <a:r>
              <a:rPr lang="en-US" dirty="0" smtClean="0"/>
              <a:t>all philosophies are said to fall into two primary categories, which are defined in contrast to each other: Idealism, and materialism. The basic proposition of these two categories pertains to the nature of reality, and the primary distinction between them is the way they answer two fundamental questions: "what does reality consist of and how does it originate?" To idealists, spirit or mind is primary, and created matter secondary. To materialists, matter is primary and mind or spirit is secondary, a product of matter acting </a:t>
            </a:r>
            <a:r>
              <a:rPr lang="en-US" smtClean="0"/>
              <a:t>upon matter.</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246</Words>
  <Application>Microsoft Office PowerPoint</Application>
  <PresentationFormat>On-screen Show (4:3)</PresentationFormat>
  <Paragraphs>11</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Two Definitions</vt:lpstr>
      <vt:lpstr>Slide 2</vt:lpstr>
      <vt:lpstr>Slide 3</vt:lpstr>
      <vt:lpstr>Slide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Two Definitions</dc:title>
  <dc:creator>Ahmed</dc:creator>
  <cp:lastModifiedBy>Ahmed</cp:lastModifiedBy>
  <cp:revision>6</cp:revision>
  <dcterms:created xsi:type="dcterms:W3CDTF">2014-10-18T11:04:57Z</dcterms:created>
  <dcterms:modified xsi:type="dcterms:W3CDTF">2014-10-18T11:41:28Z</dcterms:modified>
</cp:coreProperties>
</file>