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25770" y="710641"/>
            <a:ext cx="327660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334767"/>
            <a:ext cx="9143999" cy="45232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592" y="-46228"/>
            <a:ext cx="7315707" cy="1574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708150"/>
            <a:ext cx="4384040" cy="3583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bmed.org/" TargetMode="External"/><Relationship Id="rId2" Type="http://schemas.openxmlformats.org/officeDocument/2006/relationships/hyperlink" Target="http://www.hort.purdue.edu/newcrop/m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tanical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80050" y="3072891"/>
            <a:ext cx="850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2E5496"/>
                </a:solidFill>
                <a:latin typeface="Tahoma"/>
                <a:cs typeface="Tahoma"/>
              </a:rPr>
              <a:t>Lab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73779" y="2394204"/>
            <a:ext cx="5544820" cy="4464050"/>
            <a:chOff x="3573779" y="2394204"/>
            <a:chExt cx="5544820" cy="44640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0725" y="2394204"/>
              <a:ext cx="1061339" cy="1146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3779" y="4961382"/>
              <a:ext cx="1581912" cy="10812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7495" y="3913632"/>
              <a:ext cx="1556765" cy="10561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0545" y="4961382"/>
              <a:ext cx="2172461" cy="10812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4261" y="3913632"/>
              <a:ext cx="2147316" cy="10561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77861" y="5113782"/>
              <a:ext cx="1840229" cy="123367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1577" y="3913632"/>
              <a:ext cx="1815083" cy="12085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64679" y="6312404"/>
              <a:ext cx="1274064" cy="5455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78395" y="5010911"/>
              <a:ext cx="1248918" cy="13098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81422" y="6312404"/>
              <a:ext cx="1709927" cy="5455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95137" y="5010911"/>
              <a:ext cx="1684782" cy="1309878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9625" marR="5080" indent="-797560">
              <a:lnSpc>
                <a:spcPct val="150100"/>
              </a:lnSpc>
              <a:spcBef>
                <a:spcPts val="95"/>
              </a:spcBef>
            </a:pPr>
            <a:r>
              <a:rPr spc="-10" dirty="0">
                <a:solidFill>
                  <a:srgbClr val="2E5496"/>
                </a:solidFill>
                <a:latin typeface="Tahoma"/>
                <a:cs typeface="Tahoma"/>
              </a:rPr>
              <a:t>Pharmacognosy PHG112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5841"/>
            <a:ext cx="9144000" cy="6502400"/>
            <a:chOff x="0" y="355841"/>
            <a:chExt cx="9144000" cy="650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0022" y="1280922"/>
              <a:ext cx="5896356" cy="4800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5841"/>
              <a:ext cx="4008882" cy="12253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517398"/>
            <a:ext cx="33343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>
                <a:latin typeface="Tahoma"/>
                <a:cs typeface="Tahoma"/>
              </a:rPr>
              <a:t>T.S</a:t>
            </a:r>
            <a:r>
              <a:rPr sz="4400" spc="-50" dirty="0">
                <a:latin typeface="Tahoma"/>
                <a:cs typeface="Tahoma"/>
              </a:rPr>
              <a:t> </a:t>
            </a:r>
            <a:r>
              <a:rPr sz="4400" dirty="0">
                <a:latin typeface="Tahoma"/>
                <a:cs typeface="Tahoma"/>
              </a:rPr>
              <a:t>in</a:t>
            </a:r>
            <a:r>
              <a:rPr sz="4400" spc="-45" dirty="0">
                <a:latin typeface="Tahoma"/>
                <a:cs typeface="Tahoma"/>
              </a:rPr>
              <a:t> </a:t>
            </a:r>
            <a:r>
              <a:rPr sz="4400" spc="-10" dirty="0">
                <a:latin typeface="Tahoma"/>
                <a:cs typeface="Tahoma"/>
              </a:rPr>
              <a:t>stem: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9026" y="1474978"/>
            <a:ext cx="169798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Vascular</a:t>
            </a:r>
            <a:r>
              <a:rPr sz="16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bundles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02397" y="3483355"/>
            <a:ext cx="1105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epidermis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95184" y="3370326"/>
            <a:ext cx="457200" cy="171450"/>
          </a:xfrm>
          <a:custGeom>
            <a:avLst/>
            <a:gdLst/>
            <a:ahLst/>
            <a:cxnLst/>
            <a:rect l="l" t="t" r="r" b="b"/>
            <a:pathLst>
              <a:path w="45720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457200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457200" h="171450">
                <a:moveTo>
                  <a:pt x="457200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457200" y="114300"/>
                </a:lnTo>
                <a:lnTo>
                  <a:pt x="457200" y="57150"/>
                </a:lnTo>
                <a:close/>
              </a:path>
            </a:pathLst>
          </a:custGeom>
          <a:solidFill>
            <a:srgbClr val="2B5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1341" y="3054603"/>
            <a:ext cx="140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collenchyma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80794" y="3272053"/>
            <a:ext cx="887730" cy="723265"/>
            <a:chOff x="1780794" y="3272053"/>
            <a:chExt cx="887730" cy="72326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0794" y="3272053"/>
              <a:ext cx="887704" cy="7231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21942" y="3290315"/>
              <a:ext cx="697230" cy="532765"/>
            </a:xfrm>
            <a:custGeom>
              <a:avLst/>
              <a:gdLst/>
              <a:ahLst/>
              <a:cxnLst/>
              <a:rect l="l" t="t" r="r" b="b"/>
              <a:pathLst>
                <a:path w="697230" h="532764">
                  <a:moveTo>
                    <a:pt x="594553" y="479026"/>
                  </a:moveTo>
                  <a:lnTo>
                    <a:pt x="571626" y="509397"/>
                  </a:lnTo>
                  <a:lnTo>
                    <a:pt x="697230" y="532638"/>
                  </a:lnTo>
                  <a:lnTo>
                    <a:pt x="676311" y="490474"/>
                  </a:lnTo>
                  <a:lnTo>
                    <a:pt x="609726" y="490474"/>
                  </a:lnTo>
                  <a:lnTo>
                    <a:pt x="594553" y="479026"/>
                  </a:lnTo>
                  <a:close/>
                </a:path>
                <a:path w="697230" h="532764">
                  <a:moveTo>
                    <a:pt x="617493" y="448637"/>
                  </a:moveTo>
                  <a:lnTo>
                    <a:pt x="594553" y="479026"/>
                  </a:lnTo>
                  <a:lnTo>
                    <a:pt x="609726" y="490474"/>
                  </a:lnTo>
                  <a:lnTo>
                    <a:pt x="632713" y="460121"/>
                  </a:lnTo>
                  <a:lnTo>
                    <a:pt x="617493" y="448637"/>
                  </a:lnTo>
                  <a:close/>
                </a:path>
                <a:path w="697230" h="532764">
                  <a:moveTo>
                    <a:pt x="640460" y="418211"/>
                  </a:moveTo>
                  <a:lnTo>
                    <a:pt x="617493" y="448637"/>
                  </a:lnTo>
                  <a:lnTo>
                    <a:pt x="632713" y="460121"/>
                  </a:lnTo>
                  <a:lnTo>
                    <a:pt x="609726" y="490474"/>
                  </a:lnTo>
                  <a:lnTo>
                    <a:pt x="676311" y="490474"/>
                  </a:lnTo>
                  <a:lnTo>
                    <a:pt x="640460" y="418211"/>
                  </a:lnTo>
                  <a:close/>
                </a:path>
                <a:path w="697230" h="532764">
                  <a:moveTo>
                    <a:pt x="22859" y="0"/>
                  </a:moveTo>
                  <a:lnTo>
                    <a:pt x="0" y="30480"/>
                  </a:lnTo>
                  <a:lnTo>
                    <a:pt x="594553" y="479026"/>
                  </a:lnTo>
                  <a:lnTo>
                    <a:pt x="617493" y="448637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C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366767" y="3872229"/>
            <a:ext cx="45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Pith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1403" y="4504182"/>
            <a:ext cx="132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endodermis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54451" y="1869439"/>
            <a:ext cx="3714115" cy="2951480"/>
            <a:chOff x="2854451" y="1869439"/>
            <a:chExt cx="3714115" cy="2951480"/>
          </a:xfrm>
        </p:grpSpPr>
        <p:sp>
          <p:nvSpPr>
            <p:cNvPr id="16" name="object 16"/>
            <p:cNvSpPr/>
            <p:nvPr/>
          </p:nvSpPr>
          <p:spPr>
            <a:xfrm>
              <a:off x="5283326" y="1869439"/>
              <a:ext cx="1285240" cy="783590"/>
            </a:xfrm>
            <a:custGeom>
              <a:avLst/>
              <a:gdLst/>
              <a:ahLst/>
              <a:cxnLst/>
              <a:rect l="l" t="t" r="r" b="b"/>
              <a:pathLst>
                <a:path w="1285240" h="783589">
                  <a:moveTo>
                    <a:pt x="103250" y="621919"/>
                  </a:moveTo>
                  <a:lnTo>
                    <a:pt x="0" y="783463"/>
                  </a:lnTo>
                  <a:lnTo>
                    <a:pt x="191135" y="769112"/>
                  </a:lnTo>
                  <a:lnTo>
                    <a:pt x="170585" y="734695"/>
                  </a:lnTo>
                  <a:lnTo>
                    <a:pt x="137287" y="734695"/>
                  </a:lnTo>
                  <a:lnTo>
                    <a:pt x="107950" y="685673"/>
                  </a:lnTo>
                  <a:lnTo>
                    <a:pt x="132543" y="670979"/>
                  </a:lnTo>
                  <a:lnTo>
                    <a:pt x="103250" y="621919"/>
                  </a:lnTo>
                  <a:close/>
                </a:path>
                <a:path w="1285240" h="783589">
                  <a:moveTo>
                    <a:pt x="132543" y="670979"/>
                  </a:moveTo>
                  <a:lnTo>
                    <a:pt x="107950" y="685673"/>
                  </a:lnTo>
                  <a:lnTo>
                    <a:pt x="137287" y="734695"/>
                  </a:lnTo>
                  <a:lnTo>
                    <a:pt x="161830" y="720030"/>
                  </a:lnTo>
                  <a:lnTo>
                    <a:pt x="132543" y="670979"/>
                  </a:lnTo>
                  <a:close/>
                </a:path>
                <a:path w="1285240" h="783589">
                  <a:moveTo>
                    <a:pt x="161830" y="720030"/>
                  </a:moveTo>
                  <a:lnTo>
                    <a:pt x="137287" y="734695"/>
                  </a:lnTo>
                  <a:lnTo>
                    <a:pt x="170585" y="734695"/>
                  </a:lnTo>
                  <a:lnTo>
                    <a:pt x="161830" y="720030"/>
                  </a:lnTo>
                  <a:close/>
                </a:path>
                <a:path w="1285240" h="783589">
                  <a:moveTo>
                    <a:pt x="1255649" y="0"/>
                  </a:moveTo>
                  <a:lnTo>
                    <a:pt x="132543" y="670979"/>
                  </a:lnTo>
                  <a:lnTo>
                    <a:pt x="161830" y="720030"/>
                  </a:lnTo>
                  <a:lnTo>
                    <a:pt x="1284858" y="49022"/>
                  </a:lnTo>
                  <a:lnTo>
                    <a:pt x="1255649" y="0"/>
                  </a:lnTo>
                  <a:close/>
                </a:path>
              </a:pathLst>
            </a:custGeom>
            <a:solidFill>
              <a:srgbClr val="2B53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4451" y="4514913"/>
              <a:ext cx="876261" cy="30562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895218" y="4592954"/>
              <a:ext cx="686435" cy="114300"/>
            </a:xfrm>
            <a:custGeom>
              <a:avLst/>
              <a:gdLst/>
              <a:ahLst/>
              <a:cxnLst/>
              <a:rect l="l" t="t" r="r" b="b"/>
              <a:pathLst>
                <a:path w="686435" h="114300">
                  <a:moveTo>
                    <a:pt x="649903" y="37846"/>
                  </a:moveTo>
                  <a:lnTo>
                    <a:pt x="590677" y="37846"/>
                  </a:lnTo>
                  <a:lnTo>
                    <a:pt x="591311" y="75819"/>
                  </a:lnTo>
                  <a:lnTo>
                    <a:pt x="572260" y="76138"/>
                  </a:lnTo>
                  <a:lnTo>
                    <a:pt x="572896" y="114300"/>
                  </a:lnTo>
                  <a:lnTo>
                    <a:pt x="686181" y="55245"/>
                  </a:lnTo>
                  <a:lnTo>
                    <a:pt x="649903" y="37846"/>
                  </a:lnTo>
                  <a:close/>
                </a:path>
                <a:path w="686435" h="114300">
                  <a:moveTo>
                    <a:pt x="571628" y="38161"/>
                  </a:moveTo>
                  <a:lnTo>
                    <a:pt x="0" y="47625"/>
                  </a:lnTo>
                  <a:lnTo>
                    <a:pt x="635" y="85725"/>
                  </a:lnTo>
                  <a:lnTo>
                    <a:pt x="572260" y="76138"/>
                  </a:lnTo>
                  <a:lnTo>
                    <a:pt x="571628" y="38161"/>
                  </a:lnTo>
                  <a:close/>
                </a:path>
                <a:path w="686435" h="114300">
                  <a:moveTo>
                    <a:pt x="590677" y="37846"/>
                  </a:moveTo>
                  <a:lnTo>
                    <a:pt x="571628" y="38161"/>
                  </a:lnTo>
                  <a:lnTo>
                    <a:pt x="572260" y="76138"/>
                  </a:lnTo>
                  <a:lnTo>
                    <a:pt x="591311" y="75819"/>
                  </a:lnTo>
                  <a:lnTo>
                    <a:pt x="590677" y="37846"/>
                  </a:lnTo>
                  <a:close/>
                </a:path>
                <a:path w="686435" h="114300">
                  <a:moveTo>
                    <a:pt x="570992" y="0"/>
                  </a:moveTo>
                  <a:lnTo>
                    <a:pt x="571628" y="38161"/>
                  </a:lnTo>
                  <a:lnTo>
                    <a:pt x="590677" y="37846"/>
                  </a:lnTo>
                  <a:lnTo>
                    <a:pt x="649903" y="37846"/>
                  </a:lnTo>
                  <a:lnTo>
                    <a:pt x="570992" y="0"/>
                  </a:lnTo>
                  <a:close/>
                </a:path>
              </a:pathLst>
            </a:custGeom>
            <a:solidFill>
              <a:srgbClr val="2C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9515"/>
            <a:ext cx="4851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8680" algn="l"/>
              </a:tabLst>
            </a:pPr>
            <a:r>
              <a:rPr sz="4400" spc="-10" dirty="0"/>
              <a:t>Physical</a:t>
            </a:r>
            <a:r>
              <a:rPr sz="4400" dirty="0"/>
              <a:t>	</a:t>
            </a:r>
            <a:r>
              <a:rPr sz="4400" spc="-10" dirty="0"/>
              <a:t>characters: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25703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Condition: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9501F"/>
                </a:solidFill>
                <a:latin typeface="Times New Roman"/>
                <a:cs typeface="Times New Roman"/>
              </a:rPr>
              <a:t>Fine</a:t>
            </a:r>
            <a:r>
              <a:rPr sz="2400" spc="-70" dirty="0">
                <a:solidFill>
                  <a:srgbClr val="39501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9501F"/>
                </a:solidFill>
                <a:latin typeface="Times New Roman"/>
                <a:cs typeface="Times New Roman"/>
              </a:rPr>
              <a:t>powder.</a:t>
            </a:r>
            <a:endParaRPr sz="2400">
              <a:latin typeface="Times New Roman"/>
              <a:cs typeface="Times New Roman"/>
            </a:endParaRPr>
          </a:p>
          <a:p>
            <a:pPr marL="318135" marR="951865">
              <a:lnSpc>
                <a:spcPct val="170000"/>
              </a:lnSpc>
            </a:pPr>
            <a:r>
              <a:rPr sz="2400" dirty="0">
                <a:latin typeface="Times New Roman"/>
                <a:cs typeface="Times New Roman"/>
              </a:rPr>
              <a:t>Colour: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9501F"/>
                </a:solidFill>
                <a:latin typeface="Times New Roman"/>
                <a:cs typeface="Times New Roman"/>
              </a:rPr>
              <a:t>Olive</a:t>
            </a:r>
            <a:r>
              <a:rPr sz="2400" spc="-5" dirty="0">
                <a:solidFill>
                  <a:srgbClr val="39501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9501F"/>
                </a:solidFill>
                <a:latin typeface="Times New Roman"/>
                <a:cs typeface="Times New Roman"/>
              </a:rPr>
              <a:t>Green. </a:t>
            </a:r>
            <a:r>
              <a:rPr sz="2400" dirty="0">
                <a:latin typeface="Times New Roman"/>
                <a:cs typeface="Times New Roman"/>
              </a:rPr>
              <a:t>Odor: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9501F"/>
                </a:solidFill>
                <a:latin typeface="Times New Roman"/>
                <a:cs typeface="Times New Roman"/>
              </a:rPr>
              <a:t>Aromatic.</a:t>
            </a:r>
            <a:endParaRPr sz="2400">
              <a:latin typeface="Times New Roman"/>
              <a:cs typeface="Times New Roman"/>
            </a:endParaRPr>
          </a:p>
          <a:p>
            <a:pPr marL="318135" marR="5080">
              <a:lnSpc>
                <a:spcPct val="15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Taste: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9501F"/>
                </a:solidFill>
                <a:latin typeface="Times New Roman"/>
                <a:cs typeface="Times New Roman"/>
              </a:rPr>
              <a:t>Aromatic</a:t>
            </a:r>
            <a:r>
              <a:rPr sz="2400" spc="-20" dirty="0">
                <a:solidFill>
                  <a:srgbClr val="3950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9501F"/>
                </a:solidFill>
                <a:latin typeface="Times New Roman"/>
                <a:cs typeface="Times New Roman"/>
              </a:rPr>
              <a:t>followed</a:t>
            </a:r>
            <a:r>
              <a:rPr sz="2400" spc="-35" dirty="0">
                <a:solidFill>
                  <a:srgbClr val="39501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9501F"/>
                </a:solidFill>
                <a:latin typeface="Times New Roman"/>
                <a:cs typeface="Times New Roman"/>
              </a:rPr>
              <a:t>by </a:t>
            </a:r>
            <a:r>
              <a:rPr sz="2400" dirty="0">
                <a:solidFill>
                  <a:srgbClr val="39501F"/>
                </a:solidFill>
                <a:latin typeface="Times New Roman"/>
                <a:cs typeface="Times New Roman"/>
              </a:rPr>
              <a:t>cold</a:t>
            </a:r>
            <a:r>
              <a:rPr sz="2400" spc="-10" dirty="0">
                <a:solidFill>
                  <a:srgbClr val="39501F"/>
                </a:solidFill>
                <a:latin typeface="Times New Roman"/>
                <a:cs typeface="Times New Roman"/>
              </a:rPr>
              <a:t> sensation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67000" y="2552700"/>
            <a:ext cx="6042025" cy="3695700"/>
            <a:chOff x="2667000" y="2552700"/>
            <a:chExt cx="6042025" cy="3695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5598" y="2552700"/>
              <a:ext cx="3543300" cy="3543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4983479"/>
              <a:ext cx="2594864" cy="1264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34767"/>
            <a:ext cx="9143999" cy="45232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699515"/>
            <a:ext cx="3331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3790" algn="l"/>
              </a:tabLst>
            </a:pPr>
            <a:r>
              <a:rPr sz="4400" b="1" spc="-25" dirty="0">
                <a:solidFill>
                  <a:srgbClr val="007979"/>
                </a:solidFill>
                <a:latin typeface="Times New Roman"/>
                <a:cs typeface="Times New Roman"/>
              </a:rPr>
              <a:t>Key</a:t>
            </a:r>
            <a:r>
              <a:rPr sz="4400" b="1" dirty="0">
                <a:solidFill>
                  <a:srgbClr val="007979"/>
                </a:solidFill>
                <a:latin typeface="Times New Roman"/>
                <a:cs typeface="Times New Roman"/>
              </a:rPr>
              <a:t>	</a:t>
            </a:r>
            <a:r>
              <a:rPr sz="4400" b="1" spc="-10" dirty="0">
                <a:solidFill>
                  <a:srgbClr val="007979"/>
                </a:solidFill>
                <a:latin typeface="Times New Roman"/>
                <a:cs typeface="Times New Roman"/>
              </a:rPr>
              <a:t>Elements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00757"/>
            <a:ext cx="75101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1F3E60"/>
                </a:solidFill>
                <a:latin typeface="Times New Roman"/>
                <a:cs typeface="Times New Roman"/>
              </a:rPr>
              <a:t>1-</a:t>
            </a:r>
            <a:r>
              <a:rPr sz="3200" b="1" spc="-4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E60"/>
                </a:solidFill>
                <a:latin typeface="Times New Roman"/>
                <a:cs typeface="Times New Roman"/>
              </a:rPr>
              <a:t>Epidermal</a:t>
            </a:r>
            <a:r>
              <a:rPr sz="3200" b="1" spc="-4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E60"/>
                </a:solidFill>
                <a:latin typeface="Times New Roman"/>
                <a:cs typeface="Times New Roman"/>
              </a:rPr>
              <a:t>cell:</a:t>
            </a:r>
            <a:r>
              <a:rPr sz="3200" b="1" spc="-3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Wavy</a:t>
            </a:r>
            <a:r>
              <a:rPr sz="2800" b="1" spc="-4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wall,</a:t>
            </a:r>
            <a:r>
              <a:rPr sz="2800" b="1" spc="-3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diacytic</a:t>
            </a:r>
            <a:r>
              <a:rPr sz="2800" b="1" spc="-5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F3E60"/>
                </a:solidFill>
                <a:latin typeface="Times New Roman"/>
                <a:cs typeface="Times New Roman"/>
              </a:rPr>
              <a:t>stomata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90600" y="3200400"/>
            <a:ext cx="7467600" cy="3218180"/>
            <a:chOff x="990600" y="3200400"/>
            <a:chExt cx="7467600" cy="32181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3200400"/>
              <a:ext cx="3200400" cy="32179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400" y="3200400"/>
              <a:ext cx="3352800" cy="32148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8515"/>
            <a:ext cx="3331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3790" algn="l"/>
              </a:tabLst>
            </a:pPr>
            <a:r>
              <a:rPr sz="4400" spc="-25" dirty="0">
                <a:solidFill>
                  <a:srgbClr val="007979"/>
                </a:solidFill>
              </a:rPr>
              <a:t>Key</a:t>
            </a:r>
            <a:r>
              <a:rPr sz="4400" dirty="0">
                <a:solidFill>
                  <a:srgbClr val="007979"/>
                </a:solidFill>
              </a:rPr>
              <a:t>	</a:t>
            </a:r>
            <a:r>
              <a:rPr sz="4400" spc="-10" dirty="0">
                <a:solidFill>
                  <a:srgbClr val="007979"/>
                </a:solidFill>
              </a:rPr>
              <a:t>Elements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94968"/>
            <a:ext cx="5280660" cy="1943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1F3E60"/>
                </a:solidFill>
                <a:latin typeface="Times New Roman"/>
                <a:cs typeface="Times New Roman"/>
              </a:rPr>
              <a:t>2-</a:t>
            </a:r>
            <a:r>
              <a:rPr sz="3200" b="1" spc="-2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F3E60"/>
                </a:solidFill>
                <a:latin typeface="Times New Roman"/>
                <a:cs typeface="Times New Roman"/>
              </a:rPr>
              <a:t>hairs:</a:t>
            </a:r>
            <a:endParaRPr sz="3200">
              <a:latin typeface="Times New Roman"/>
              <a:cs typeface="Times New Roman"/>
            </a:endParaRPr>
          </a:p>
          <a:p>
            <a:pPr marL="113664">
              <a:lnSpc>
                <a:spcPct val="100000"/>
              </a:lnSpc>
              <a:spcBef>
                <a:spcPts val="3090"/>
              </a:spcBef>
            </a:pP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a-</a:t>
            </a:r>
            <a:r>
              <a:rPr sz="2800" b="1" spc="-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Glandular</a:t>
            </a:r>
            <a:r>
              <a:rPr sz="2800" b="1" spc="-2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F3E60"/>
                </a:solidFill>
                <a:latin typeface="Times New Roman"/>
                <a:cs typeface="Times New Roman"/>
              </a:rPr>
              <a:t>Hairs:</a:t>
            </a:r>
            <a:endParaRPr sz="2800">
              <a:latin typeface="Times New Roman"/>
              <a:cs typeface="Times New Roman"/>
            </a:endParaRPr>
          </a:p>
          <a:p>
            <a:pPr marL="1346200">
              <a:lnSpc>
                <a:spcPct val="100000"/>
              </a:lnSpc>
              <a:spcBef>
                <a:spcPts val="1455"/>
              </a:spcBef>
            </a:pP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Labiaceus</a:t>
            </a:r>
            <a:r>
              <a:rPr sz="2800" b="1" spc="-2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glandular</a:t>
            </a:r>
            <a:r>
              <a:rPr sz="2800" b="1" spc="-1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F3E60"/>
                </a:solidFill>
                <a:latin typeface="Times New Roman"/>
                <a:cs typeface="Times New Roman"/>
              </a:rPr>
              <a:t>hair.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5800" y="1752600"/>
            <a:ext cx="8020684" cy="3815079"/>
            <a:chOff x="685800" y="1752600"/>
            <a:chExt cx="8020684" cy="38150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2073" y="3585972"/>
              <a:ext cx="1981200" cy="1981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3493770"/>
              <a:ext cx="2662428" cy="1904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0423" y="1752600"/>
              <a:ext cx="2265806" cy="10668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74674" y="5598667"/>
            <a:ext cx="17399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39501F"/>
                </a:solidFill>
                <a:latin typeface="Tahoma"/>
                <a:cs typeface="Tahoma"/>
              </a:rPr>
              <a:t>Side</a:t>
            </a:r>
            <a:r>
              <a:rPr sz="2800" b="1" spc="-65" dirty="0">
                <a:solidFill>
                  <a:srgbClr val="39501F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39501F"/>
                </a:solidFill>
                <a:latin typeface="Tahoma"/>
                <a:cs typeface="Tahoma"/>
              </a:rPr>
              <a:t>view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6984" y="5560567"/>
            <a:ext cx="16325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39501F"/>
                </a:solidFill>
                <a:latin typeface="Tahoma"/>
                <a:cs typeface="Tahoma"/>
              </a:rPr>
              <a:t>Top</a:t>
            </a:r>
            <a:r>
              <a:rPr sz="2800" b="1" spc="-25" dirty="0">
                <a:solidFill>
                  <a:srgbClr val="39501F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39501F"/>
                </a:solidFill>
                <a:latin typeface="Tahoma"/>
                <a:cs typeface="Tahoma"/>
              </a:rPr>
              <a:t>view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9515"/>
            <a:ext cx="3331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3790" algn="l"/>
              </a:tabLst>
            </a:pPr>
            <a:r>
              <a:rPr sz="4400" spc="-25" dirty="0">
                <a:solidFill>
                  <a:srgbClr val="007979"/>
                </a:solidFill>
              </a:rPr>
              <a:t>Key</a:t>
            </a:r>
            <a:r>
              <a:rPr sz="4400" dirty="0">
                <a:solidFill>
                  <a:srgbClr val="007979"/>
                </a:solidFill>
              </a:rPr>
              <a:t>	</a:t>
            </a:r>
            <a:r>
              <a:rPr sz="4400" spc="-10" dirty="0">
                <a:solidFill>
                  <a:srgbClr val="007979"/>
                </a:solidFill>
              </a:rPr>
              <a:t>Elements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5280"/>
            <a:ext cx="5142865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2-</a:t>
            </a:r>
            <a:r>
              <a:rPr sz="2800" b="1" spc="-1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F3E60"/>
                </a:solidFill>
                <a:latin typeface="Times New Roman"/>
                <a:cs typeface="Times New Roman"/>
              </a:rPr>
              <a:t>hairs: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50"/>
              </a:spcBef>
            </a:pP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a-</a:t>
            </a:r>
            <a:r>
              <a:rPr sz="2800" b="1" spc="-3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Glangular</a:t>
            </a:r>
            <a:r>
              <a:rPr sz="2800" b="1" spc="-3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Hairs:</a:t>
            </a:r>
            <a:r>
              <a:rPr sz="2800" b="1" spc="-4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Capitate</a:t>
            </a:r>
            <a:r>
              <a:rPr sz="2800" b="1" spc="-3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1F3E60"/>
                </a:solidFill>
                <a:latin typeface="Times New Roman"/>
                <a:cs typeface="Times New Roman"/>
              </a:rPr>
              <a:t>hair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24094" y="3571494"/>
            <a:ext cx="1778635" cy="2306320"/>
            <a:chOff x="5324094" y="3571494"/>
            <a:chExt cx="1778635" cy="2306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3581400"/>
              <a:ext cx="1758696" cy="2286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29047" y="3576447"/>
              <a:ext cx="1769110" cy="2296160"/>
            </a:xfrm>
            <a:custGeom>
              <a:avLst/>
              <a:gdLst/>
              <a:ahLst/>
              <a:cxnLst/>
              <a:rect l="l" t="t" r="r" b="b"/>
              <a:pathLst>
                <a:path w="1769109" h="2296160">
                  <a:moveTo>
                    <a:pt x="0" y="2295905"/>
                  </a:moveTo>
                  <a:lnTo>
                    <a:pt x="1768602" y="2295905"/>
                  </a:lnTo>
                  <a:lnTo>
                    <a:pt x="1768602" y="0"/>
                  </a:lnTo>
                  <a:lnTo>
                    <a:pt x="0" y="0"/>
                  </a:lnTo>
                  <a:lnTo>
                    <a:pt x="0" y="2295905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9515"/>
            <a:ext cx="3331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3790" algn="l"/>
              </a:tabLst>
            </a:pPr>
            <a:r>
              <a:rPr sz="4400" spc="-25" dirty="0">
                <a:solidFill>
                  <a:srgbClr val="007979"/>
                </a:solidFill>
              </a:rPr>
              <a:t>Key</a:t>
            </a:r>
            <a:r>
              <a:rPr sz="4400" dirty="0">
                <a:solidFill>
                  <a:srgbClr val="007979"/>
                </a:solidFill>
              </a:rPr>
              <a:t>	</a:t>
            </a:r>
            <a:r>
              <a:rPr sz="4400" spc="-10" dirty="0">
                <a:solidFill>
                  <a:srgbClr val="007979"/>
                </a:solidFill>
              </a:rPr>
              <a:t>Elements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94725"/>
            <a:ext cx="3743960" cy="113030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3200" b="1" dirty="0">
                <a:solidFill>
                  <a:srgbClr val="1F3E60"/>
                </a:solidFill>
                <a:latin typeface="Times New Roman"/>
                <a:cs typeface="Times New Roman"/>
              </a:rPr>
              <a:t>2-</a:t>
            </a:r>
            <a:r>
              <a:rPr sz="3200" b="1" spc="-2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F3E60"/>
                </a:solidFill>
                <a:latin typeface="Times New Roman"/>
                <a:cs typeface="Times New Roman"/>
              </a:rPr>
              <a:t>hairs:</a:t>
            </a:r>
            <a:endParaRPr sz="32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  <a:spcBef>
                <a:spcPts val="700"/>
              </a:spcBef>
            </a:pP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b-</a:t>
            </a:r>
            <a:r>
              <a:rPr sz="2800" b="1" spc="-2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Non-</a:t>
            </a:r>
            <a:r>
              <a:rPr sz="2800" b="1" spc="-2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glandular</a:t>
            </a:r>
            <a:r>
              <a:rPr sz="2800" b="1" spc="-4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1F3E60"/>
                </a:solidFill>
                <a:latin typeface="Times New Roman"/>
                <a:cs typeface="Times New Roman"/>
              </a:rPr>
              <a:t>hair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05200" y="2595372"/>
            <a:ext cx="4457700" cy="4144010"/>
            <a:chOff x="3505200" y="2595372"/>
            <a:chExt cx="4457700" cy="41440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800" y="2595372"/>
              <a:ext cx="2705100" cy="40309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2743197"/>
              <a:ext cx="1409700" cy="3995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381000" y="2133600"/>
            <a:ext cx="8199755" cy="256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CCFF"/>
              </a:buClr>
              <a:buSzPct val="64285"/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Mount</a:t>
            </a:r>
            <a:r>
              <a:rPr sz="2100" b="1" spc="-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in</a:t>
            </a:r>
            <a:r>
              <a:rPr sz="2100" b="1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KOH:</a:t>
            </a:r>
            <a:r>
              <a:rPr sz="21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All</a:t>
            </a:r>
            <a:r>
              <a:rPr sz="2400" b="1" spc="-4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key</a:t>
            </a:r>
            <a:r>
              <a:rPr sz="2400" b="1" spc="-3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F3E60"/>
                </a:solidFill>
                <a:latin typeface="Tahoma"/>
                <a:cs typeface="Tahoma"/>
              </a:rPr>
              <a:t>elements</a:t>
            </a:r>
            <a:endParaRPr sz="24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Clr>
                <a:srgbClr val="00CCFF"/>
              </a:buClr>
              <a:buSzPct val="64285"/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Mount</a:t>
            </a:r>
            <a:r>
              <a:rPr sz="21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in</a:t>
            </a:r>
            <a:r>
              <a:rPr sz="2100" b="1" spc="-6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phlourogucinol:</a:t>
            </a:r>
            <a:r>
              <a:rPr sz="2100" b="1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Xylem</a:t>
            </a:r>
            <a:r>
              <a:rPr sz="2400" b="1" spc="-8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F3E60"/>
                </a:solidFill>
                <a:latin typeface="Tahoma"/>
                <a:cs typeface="Tahoma"/>
              </a:rPr>
              <a:t>vessels</a:t>
            </a:r>
            <a:endParaRPr sz="2400" dirty="0">
              <a:latin typeface="Tahoma"/>
              <a:cs typeface="Tahoma"/>
            </a:endParaRPr>
          </a:p>
          <a:p>
            <a:pPr marL="355600" marR="5080" indent="-342900">
              <a:lnSpc>
                <a:spcPct val="20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6261100" algn="l"/>
              </a:tabLst>
            </a:pP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Mount</a:t>
            </a:r>
            <a:r>
              <a:rPr sz="21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in</a:t>
            </a:r>
            <a:r>
              <a:rPr sz="2100" b="1" spc="-5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water:</a:t>
            </a:r>
            <a:r>
              <a:rPr sz="21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Labiaceus</a:t>
            </a:r>
            <a:r>
              <a:rPr sz="2400" b="1" spc="-7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glandular</a:t>
            </a:r>
            <a:r>
              <a:rPr sz="2400" b="1" spc="-5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spc="-10" dirty="0" smtClean="0">
                <a:solidFill>
                  <a:srgbClr val="1F3E60"/>
                </a:solidFill>
                <a:latin typeface="Tahoma"/>
                <a:cs typeface="Tahoma"/>
              </a:rPr>
              <a:t>hair,</a:t>
            </a:r>
            <a:r>
              <a:rPr lang="en-US" sz="2400" b="1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spc="-10" dirty="0" smtClean="0">
                <a:solidFill>
                  <a:srgbClr val="1F3E60"/>
                </a:solidFill>
                <a:latin typeface="Tahoma"/>
                <a:cs typeface="Tahoma"/>
              </a:rPr>
              <a:t>multicellular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Non-</a:t>
            </a:r>
            <a:r>
              <a:rPr sz="2400" b="1" spc="-5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glandular</a:t>
            </a:r>
            <a:r>
              <a:rPr sz="2400" b="1" spc="-6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hair</a:t>
            </a:r>
            <a:r>
              <a:rPr sz="2400" b="1" spc="-6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and</a:t>
            </a:r>
            <a:r>
              <a:rPr sz="2400" b="1" spc="-6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capitate</a:t>
            </a:r>
            <a:r>
              <a:rPr sz="2400" b="1" spc="-5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1F3E60"/>
                </a:solidFill>
                <a:latin typeface="Tahoma"/>
                <a:cs typeface="Tahoma"/>
              </a:rPr>
              <a:t>hair</a:t>
            </a:r>
            <a:endParaRPr sz="2400" dirty="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7639" y="678954"/>
            <a:ext cx="4455795" cy="921385"/>
            <a:chOff x="577639" y="678954"/>
            <a:chExt cx="4455795" cy="92138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639" y="906985"/>
              <a:ext cx="2215757" cy="4378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037" y="678954"/>
              <a:ext cx="2289048" cy="92124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5018" y="678954"/>
              <a:ext cx="698004" cy="921245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6581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100"/>
              </a:spcBef>
            </a:pPr>
            <a:r>
              <a:rPr sz="3300" b="0" spc="-220" dirty="0">
                <a:solidFill>
                  <a:srgbClr val="92D050"/>
                </a:solidFill>
                <a:latin typeface="Trebuchet MS"/>
                <a:cs typeface="Trebuchet MS"/>
              </a:rPr>
              <a:t>Microscopical</a:t>
            </a:r>
            <a:r>
              <a:rPr sz="3300" b="0" spc="-275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sz="3300" b="0" spc="-190" dirty="0">
                <a:solidFill>
                  <a:srgbClr val="92D050"/>
                </a:solidFill>
                <a:latin typeface="Trebuchet MS"/>
                <a:cs typeface="Trebuchet MS"/>
              </a:rPr>
              <a:t>Characters:</a:t>
            </a:r>
            <a:endParaRPr sz="3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232" y="633060"/>
            <a:ext cx="1321440" cy="4538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3308" y="467867"/>
            <a:ext cx="1346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latin typeface="Tahoma"/>
                <a:cs typeface="Tahoma"/>
              </a:rPr>
              <a:t>Uses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490" y="1318768"/>
            <a:ext cx="8517890" cy="2524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95"/>
              </a:spcBef>
              <a:buAutoNum type="arabicPlain"/>
              <a:tabLst>
                <a:tab pos="285750" algn="l"/>
              </a:tabLst>
            </a:pP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Used</a:t>
            </a:r>
            <a:r>
              <a:rPr sz="2000" b="1" spc="-2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for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bronchitis,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whooping</a:t>
            </a:r>
            <a:r>
              <a:rPr sz="200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cough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and</a:t>
            </a:r>
            <a:r>
              <a:rPr sz="200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upper</a:t>
            </a:r>
            <a:r>
              <a:rPr sz="200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respiratory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tract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61616"/>
                </a:solidFill>
                <a:latin typeface="Times New Roman"/>
                <a:cs typeface="Times New Roman"/>
              </a:rPr>
              <a:t>infections.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60"/>
              </a:spcBef>
              <a:buClr>
                <a:srgbClr val="161616"/>
              </a:buClr>
              <a:buFont typeface="Times New Roman"/>
              <a:buAutoNum type="arabicPlain"/>
            </a:pPr>
            <a:endParaRPr sz="20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buAutoNum type="arabicPlain"/>
              <a:tabLst>
                <a:tab pos="285750" algn="l"/>
              </a:tabLst>
            </a:pP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sz="2000" b="1" spc="-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oil</a:t>
            </a:r>
            <a:r>
              <a:rPr sz="2000" b="1" spc="-3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is</a:t>
            </a:r>
            <a:r>
              <a:rPr sz="2000" b="1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used</a:t>
            </a:r>
            <a:r>
              <a:rPr sz="2000" b="1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as</a:t>
            </a:r>
            <a:r>
              <a:rPr sz="2000" b="1" spc="-2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carminative,</a:t>
            </a:r>
            <a:r>
              <a:rPr sz="200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61616"/>
                </a:solidFill>
                <a:latin typeface="Times New Roman"/>
                <a:cs typeface="Times New Roman"/>
              </a:rPr>
              <a:t>antispasmodic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60"/>
              </a:spcBef>
              <a:buClr>
                <a:srgbClr val="161616"/>
              </a:buClr>
              <a:buFont typeface="Times New Roman"/>
              <a:buAutoNum type="arabicPlain"/>
            </a:pPr>
            <a:endParaRPr sz="20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buAutoNum type="arabicPlain"/>
              <a:tabLst>
                <a:tab pos="285750" algn="l"/>
              </a:tabLst>
            </a:pP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Flavouring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agent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and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antiseptic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in</a:t>
            </a:r>
            <a:r>
              <a:rPr sz="2000" b="1" spc="-3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mouth</a:t>
            </a:r>
            <a:r>
              <a:rPr sz="2000" b="1" spc="-3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washes,</a:t>
            </a:r>
            <a:r>
              <a:rPr sz="2000" b="1" spc="-3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toothpaste</a:t>
            </a:r>
            <a:r>
              <a:rPr sz="2000" b="1" spc="-4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and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61616"/>
                </a:solidFill>
                <a:latin typeface="Times New Roman"/>
                <a:cs typeface="Times New Roman"/>
              </a:rPr>
              <a:t>creams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60"/>
              </a:spcBef>
              <a:buClr>
                <a:srgbClr val="161616"/>
              </a:buClr>
              <a:buFont typeface="Times New Roman"/>
              <a:buAutoNum type="arabicPlain"/>
            </a:pPr>
            <a:endParaRPr sz="20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buAutoNum type="arabicPlain"/>
              <a:tabLst>
                <a:tab pos="285750" algn="l"/>
              </a:tabLst>
            </a:pP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Antifungal</a:t>
            </a:r>
            <a:r>
              <a:rPr sz="2000" b="1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for</a:t>
            </a:r>
            <a:r>
              <a:rPr sz="2000" b="1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skin</a:t>
            </a:r>
            <a:r>
              <a:rPr sz="2000" b="1" spc="-2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61616"/>
                </a:solidFill>
                <a:latin typeface="Times New Roman"/>
                <a:cs typeface="Times New Roman"/>
              </a:rPr>
              <a:t>infection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8454" y="4597146"/>
            <a:ext cx="1575816" cy="11529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2473" y="3916679"/>
            <a:ext cx="1252727" cy="2286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104" y="4107179"/>
            <a:ext cx="1285494" cy="190500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096255" y="3962400"/>
            <a:ext cx="3865245" cy="2421255"/>
            <a:chOff x="5096255" y="3962400"/>
            <a:chExt cx="3865245" cy="24212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6255" y="4059173"/>
              <a:ext cx="2133600" cy="21435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0222" y="3962400"/>
              <a:ext cx="1850898" cy="24208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54633" y="40814"/>
            <a:ext cx="7315707" cy="1574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5470" algn="ctr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Tahoma"/>
                <a:cs typeface="Tahoma"/>
              </a:rPr>
              <a:t>Herbs</a:t>
            </a:r>
            <a:endParaRPr sz="4000" dirty="0">
              <a:latin typeface="Tahoma"/>
              <a:cs typeface="Tahoma"/>
            </a:endParaRPr>
          </a:p>
          <a:p>
            <a:pPr marL="584200" algn="ctr">
              <a:lnSpc>
                <a:spcPct val="100000"/>
              </a:lnSpc>
              <a:spcBef>
                <a:spcPts val="5"/>
              </a:spcBef>
            </a:pPr>
            <a:r>
              <a:rPr sz="4000" spc="-20" dirty="0">
                <a:solidFill>
                  <a:srgbClr val="1F3E60"/>
                </a:solidFill>
                <a:latin typeface="Tahoma"/>
                <a:cs typeface="Tahoma"/>
              </a:rPr>
              <a:t>2-</a:t>
            </a:r>
            <a:r>
              <a:rPr sz="4000" spc="-35" dirty="0">
                <a:solidFill>
                  <a:srgbClr val="1F3E60"/>
                </a:solidFill>
                <a:latin typeface="Tahoma"/>
                <a:cs typeface="Tahoma"/>
              </a:rPr>
              <a:t>Lobelia</a:t>
            </a:r>
            <a:r>
              <a:rPr sz="4000" i="1" spc="-35" dirty="0">
                <a:solidFill>
                  <a:srgbClr val="1F3E60"/>
                </a:solidFill>
                <a:latin typeface="Verdana"/>
                <a:cs typeface="Verdana"/>
              </a:rPr>
              <a:t>“</a:t>
            </a:r>
            <a:r>
              <a:rPr sz="4000" spc="-35" dirty="0">
                <a:solidFill>
                  <a:srgbClr val="1F3E60"/>
                </a:solidFill>
                <a:latin typeface="Tahoma"/>
                <a:cs typeface="Tahoma"/>
              </a:rPr>
              <a:t>Indian</a:t>
            </a:r>
            <a:r>
              <a:rPr sz="4000" spc="-19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4000" spc="-10" dirty="0">
                <a:solidFill>
                  <a:srgbClr val="1F3E60"/>
                </a:solidFill>
                <a:latin typeface="Tahoma"/>
                <a:cs typeface="Tahoma"/>
              </a:rPr>
              <a:t>tobacco</a:t>
            </a:r>
            <a:r>
              <a:rPr sz="4000" i="1" spc="-10" dirty="0">
                <a:solidFill>
                  <a:srgbClr val="1F3E60"/>
                </a:solidFill>
                <a:latin typeface="Verdana"/>
                <a:cs typeface="Verdana"/>
              </a:rPr>
              <a:t>”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xfrm>
            <a:off x="246510" y="1817942"/>
            <a:ext cx="4384040" cy="35833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Origin:</a:t>
            </a:r>
          </a:p>
          <a:p>
            <a:pPr marL="355600" marR="5080" indent="-342900">
              <a:lnSpc>
                <a:spcPct val="147700"/>
              </a:lnSpc>
              <a:spcBef>
                <a:spcPts val="1225"/>
              </a:spcBef>
            </a:pPr>
            <a:r>
              <a:rPr dirty="0">
                <a:solidFill>
                  <a:srgbClr val="6796CC"/>
                </a:solidFill>
              </a:rPr>
              <a:t>The</a:t>
            </a:r>
            <a:r>
              <a:rPr spc="-25" dirty="0">
                <a:solidFill>
                  <a:srgbClr val="6796CC"/>
                </a:solidFill>
              </a:rPr>
              <a:t> </a:t>
            </a:r>
            <a:r>
              <a:rPr dirty="0">
                <a:solidFill>
                  <a:srgbClr val="6796CC"/>
                </a:solidFill>
              </a:rPr>
              <a:t>dried</a:t>
            </a:r>
            <a:r>
              <a:rPr spc="-35" dirty="0">
                <a:solidFill>
                  <a:srgbClr val="6796CC"/>
                </a:solidFill>
              </a:rPr>
              <a:t> </a:t>
            </a:r>
            <a:r>
              <a:rPr dirty="0">
                <a:solidFill>
                  <a:srgbClr val="6796CC"/>
                </a:solidFill>
              </a:rPr>
              <a:t>aerial</a:t>
            </a:r>
            <a:r>
              <a:rPr spc="-30" dirty="0">
                <a:solidFill>
                  <a:srgbClr val="6796CC"/>
                </a:solidFill>
              </a:rPr>
              <a:t> </a:t>
            </a:r>
            <a:r>
              <a:rPr spc="-10" dirty="0">
                <a:solidFill>
                  <a:srgbClr val="6796CC"/>
                </a:solidFill>
              </a:rPr>
              <a:t>parts </a:t>
            </a:r>
            <a:r>
              <a:rPr dirty="0">
                <a:solidFill>
                  <a:srgbClr val="6796CC"/>
                </a:solidFill>
              </a:rPr>
              <a:t>of </a:t>
            </a:r>
            <a:r>
              <a:rPr sz="3350" i="1" spc="-295" dirty="0">
                <a:solidFill>
                  <a:srgbClr val="2B5381"/>
                </a:solidFill>
                <a:latin typeface="Verdana"/>
                <a:cs typeface="Verdana"/>
              </a:rPr>
              <a:t>Lobelia</a:t>
            </a:r>
            <a:r>
              <a:rPr sz="3350" i="1" spc="-210" dirty="0">
                <a:solidFill>
                  <a:srgbClr val="2B5381"/>
                </a:solidFill>
                <a:latin typeface="Verdana"/>
                <a:cs typeface="Verdana"/>
              </a:rPr>
              <a:t> </a:t>
            </a:r>
            <a:r>
              <a:rPr sz="3350" i="1" spc="-270" dirty="0">
                <a:solidFill>
                  <a:srgbClr val="2B5381"/>
                </a:solidFill>
                <a:latin typeface="Verdana"/>
                <a:cs typeface="Verdana"/>
              </a:rPr>
              <a:t>inflata </a:t>
            </a:r>
            <a:r>
              <a:rPr spc="-10" dirty="0">
                <a:solidFill>
                  <a:srgbClr val="6796CC"/>
                </a:solidFill>
              </a:rPr>
              <a:t>Family: Campanulaceae.</a:t>
            </a:r>
            <a:endParaRPr sz="3350" dirty="0">
              <a:latin typeface="Verdana"/>
              <a:cs typeface="Verdan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6096" y="4998720"/>
            <a:ext cx="820674" cy="158496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4891278" y="1267205"/>
            <a:ext cx="4224655" cy="5558790"/>
            <a:chOff x="4891278" y="1267205"/>
            <a:chExt cx="4224655" cy="555879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1278" y="1267205"/>
              <a:ext cx="3200400" cy="46878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1470" y="3609594"/>
              <a:ext cx="1164335" cy="13876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4904" y="4997958"/>
              <a:ext cx="989838" cy="12131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7048" y="5886448"/>
              <a:ext cx="2350007" cy="9395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58572"/>
            <a:ext cx="371157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Tahoma"/>
                <a:cs typeface="Tahoma"/>
              </a:rPr>
              <a:t>Morphology</a:t>
            </a:r>
            <a:r>
              <a:rPr sz="4000" spc="-229" dirty="0">
                <a:latin typeface="Tahoma"/>
                <a:cs typeface="Tahoma"/>
              </a:rPr>
              <a:t> </a:t>
            </a:r>
            <a:r>
              <a:rPr sz="4000" spc="-25" dirty="0">
                <a:latin typeface="Tahoma"/>
                <a:cs typeface="Tahoma"/>
              </a:rPr>
              <a:t>of </a:t>
            </a:r>
            <a:r>
              <a:rPr sz="4000" spc="-10" dirty="0">
                <a:latin typeface="Tahoma"/>
                <a:cs typeface="Tahoma"/>
              </a:rPr>
              <a:t>stem: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905507"/>
            <a:ext cx="4064000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9705" algn="l"/>
              </a:tabLst>
            </a:pPr>
            <a:r>
              <a:rPr sz="2800" b="1" spc="-10" dirty="0">
                <a:solidFill>
                  <a:srgbClr val="2B5381"/>
                </a:solidFill>
                <a:latin typeface="Tahoma"/>
                <a:cs typeface="Tahoma"/>
              </a:rPr>
              <a:t>Shape:</a:t>
            </a:r>
            <a:r>
              <a:rPr sz="2800" b="1" dirty="0">
                <a:solidFill>
                  <a:srgbClr val="2B5381"/>
                </a:solidFill>
                <a:latin typeface="Tahoma"/>
                <a:cs typeface="Tahoma"/>
              </a:rPr>
              <a:t>	Winged,</a:t>
            </a:r>
            <a:r>
              <a:rPr sz="2800" b="1" spc="-40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2B5381"/>
                </a:solidFill>
                <a:latin typeface="Tahoma"/>
                <a:cs typeface="Tahoma"/>
              </a:rPr>
              <a:t>hairy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3360"/>
              </a:spcBef>
            </a:pPr>
            <a:r>
              <a:rPr sz="2800" b="1" dirty="0">
                <a:solidFill>
                  <a:srgbClr val="2B5381"/>
                </a:solidFill>
                <a:latin typeface="Tahoma"/>
                <a:cs typeface="Tahoma"/>
              </a:rPr>
              <a:t>Color:</a:t>
            </a:r>
            <a:r>
              <a:rPr sz="2800" b="1" spc="-5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2B5381"/>
                </a:solidFill>
                <a:latin typeface="Tahoma"/>
                <a:cs typeface="Tahoma"/>
              </a:rPr>
              <a:t>Pale </a:t>
            </a:r>
            <a:r>
              <a:rPr sz="2800" b="1" spc="-10" dirty="0">
                <a:solidFill>
                  <a:srgbClr val="2B5381"/>
                </a:solidFill>
                <a:latin typeface="Tahoma"/>
                <a:cs typeface="Tahoma"/>
              </a:rPr>
              <a:t>green-light green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50847" y="1371600"/>
            <a:ext cx="6722109" cy="4800600"/>
            <a:chOff x="1450847" y="1371600"/>
            <a:chExt cx="6722109" cy="4800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9" y="1371600"/>
              <a:ext cx="3600450" cy="4800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0847" y="3783329"/>
              <a:ext cx="2729611" cy="2209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359402" cy="68442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8497" y="701039"/>
              <a:ext cx="3624072" cy="615695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2560" y="2757932"/>
            <a:ext cx="2478405" cy="1252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30"/>
              </a:lnSpc>
              <a:spcBef>
                <a:spcPts val="100"/>
              </a:spcBef>
            </a:pPr>
            <a:r>
              <a:rPr sz="4050" b="0" dirty="0">
                <a:solidFill>
                  <a:srgbClr val="FFFFFF"/>
                </a:solidFill>
                <a:latin typeface="Arial MT"/>
                <a:cs typeface="Arial MT"/>
              </a:rPr>
              <a:t>Faculty</a:t>
            </a:r>
            <a:r>
              <a:rPr sz="4050" b="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50" b="0" spc="-2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endParaRPr sz="4050">
              <a:latin typeface="Arial MT"/>
              <a:cs typeface="Arial MT"/>
            </a:endParaRPr>
          </a:p>
          <a:p>
            <a:pPr marL="12700">
              <a:lnSpc>
                <a:spcPts val="4830"/>
              </a:lnSpc>
            </a:pPr>
            <a:r>
              <a:rPr sz="4050" spc="-10" dirty="0">
                <a:solidFill>
                  <a:srgbClr val="FFFFFF"/>
                </a:solidFill>
                <a:latin typeface="Arial"/>
                <a:cs typeface="Arial"/>
              </a:rPr>
              <a:t>Pharmacy</a:t>
            </a:r>
            <a:endParaRPr sz="4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941" y="862557"/>
            <a:ext cx="5564015" cy="5718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592" y="-55559"/>
            <a:ext cx="7315707" cy="1574546"/>
          </a:xfrm>
          <a:prstGeom prst="rect">
            <a:avLst/>
          </a:prstGeom>
        </p:spPr>
        <p:txBody>
          <a:bodyPr vert="horz" wrap="square" lIns="0" tIns="774446" rIns="0" bIns="0" rtlCol="0">
            <a:spAutoFit/>
          </a:bodyPr>
          <a:lstStyle/>
          <a:p>
            <a:pPr marL="38354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Tahoma"/>
                <a:cs typeface="Tahoma"/>
              </a:rPr>
              <a:t>Physical </a:t>
            </a:r>
            <a:r>
              <a:rPr sz="4400" spc="-10" dirty="0">
                <a:latin typeface="Tahoma"/>
                <a:cs typeface="Tahoma"/>
              </a:rPr>
              <a:t>characters: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6701" y="2138680"/>
            <a:ext cx="4295140" cy="2629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Condition:</a:t>
            </a:r>
            <a:r>
              <a:rPr sz="28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ahoma"/>
                <a:cs typeface="Tahoma"/>
              </a:rPr>
              <a:t>Fine</a:t>
            </a:r>
            <a:r>
              <a:rPr sz="2800" b="1" spc="-2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1F3E60"/>
                </a:solidFill>
                <a:latin typeface="Tahoma"/>
                <a:cs typeface="Tahoma"/>
              </a:rPr>
              <a:t>powder.</a:t>
            </a:r>
            <a:endParaRPr sz="2800" dirty="0">
              <a:latin typeface="Tahoma"/>
              <a:cs typeface="Tahoma"/>
            </a:endParaRPr>
          </a:p>
          <a:p>
            <a:pPr marL="12700" marR="554990">
              <a:lnSpc>
                <a:spcPct val="170000"/>
              </a:lnSpc>
            </a:pP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Colour:</a:t>
            </a:r>
            <a:r>
              <a:rPr sz="2800" b="1" spc="-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796CC"/>
                </a:solidFill>
                <a:latin typeface="Tahoma"/>
                <a:cs typeface="Tahoma"/>
              </a:rPr>
              <a:t>light</a:t>
            </a:r>
            <a:r>
              <a:rPr sz="2800" b="1" spc="-5" dirty="0">
                <a:solidFill>
                  <a:srgbClr val="6796CC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1F3E60"/>
                </a:solidFill>
                <a:latin typeface="Tahoma"/>
                <a:cs typeface="Tahoma"/>
              </a:rPr>
              <a:t>Green.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Odor:</a:t>
            </a:r>
            <a:r>
              <a:rPr sz="2800" b="1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2B5381"/>
                </a:solidFill>
                <a:latin typeface="Tahoma"/>
                <a:cs typeface="Tahoma"/>
              </a:rPr>
              <a:t>Irritant</a:t>
            </a:r>
            <a:r>
              <a:rPr sz="2800" b="1" spc="-20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2B5381"/>
                </a:solidFill>
                <a:latin typeface="Tahoma"/>
                <a:cs typeface="Tahoma"/>
              </a:rPr>
              <a:t>odor</a:t>
            </a:r>
            <a:r>
              <a:rPr sz="2800" b="1" spc="-10" dirty="0">
                <a:solidFill>
                  <a:srgbClr val="1F3E60"/>
                </a:solidFill>
                <a:latin typeface="Tahoma"/>
                <a:cs typeface="Tahoma"/>
              </a:rPr>
              <a:t>.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Taste:</a:t>
            </a:r>
            <a:r>
              <a:rPr sz="28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2B5381"/>
                </a:solidFill>
                <a:latin typeface="Tahoma"/>
                <a:cs typeface="Tahoma"/>
              </a:rPr>
              <a:t>Burning</a:t>
            </a:r>
            <a:r>
              <a:rPr sz="2800" b="1" spc="-30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2B5381"/>
                </a:solidFill>
                <a:latin typeface="Tahoma"/>
                <a:cs typeface="Tahoma"/>
              </a:rPr>
              <a:t>acrid</a:t>
            </a:r>
            <a:r>
              <a:rPr sz="2800" b="1" spc="-10" dirty="0">
                <a:solidFill>
                  <a:srgbClr val="1F3E60"/>
                </a:solidFill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2326" y="2590800"/>
            <a:ext cx="4554474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4000"/>
            <a:ext cx="9144000" cy="5334000"/>
            <a:chOff x="0" y="1524000"/>
            <a:chExt cx="9144000" cy="533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1524000"/>
              <a:ext cx="2757678" cy="25862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90799" y="3581400"/>
              <a:ext cx="731520" cy="450850"/>
            </a:xfrm>
            <a:custGeom>
              <a:avLst/>
              <a:gdLst/>
              <a:ahLst/>
              <a:cxnLst/>
              <a:rect l="l" t="t" r="r" b="b"/>
              <a:pathLst>
                <a:path w="731520" h="450850">
                  <a:moveTo>
                    <a:pt x="81804" y="32610"/>
                  </a:moveTo>
                  <a:lnTo>
                    <a:pt x="66817" y="57377"/>
                  </a:lnTo>
                  <a:lnTo>
                    <a:pt x="716407" y="450595"/>
                  </a:lnTo>
                  <a:lnTo>
                    <a:pt x="731392" y="425704"/>
                  </a:lnTo>
                  <a:lnTo>
                    <a:pt x="81804" y="32610"/>
                  </a:lnTo>
                  <a:close/>
                </a:path>
                <a:path w="731520" h="450850">
                  <a:moveTo>
                    <a:pt x="0" y="0"/>
                  </a:moveTo>
                  <a:lnTo>
                    <a:pt x="51816" y="82168"/>
                  </a:lnTo>
                  <a:lnTo>
                    <a:pt x="66817" y="57377"/>
                  </a:lnTo>
                  <a:lnTo>
                    <a:pt x="54482" y="49911"/>
                  </a:lnTo>
                  <a:lnTo>
                    <a:pt x="69468" y="25146"/>
                  </a:lnTo>
                  <a:lnTo>
                    <a:pt x="86322" y="25146"/>
                  </a:lnTo>
                  <a:lnTo>
                    <a:pt x="96774" y="7874"/>
                  </a:lnTo>
                  <a:lnTo>
                    <a:pt x="0" y="0"/>
                  </a:lnTo>
                  <a:close/>
                </a:path>
                <a:path w="731520" h="450850">
                  <a:moveTo>
                    <a:pt x="69468" y="25146"/>
                  </a:moveTo>
                  <a:lnTo>
                    <a:pt x="54482" y="49911"/>
                  </a:lnTo>
                  <a:lnTo>
                    <a:pt x="66817" y="57377"/>
                  </a:lnTo>
                  <a:lnTo>
                    <a:pt x="81804" y="32610"/>
                  </a:lnTo>
                  <a:lnTo>
                    <a:pt x="69468" y="25146"/>
                  </a:lnTo>
                  <a:close/>
                </a:path>
                <a:path w="731520" h="450850">
                  <a:moveTo>
                    <a:pt x="86322" y="25146"/>
                  </a:moveTo>
                  <a:lnTo>
                    <a:pt x="69468" y="25146"/>
                  </a:lnTo>
                  <a:lnTo>
                    <a:pt x="81804" y="32610"/>
                  </a:lnTo>
                  <a:lnTo>
                    <a:pt x="86322" y="2514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77466" y="4051554"/>
            <a:ext cx="5523230" cy="1659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1075" marR="3689350" indent="-33274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3E60"/>
                </a:solidFill>
                <a:latin typeface="Tahoma"/>
                <a:cs typeface="Tahoma"/>
              </a:rPr>
              <a:t>Papillosed cells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55"/>
              </a:spcBef>
            </a:pPr>
            <a:endParaRPr sz="1800">
              <a:latin typeface="Tahoma"/>
              <a:cs typeface="Tahoma"/>
            </a:endParaRPr>
          </a:p>
          <a:p>
            <a:pPr marL="1200150" marR="5080" indent="-1188085">
              <a:lnSpc>
                <a:spcPct val="100000"/>
              </a:lnSpc>
            </a:pPr>
            <a:r>
              <a:rPr sz="1800" b="1" dirty="0">
                <a:solidFill>
                  <a:srgbClr val="1F3E60"/>
                </a:solidFill>
                <a:latin typeface="Tahoma"/>
                <a:cs typeface="Tahoma"/>
              </a:rPr>
              <a:t>Epidermal</a:t>
            </a:r>
            <a:r>
              <a:rPr sz="1800" b="1" spc="-3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3E60"/>
                </a:solidFill>
                <a:latin typeface="Tahoma"/>
                <a:cs typeface="Tahoma"/>
              </a:rPr>
              <a:t>cells</a:t>
            </a:r>
            <a:r>
              <a:rPr sz="1800" b="1" spc="-3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3E60"/>
                </a:solidFill>
                <a:latin typeface="Tahoma"/>
                <a:cs typeface="Tahoma"/>
              </a:rPr>
              <a:t>of</a:t>
            </a:r>
            <a:r>
              <a:rPr sz="1800" b="1" spc="-2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3E60"/>
                </a:solidFill>
                <a:latin typeface="Tahoma"/>
                <a:cs typeface="Tahoma"/>
              </a:rPr>
              <a:t>leaf</a:t>
            </a:r>
            <a:r>
              <a:rPr sz="1800" b="1" spc="-3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3E60"/>
                </a:solidFill>
                <a:latin typeface="Tahoma"/>
                <a:cs typeface="Tahoma"/>
              </a:rPr>
              <a:t>with</a:t>
            </a:r>
            <a:r>
              <a:rPr sz="1800" b="1" spc="-3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3E60"/>
                </a:solidFill>
                <a:latin typeface="Tahoma"/>
                <a:cs typeface="Tahoma"/>
              </a:rPr>
              <a:t>anomocytic</a:t>
            </a:r>
            <a:r>
              <a:rPr sz="1800" b="1" spc="-2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3E60"/>
                </a:solidFill>
                <a:latin typeface="Tahoma"/>
                <a:cs typeface="Tahoma"/>
              </a:rPr>
              <a:t>stomata </a:t>
            </a:r>
            <a:r>
              <a:rPr sz="1800" b="1" dirty="0">
                <a:solidFill>
                  <a:srgbClr val="1F3E60"/>
                </a:solidFill>
                <a:latin typeface="Tahoma"/>
                <a:cs typeface="Tahoma"/>
              </a:rPr>
              <a:t>and</a:t>
            </a:r>
            <a:r>
              <a:rPr sz="1800" b="1" spc="-5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3E60"/>
                </a:solidFill>
                <a:latin typeface="Tahoma"/>
                <a:cs typeface="Tahoma"/>
              </a:rPr>
              <a:t>beaded</a:t>
            </a:r>
            <a:r>
              <a:rPr sz="1800" b="1" spc="-3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3E60"/>
                </a:solidFill>
                <a:latin typeface="Tahoma"/>
                <a:cs typeface="Tahoma"/>
              </a:rPr>
              <a:t>anticlinal</a:t>
            </a:r>
            <a:r>
              <a:rPr sz="1800" b="1" spc="-6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3E60"/>
                </a:solidFill>
                <a:latin typeface="Tahoma"/>
                <a:cs typeface="Tahoma"/>
              </a:rPr>
              <a:t>walls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08984" y="1600200"/>
            <a:ext cx="4311015" cy="3093720"/>
            <a:chOff x="3308984" y="1600200"/>
            <a:chExt cx="4311015" cy="30937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9" y="1600200"/>
              <a:ext cx="3581400" cy="30937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08984" y="2936621"/>
              <a:ext cx="2482215" cy="1096645"/>
            </a:xfrm>
            <a:custGeom>
              <a:avLst/>
              <a:gdLst/>
              <a:ahLst/>
              <a:cxnLst/>
              <a:rect l="l" t="t" r="r" b="b"/>
              <a:pathLst>
                <a:path w="2482215" h="1096645">
                  <a:moveTo>
                    <a:pt x="2401110" y="35372"/>
                  </a:moveTo>
                  <a:lnTo>
                    <a:pt x="0" y="1069593"/>
                  </a:lnTo>
                  <a:lnTo>
                    <a:pt x="11429" y="1096264"/>
                  </a:lnTo>
                  <a:lnTo>
                    <a:pt x="2412508" y="61932"/>
                  </a:lnTo>
                  <a:lnTo>
                    <a:pt x="2429567" y="38812"/>
                  </a:lnTo>
                  <a:lnTo>
                    <a:pt x="2401110" y="35372"/>
                  </a:lnTo>
                  <a:close/>
                </a:path>
                <a:path w="2482215" h="1096645">
                  <a:moveTo>
                    <a:pt x="2466657" y="14224"/>
                  </a:moveTo>
                  <a:lnTo>
                    <a:pt x="2450211" y="14224"/>
                  </a:lnTo>
                  <a:lnTo>
                    <a:pt x="2461641" y="40766"/>
                  </a:lnTo>
                  <a:lnTo>
                    <a:pt x="2412508" y="61932"/>
                  </a:lnTo>
                  <a:lnTo>
                    <a:pt x="2384552" y="99821"/>
                  </a:lnTo>
                  <a:lnTo>
                    <a:pt x="2379726" y="106171"/>
                  </a:lnTo>
                  <a:lnTo>
                    <a:pt x="2381123" y="115315"/>
                  </a:lnTo>
                  <a:lnTo>
                    <a:pt x="2387600" y="120014"/>
                  </a:lnTo>
                  <a:lnTo>
                    <a:pt x="2393950" y="124713"/>
                  </a:lnTo>
                  <a:lnTo>
                    <a:pt x="2403093" y="123443"/>
                  </a:lnTo>
                  <a:lnTo>
                    <a:pt x="2407792" y="116966"/>
                  </a:lnTo>
                  <a:lnTo>
                    <a:pt x="2482215" y="16128"/>
                  </a:lnTo>
                  <a:lnTo>
                    <a:pt x="2466657" y="14224"/>
                  </a:lnTo>
                  <a:close/>
                </a:path>
                <a:path w="2482215" h="1096645">
                  <a:moveTo>
                    <a:pt x="2429567" y="38812"/>
                  </a:moveTo>
                  <a:lnTo>
                    <a:pt x="2412508" y="61932"/>
                  </a:lnTo>
                  <a:lnTo>
                    <a:pt x="2459282" y="41782"/>
                  </a:lnTo>
                  <a:lnTo>
                    <a:pt x="2454148" y="41782"/>
                  </a:lnTo>
                  <a:lnTo>
                    <a:pt x="2429567" y="38812"/>
                  </a:lnTo>
                  <a:close/>
                </a:path>
                <a:path w="2482215" h="1096645">
                  <a:moveTo>
                    <a:pt x="2444241" y="18923"/>
                  </a:moveTo>
                  <a:lnTo>
                    <a:pt x="2429567" y="38812"/>
                  </a:lnTo>
                  <a:lnTo>
                    <a:pt x="2454148" y="41782"/>
                  </a:lnTo>
                  <a:lnTo>
                    <a:pt x="2444241" y="18923"/>
                  </a:lnTo>
                  <a:close/>
                </a:path>
                <a:path w="2482215" h="1096645">
                  <a:moveTo>
                    <a:pt x="2452234" y="18923"/>
                  </a:moveTo>
                  <a:lnTo>
                    <a:pt x="2444241" y="18923"/>
                  </a:lnTo>
                  <a:lnTo>
                    <a:pt x="2454148" y="41782"/>
                  </a:lnTo>
                  <a:lnTo>
                    <a:pt x="2459282" y="41782"/>
                  </a:lnTo>
                  <a:lnTo>
                    <a:pt x="2461641" y="40766"/>
                  </a:lnTo>
                  <a:lnTo>
                    <a:pt x="2452234" y="18923"/>
                  </a:lnTo>
                  <a:close/>
                </a:path>
                <a:path w="2482215" h="1096645">
                  <a:moveTo>
                    <a:pt x="2450211" y="14224"/>
                  </a:moveTo>
                  <a:lnTo>
                    <a:pt x="2401110" y="35372"/>
                  </a:lnTo>
                  <a:lnTo>
                    <a:pt x="2429567" y="38812"/>
                  </a:lnTo>
                  <a:lnTo>
                    <a:pt x="2444241" y="18923"/>
                  </a:lnTo>
                  <a:lnTo>
                    <a:pt x="2452234" y="18923"/>
                  </a:lnTo>
                  <a:lnTo>
                    <a:pt x="2450211" y="14224"/>
                  </a:lnTo>
                  <a:close/>
                </a:path>
                <a:path w="2482215" h="1096645">
                  <a:moveTo>
                    <a:pt x="2349880" y="0"/>
                  </a:moveTo>
                  <a:lnTo>
                    <a:pt x="2342641" y="5587"/>
                  </a:lnTo>
                  <a:lnTo>
                    <a:pt x="2341554" y="14224"/>
                  </a:lnTo>
                  <a:lnTo>
                    <a:pt x="2340737" y="21462"/>
                  </a:lnTo>
                  <a:lnTo>
                    <a:pt x="2346325" y="28701"/>
                  </a:lnTo>
                  <a:lnTo>
                    <a:pt x="2401110" y="35372"/>
                  </a:lnTo>
                  <a:lnTo>
                    <a:pt x="2450211" y="14224"/>
                  </a:lnTo>
                  <a:lnTo>
                    <a:pt x="2466657" y="14224"/>
                  </a:lnTo>
                  <a:lnTo>
                    <a:pt x="234988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8702" y="557757"/>
            <a:ext cx="3782423" cy="57181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646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66CC"/>
                </a:solidFill>
                <a:latin typeface="Tahoma"/>
                <a:cs typeface="Tahoma"/>
              </a:rPr>
              <a:t>Key</a:t>
            </a:r>
            <a:r>
              <a:rPr sz="4400" spc="-85" dirty="0">
                <a:solidFill>
                  <a:srgbClr val="0066CC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0066CC"/>
                </a:solidFill>
                <a:latin typeface="Tahoma"/>
                <a:cs typeface="Tahoma"/>
              </a:rPr>
              <a:t>Elements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8250"/>
            <a:ext cx="9144000" cy="5619750"/>
            <a:chOff x="0" y="1238250"/>
            <a:chExt cx="9144000" cy="5619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29" y="1238250"/>
              <a:ext cx="739140" cy="4114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1762505"/>
              <a:ext cx="2362200" cy="30670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96033" y="4441190"/>
            <a:ext cx="335724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F3E60"/>
                </a:solidFill>
                <a:latin typeface="Tahoma"/>
                <a:cs typeface="Tahoma"/>
              </a:rPr>
              <a:t>Non</a:t>
            </a:r>
            <a:r>
              <a:rPr sz="2800" b="1" spc="-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ahoma"/>
                <a:cs typeface="Tahoma"/>
              </a:rPr>
              <a:t>glandular</a:t>
            </a:r>
            <a:r>
              <a:rPr sz="2800" b="1" spc="-20" dirty="0">
                <a:solidFill>
                  <a:srgbClr val="1F3E60"/>
                </a:solidFill>
                <a:latin typeface="Tahoma"/>
                <a:cs typeface="Tahoma"/>
              </a:rPr>
              <a:t> hair </a:t>
            </a:r>
            <a:r>
              <a:rPr sz="2800" b="1" dirty="0">
                <a:solidFill>
                  <a:srgbClr val="1F3E60"/>
                </a:solidFill>
                <a:latin typeface="Tahoma"/>
                <a:cs typeface="Tahoma"/>
              </a:rPr>
              <a:t>unicellular</a:t>
            </a:r>
            <a:r>
              <a:rPr sz="2800" b="1" spc="-20" dirty="0">
                <a:solidFill>
                  <a:srgbClr val="1F3E60"/>
                </a:solidFill>
                <a:latin typeface="Tahoma"/>
                <a:cs typeface="Tahoma"/>
              </a:rPr>
              <a:t> with </a:t>
            </a:r>
            <a:r>
              <a:rPr sz="2800" b="1" dirty="0">
                <a:solidFill>
                  <a:srgbClr val="1F3E60"/>
                </a:solidFill>
                <a:latin typeface="Tahoma"/>
                <a:cs typeface="Tahoma"/>
              </a:rPr>
              <a:t>streaked</a:t>
            </a:r>
            <a:r>
              <a:rPr sz="2800" b="1" spc="-5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1F3E60"/>
                </a:solidFill>
                <a:latin typeface="Tahoma"/>
                <a:cs typeface="Tahoma"/>
              </a:rPr>
              <a:t>cuticle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6640" y="4787391"/>
            <a:ext cx="17703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F3E60"/>
                </a:solidFill>
                <a:latin typeface="Tahoma"/>
                <a:cs typeface="Tahoma"/>
              </a:rPr>
              <a:t>Seed</a:t>
            </a:r>
            <a:r>
              <a:rPr sz="2800" b="1" spc="-20" dirty="0">
                <a:solidFill>
                  <a:srgbClr val="1F3E60"/>
                </a:solidFill>
                <a:latin typeface="Tahoma"/>
                <a:cs typeface="Tahoma"/>
              </a:rPr>
              <a:t> coat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7377" y="211061"/>
            <a:ext cx="4600575" cy="4177029"/>
            <a:chOff x="357377" y="211061"/>
            <a:chExt cx="4600575" cy="417702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2072" y="1594104"/>
              <a:ext cx="2095500" cy="27934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377" y="211061"/>
              <a:ext cx="4513326" cy="122530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1546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E4FFFF"/>
                </a:solidFill>
                <a:latin typeface="Tahoma"/>
                <a:cs typeface="Tahoma"/>
              </a:rPr>
              <a:t>Key</a:t>
            </a:r>
            <a:r>
              <a:rPr sz="4400" spc="-85" dirty="0">
                <a:solidFill>
                  <a:srgbClr val="E4FFFF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E4FFFF"/>
                </a:solidFill>
                <a:latin typeface="Tahoma"/>
                <a:cs typeface="Tahoma"/>
              </a:rPr>
              <a:t>Elements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6806" y="1512569"/>
            <a:ext cx="2592324" cy="266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03494" y="4134865"/>
            <a:ext cx="2587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2915" marR="5080" indent="-45085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1F3E60"/>
                </a:solidFill>
                <a:latin typeface="Tahoma"/>
                <a:cs typeface="Tahoma"/>
              </a:rPr>
              <a:t>Laticeferous</a:t>
            </a:r>
            <a:r>
              <a:rPr sz="2000" b="1" spc="-6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3E60"/>
                </a:solidFill>
                <a:latin typeface="Tahoma"/>
                <a:cs typeface="Tahoma"/>
              </a:rPr>
              <a:t>vessels </a:t>
            </a:r>
            <a:r>
              <a:rPr sz="2000" b="1" dirty="0">
                <a:solidFill>
                  <a:srgbClr val="1F3E60"/>
                </a:solidFill>
                <a:latin typeface="Tahoma"/>
                <a:cs typeface="Tahoma"/>
              </a:rPr>
              <a:t>contain</a:t>
            </a:r>
            <a:r>
              <a:rPr sz="2000" b="1" spc="-5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3E60"/>
                </a:solidFill>
                <a:latin typeface="Tahoma"/>
                <a:cs typeface="Tahoma"/>
              </a:rPr>
              <a:t>latex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8150" y="2025395"/>
            <a:ext cx="4577080" cy="1991360"/>
            <a:chOff x="438150" y="2025395"/>
            <a:chExt cx="4577080" cy="19913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350" y="2101595"/>
              <a:ext cx="2214372" cy="19149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150" y="2025395"/>
              <a:ext cx="2170176" cy="19811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954022" y="4177538"/>
            <a:ext cx="18072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1F3E60"/>
                </a:solidFill>
                <a:latin typeface="Tahoma"/>
                <a:cs typeface="Tahoma"/>
              </a:rPr>
              <a:t>Xylem</a:t>
            </a:r>
            <a:r>
              <a:rPr sz="2000" b="1" spc="-6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3E60"/>
                </a:solidFill>
                <a:latin typeface="Tahoma"/>
                <a:cs typeface="Tahoma"/>
              </a:rPr>
              <a:t>vessels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8702" y="557757"/>
            <a:ext cx="3782423" cy="57181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646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E4FFFF"/>
                </a:solidFill>
                <a:latin typeface="Tahoma"/>
                <a:cs typeface="Tahoma"/>
              </a:rPr>
              <a:t>Key</a:t>
            </a:r>
            <a:r>
              <a:rPr sz="4400" spc="-85" dirty="0">
                <a:solidFill>
                  <a:srgbClr val="E4FFFF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E4FFFF"/>
                </a:solidFill>
                <a:latin typeface="Tahoma"/>
                <a:cs typeface="Tahoma"/>
              </a:rPr>
              <a:t>Elements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457200" y="2298017"/>
            <a:ext cx="7918450" cy="218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00CCFF"/>
              </a:buClr>
              <a:buSzPct val="64285"/>
              <a:buFont typeface="Wingdings"/>
              <a:buChar char=""/>
              <a:tabLst>
                <a:tab pos="354965" algn="l"/>
              </a:tabLst>
            </a:pP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Mount</a:t>
            </a:r>
            <a:r>
              <a:rPr sz="2100" b="1" spc="-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in</a:t>
            </a:r>
            <a:r>
              <a:rPr sz="2100" b="1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KOH:</a:t>
            </a:r>
            <a:r>
              <a:rPr sz="21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All</a:t>
            </a:r>
            <a:r>
              <a:rPr sz="2400" b="1" spc="-4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key</a:t>
            </a:r>
            <a:r>
              <a:rPr sz="2400" b="1" spc="-3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F3E60"/>
                </a:solidFill>
                <a:latin typeface="Tahoma"/>
                <a:cs typeface="Tahoma"/>
              </a:rPr>
              <a:t>elements</a:t>
            </a:r>
            <a:endParaRPr sz="2400" dirty="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2020"/>
              </a:spcBef>
              <a:buClr>
                <a:srgbClr val="00CCFF"/>
              </a:buClr>
              <a:buSzPct val="64285"/>
              <a:buFont typeface="Wingdings"/>
              <a:buChar char=""/>
              <a:tabLst>
                <a:tab pos="354965" algn="l"/>
              </a:tabLst>
            </a:pP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Mount</a:t>
            </a:r>
            <a:r>
              <a:rPr sz="21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in</a:t>
            </a:r>
            <a:r>
              <a:rPr sz="2100" b="1" spc="-6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phlourogucinol:</a:t>
            </a:r>
            <a:r>
              <a:rPr sz="2100" b="1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Xylem</a:t>
            </a:r>
            <a:r>
              <a:rPr sz="2400" b="1" spc="-8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F3E60"/>
                </a:solidFill>
                <a:latin typeface="Tahoma"/>
                <a:cs typeface="Tahoma"/>
              </a:rPr>
              <a:t>vessels</a:t>
            </a:r>
            <a:endParaRPr sz="2400" dirty="0">
              <a:latin typeface="Tahoma"/>
              <a:cs typeface="Tahoma"/>
            </a:endParaRPr>
          </a:p>
          <a:p>
            <a:pPr marL="355600" marR="5080" indent="-342900">
              <a:lnSpc>
                <a:spcPct val="150000"/>
              </a:lnSpc>
              <a:spcBef>
                <a:spcPts val="575"/>
              </a:spcBef>
              <a:buClr>
                <a:srgbClr val="00CCFF"/>
              </a:buClr>
              <a:buSzPct val="64285"/>
              <a:buFont typeface="Wingdings"/>
              <a:buChar char=""/>
              <a:tabLst>
                <a:tab pos="355600" algn="l"/>
              </a:tabLst>
            </a:pP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Mount</a:t>
            </a:r>
            <a:r>
              <a:rPr sz="21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in</a:t>
            </a:r>
            <a:r>
              <a:rPr sz="21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ahoma"/>
                <a:cs typeface="Tahoma"/>
              </a:rPr>
              <a:t>water:</a:t>
            </a:r>
            <a:r>
              <a:rPr sz="21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Non</a:t>
            </a:r>
            <a:r>
              <a:rPr sz="2400" b="1" spc="-7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glandular</a:t>
            </a:r>
            <a:r>
              <a:rPr sz="2400" b="1" spc="-6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hair</a:t>
            </a:r>
            <a:r>
              <a:rPr sz="2400" b="1" spc="-7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unicellular</a:t>
            </a:r>
            <a:r>
              <a:rPr sz="2400" b="1" spc="-75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1F3E60"/>
                </a:solidFill>
                <a:latin typeface="Tahoma"/>
                <a:cs typeface="Tahoma"/>
              </a:rPr>
              <a:t>with </a:t>
            </a:r>
            <a:r>
              <a:rPr sz="2400" b="1" dirty="0">
                <a:solidFill>
                  <a:srgbClr val="1F3E60"/>
                </a:solidFill>
                <a:latin typeface="Tahoma"/>
                <a:cs typeface="Tahoma"/>
              </a:rPr>
              <a:t>streaked</a:t>
            </a:r>
            <a:r>
              <a:rPr sz="2400" b="1" spc="-130" dirty="0">
                <a:solidFill>
                  <a:srgbClr val="1F3E6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F3E60"/>
                </a:solidFill>
                <a:latin typeface="Tahoma"/>
                <a:cs typeface="Tahoma"/>
              </a:rPr>
              <a:t>cuticle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04800" y="678954"/>
            <a:ext cx="7315707" cy="1574546"/>
          </a:xfrm>
          <a:prstGeom prst="rect">
            <a:avLst/>
          </a:prstGeom>
        </p:spPr>
        <p:txBody>
          <a:bodyPr vert="horz" wrap="square" lIns="0" tIns="846581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100"/>
              </a:spcBef>
            </a:pPr>
            <a:r>
              <a:rPr sz="3300" b="0" spc="-220" dirty="0">
                <a:solidFill>
                  <a:srgbClr val="92D050"/>
                </a:solidFill>
                <a:latin typeface="Trebuchet MS"/>
                <a:cs typeface="Trebuchet MS"/>
              </a:rPr>
              <a:t>Microscopical</a:t>
            </a:r>
            <a:r>
              <a:rPr sz="3300" b="0" spc="-275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sz="3300" b="0" spc="-190" dirty="0">
                <a:solidFill>
                  <a:srgbClr val="92D050"/>
                </a:solidFill>
                <a:latin typeface="Trebuchet MS"/>
                <a:cs typeface="Trebuchet MS"/>
              </a:rPr>
              <a:t>Characters:</a:t>
            </a:r>
            <a:endParaRPr sz="3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5190490" y="2895600"/>
            <a:ext cx="3686810" cy="3787560"/>
            <a:chOff x="4038600" y="3489197"/>
            <a:chExt cx="4991100" cy="33693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200" y="3489197"/>
              <a:ext cx="3238500" cy="21419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600" y="4938521"/>
              <a:ext cx="2089403" cy="191947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152400" y="1524000"/>
            <a:ext cx="6096000" cy="3554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SzPct val="95833"/>
              <a:buFont typeface="+mj-lt"/>
              <a:buAutoNum type="arabicPeriod"/>
              <a:tabLst>
                <a:tab pos="337185" algn="l"/>
              </a:tabLst>
            </a:pPr>
            <a:r>
              <a:rPr lang="en-US" sz="2400" b="1" dirty="0" smtClean="0">
                <a:solidFill>
                  <a:srgbClr val="2B5381"/>
                </a:solidFill>
                <a:latin typeface="Tahoma"/>
                <a:cs typeface="Tahoma"/>
              </a:rPr>
              <a:t>Expectorant.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SzPct val="95833"/>
              <a:buFont typeface="+mj-lt"/>
              <a:buAutoNum type="arabicPeriod"/>
              <a:tabLst>
                <a:tab pos="337185" algn="l"/>
              </a:tabLst>
            </a:pPr>
            <a:endParaRPr lang="en-US" sz="2400" b="1" dirty="0" smtClean="0">
              <a:solidFill>
                <a:srgbClr val="2B5381"/>
              </a:solidFill>
              <a:latin typeface="Tahoma"/>
              <a:cs typeface="Tahoma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SzPct val="95833"/>
              <a:buFont typeface="+mj-lt"/>
              <a:buAutoNum type="arabicPeriod"/>
              <a:tabLst>
                <a:tab pos="337185" algn="l"/>
              </a:tabLst>
            </a:pPr>
            <a:r>
              <a:rPr sz="2400" b="1" dirty="0" smtClean="0">
                <a:solidFill>
                  <a:srgbClr val="2B5381"/>
                </a:solidFill>
                <a:latin typeface="Tahoma"/>
                <a:cs typeface="Tahoma"/>
              </a:rPr>
              <a:t>An</a:t>
            </a:r>
            <a:r>
              <a:rPr sz="2400" b="1" spc="-75" dirty="0" smtClean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injection</a:t>
            </a:r>
            <a:r>
              <a:rPr sz="2400" b="1" spc="-65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of</a:t>
            </a:r>
            <a:r>
              <a:rPr sz="2400" b="1" spc="-70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lobeline</a:t>
            </a:r>
            <a:r>
              <a:rPr sz="2400" b="1" spc="-75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HCl</a:t>
            </a:r>
            <a:r>
              <a:rPr sz="2400" b="1" spc="-65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is</a:t>
            </a:r>
            <a:r>
              <a:rPr sz="2400" b="1" spc="-65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used</a:t>
            </a:r>
            <a:r>
              <a:rPr sz="2400" b="1" spc="-65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for</a:t>
            </a:r>
            <a:r>
              <a:rPr sz="2400" b="1" spc="-65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resuscitation</a:t>
            </a:r>
            <a:r>
              <a:rPr sz="2400" b="1" spc="-60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2B5381"/>
                </a:solidFill>
                <a:latin typeface="Tahoma"/>
                <a:cs typeface="Tahoma"/>
              </a:rPr>
              <a:t>in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new</a:t>
            </a:r>
            <a:r>
              <a:rPr sz="2400" b="1" spc="-35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born</a:t>
            </a:r>
            <a:r>
              <a:rPr sz="2400" b="1" spc="-40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spc="-10" dirty="0" smtClean="0">
                <a:solidFill>
                  <a:srgbClr val="2B5381"/>
                </a:solidFill>
                <a:latin typeface="Tahoma"/>
                <a:cs typeface="Tahoma"/>
              </a:rPr>
              <a:t>babies.</a:t>
            </a:r>
            <a:endParaRPr lang="en-US" sz="2400" b="1" spc="-10" dirty="0" smtClean="0">
              <a:solidFill>
                <a:srgbClr val="2B5381"/>
              </a:solidFill>
              <a:latin typeface="Tahoma"/>
              <a:cs typeface="Tahoma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SzPct val="95833"/>
              <a:buFont typeface="+mj-lt"/>
              <a:buAutoNum type="arabicPeriod"/>
              <a:tabLst>
                <a:tab pos="337185" algn="l"/>
              </a:tabLst>
            </a:pPr>
            <a:endParaRPr lang="en-US" sz="2400" b="1" spc="-10" dirty="0">
              <a:solidFill>
                <a:srgbClr val="2B5381"/>
              </a:solidFill>
              <a:latin typeface="Tahoma"/>
              <a:cs typeface="Tahoma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SzPct val="95833"/>
              <a:buFont typeface="+mj-lt"/>
              <a:buAutoNum type="arabicPeriod"/>
              <a:tabLst>
                <a:tab pos="337185" algn="l"/>
              </a:tabLst>
            </a:pPr>
            <a:r>
              <a:rPr sz="2400" b="1" dirty="0" smtClean="0">
                <a:solidFill>
                  <a:srgbClr val="2B5381"/>
                </a:solidFill>
                <a:latin typeface="Tahoma"/>
                <a:cs typeface="Tahoma"/>
              </a:rPr>
              <a:t>In</a:t>
            </a:r>
            <a:r>
              <a:rPr lang="en-US" sz="2400" b="1" dirty="0" smtClean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 smtClean="0">
                <a:solidFill>
                  <a:srgbClr val="2B5381"/>
                </a:solidFill>
                <a:latin typeface="Tahoma"/>
                <a:cs typeface="Tahoma"/>
              </a:rPr>
              <a:t>bronchitis</a:t>
            </a:r>
            <a:r>
              <a:rPr sz="2400" b="1" spc="-55" dirty="0" smtClean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&amp;</a:t>
            </a:r>
            <a:r>
              <a:rPr sz="2400" b="1" spc="-55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bronchial</a:t>
            </a:r>
            <a:r>
              <a:rPr sz="2400" b="1" spc="-55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asthma</a:t>
            </a:r>
            <a:r>
              <a:rPr sz="2400" b="1" spc="-50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as</a:t>
            </a:r>
            <a:r>
              <a:rPr sz="2400" b="1" spc="-55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it</a:t>
            </a:r>
            <a:r>
              <a:rPr sz="2400" b="1" spc="-50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dilates</a:t>
            </a:r>
            <a:r>
              <a:rPr sz="2400" b="1" spc="-55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2B5381"/>
                </a:solidFill>
                <a:latin typeface="Tahoma"/>
                <a:cs typeface="Tahoma"/>
              </a:rPr>
              <a:t>the </a:t>
            </a:r>
            <a:r>
              <a:rPr sz="2400" b="1" spc="-10" dirty="0">
                <a:solidFill>
                  <a:srgbClr val="2B5381"/>
                </a:solidFill>
                <a:latin typeface="Tahoma"/>
                <a:cs typeface="Tahoma"/>
              </a:rPr>
              <a:t>bronchioles</a:t>
            </a:r>
            <a:r>
              <a:rPr sz="2400" b="1" spc="-10" dirty="0" smtClean="0">
                <a:solidFill>
                  <a:srgbClr val="2B5381"/>
                </a:solidFill>
                <a:latin typeface="Tahoma"/>
                <a:cs typeface="Tahoma"/>
              </a:rPr>
              <a:t>.</a:t>
            </a:r>
            <a:endParaRPr lang="en-US" sz="2400" b="1" spc="-10" dirty="0">
              <a:solidFill>
                <a:srgbClr val="2B5381"/>
              </a:solidFill>
              <a:latin typeface="Tahoma"/>
              <a:cs typeface="Tahoma"/>
            </a:endParaRPr>
          </a:p>
          <a:p>
            <a:pPr marL="469900" marR="897255" indent="-457200">
              <a:lnSpc>
                <a:spcPct val="100000"/>
              </a:lnSpc>
              <a:spcBef>
                <a:spcPts val="1320"/>
              </a:spcBef>
              <a:buSzPct val="95833"/>
              <a:buFont typeface="+mj-lt"/>
              <a:buAutoNum type="arabicPeriod"/>
              <a:tabLst>
                <a:tab pos="337185" algn="l"/>
              </a:tabLst>
            </a:pPr>
            <a:endParaRPr sz="2400" dirty="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buSzPct val="95833"/>
              <a:buFont typeface="+mj-lt"/>
              <a:buAutoNum type="arabicPeriod"/>
              <a:tabLst>
                <a:tab pos="337185" algn="l"/>
              </a:tabLst>
            </a:pPr>
            <a:r>
              <a:rPr sz="2400" b="1" dirty="0" smtClean="0">
                <a:solidFill>
                  <a:srgbClr val="2B5381"/>
                </a:solidFill>
                <a:latin typeface="Tahoma"/>
                <a:cs typeface="Tahoma"/>
              </a:rPr>
              <a:t>Breaking</a:t>
            </a:r>
            <a:r>
              <a:rPr sz="2400" b="1" spc="-95" dirty="0" smtClean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of</a:t>
            </a:r>
            <a:r>
              <a:rPr sz="2400" b="1" spc="-105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5381"/>
                </a:solidFill>
                <a:latin typeface="Tahoma"/>
                <a:cs typeface="Tahoma"/>
              </a:rPr>
              <a:t>smooking</a:t>
            </a:r>
            <a:r>
              <a:rPr sz="2400" b="1" spc="-90" dirty="0">
                <a:solidFill>
                  <a:srgbClr val="2B5381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5381"/>
                </a:solidFill>
                <a:latin typeface="Tahoma"/>
                <a:cs typeface="Tahoma"/>
              </a:rPr>
              <a:t>habbit.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86710" y="685800"/>
            <a:ext cx="2303780" cy="63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algn="ctr">
              <a:lnSpc>
                <a:spcPts val="5275"/>
              </a:lnSpc>
              <a:spcBef>
                <a:spcPts val="100"/>
              </a:spcBef>
            </a:pPr>
            <a:r>
              <a:rPr sz="4400" spc="-20" dirty="0" smtClean="0">
                <a:latin typeface="Tahoma"/>
                <a:cs typeface="Tahoma"/>
              </a:rPr>
              <a:t>Uses</a:t>
            </a:r>
            <a:endParaRPr sz="44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46" y="181355"/>
            <a:ext cx="2162508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8443" rIns="0" bIns="0" rtlCol="0">
            <a:spAutoFit/>
          </a:bodyPr>
          <a:lstStyle/>
          <a:p>
            <a:pPr marL="38354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0000"/>
                </a:solidFill>
              </a:rPr>
              <a:t>References: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31140" y="1921002"/>
            <a:ext cx="841248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4625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184150" algn="l"/>
              </a:tabLst>
            </a:pPr>
            <a:r>
              <a:rPr sz="1800" spc="-10" dirty="0">
                <a:latin typeface="Times New Roman"/>
                <a:cs typeface="Times New Roman"/>
              </a:rPr>
              <a:t>Trease&amp;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Evans'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Pharmacognosy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William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Charles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Evans,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2002.</a:t>
            </a:r>
            <a:endParaRPr sz="1800">
              <a:latin typeface="Times New Roman"/>
              <a:cs typeface="Times New Roman"/>
            </a:endParaRPr>
          </a:p>
          <a:p>
            <a:pPr marL="12700" marR="5080" indent="228600">
              <a:lnSpc>
                <a:spcPct val="200000"/>
              </a:lnSpc>
              <a:buSzPct val="94444"/>
              <a:buAutoNum type="arabicPeriod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Fundamentals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Pharmacognosy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Phytotherapy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Michael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Heinrich,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Joanne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Barnes, </a:t>
            </a:r>
            <a:r>
              <a:rPr sz="1800" dirty="0">
                <a:latin typeface="Times New Roman"/>
                <a:cs typeface="Times New Roman"/>
              </a:rPr>
              <a:t>SimonGibbons,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Elizabeth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M.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Williamson,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2004.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Times New Roman"/>
              <a:buAutoNum type="arabicPeriod"/>
            </a:pP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SzPct val="94444"/>
              <a:buAutoNum type="arabicPeriod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Botany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introduction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Biology,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Third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edditionby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James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Mauseth,2008.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4797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95"/>
              </a:spcBef>
            </a:pPr>
            <a:r>
              <a:rPr dirty="0"/>
              <a:t>Useful</a:t>
            </a:r>
            <a:r>
              <a:rPr spc="-95" dirty="0"/>
              <a:t> </a:t>
            </a:r>
            <a:r>
              <a:rPr spc="-10" dirty="0"/>
              <a:t>links: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869947"/>
            <a:ext cx="7785734" cy="313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  <a:hlinkClick r:id="rId2"/>
              </a:rPr>
              <a:t>http://www.hort.purdue.edu/newcrop/med</a:t>
            </a:r>
            <a:r>
              <a:rPr sz="2400" spc="-10" dirty="0">
                <a:latin typeface="Cambria Math"/>
                <a:cs typeface="Cambria Math"/>
              </a:rPr>
              <a:t>‐</a:t>
            </a:r>
            <a:r>
              <a:rPr sz="2400" spc="-10" dirty="0">
                <a:latin typeface="Arial MT"/>
                <a:cs typeface="Arial MT"/>
              </a:rPr>
              <a:t>aro/default.html</a:t>
            </a:r>
            <a:endParaRPr sz="2400">
              <a:latin typeface="Arial MT"/>
              <a:cs typeface="Arial MT"/>
            </a:endParaRPr>
          </a:p>
          <a:p>
            <a:pPr marL="12700" marR="665480">
              <a:lnSpc>
                <a:spcPct val="250000"/>
              </a:lnSpc>
            </a:pPr>
            <a:r>
              <a:rPr sz="2400" spc="-10" dirty="0">
                <a:latin typeface="Arial MT"/>
                <a:cs typeface="Arial MT"/>
                <a:hlinkClick r:id="rId3"/>
              </a:rPr>
              <a:t>http://www.herbmed.org/</a:t>
            </a:r>
            <a:r>
              <a:rPr sz="2400" spc="-10" dirty="0">
                <a:latin typeface="Arial MT"/>
                <a:cs typeface="Arial MT"/>
              </a:rPr>
              <a:t> http://www.danish</a:t>
            </a:r>
            <a:r>
              <a:rPr sz="2400" spc="-10" dirty="0">
                <a:latin typeface="Cambria Math"/>
                <a:cs typeface="Cambria Math"/>
              </a:rPr>
              <a:t>‐</a:t>
            </a:r>
            <a:r>
              <a:rPr sz="2400" spc="-10" dirty="0">
                <a:latin typeface="Arial MT"/>
                <a:cs typeface="Arial MT"/>
              </a:rPr>
              <a:t>schnapps</a:t>
            </a:r>
            <a:r>
              <a:rPr sz="2400" spc="-10" dirty="0">
                <a:latin typeface="Cambria Math"/>
                <a:cs typeface="Cambria Math"/>
              </a:rPr>
              <a:t>‐</a:t>
            </a:r>
            <a:r>
              <a:rPr sz="2400" spc="-10" dirty="0">
                <a:latin typeface="Arial MT"/>
                <a:cs typeface="Arial MT"/>
              </a:rPr>
              <a:t>recipes.com/plants.html </a:t>
            </a:r>
            <a:r>
              <a:rPr sz="2400" spc="-10" dirty="0">
                <a:latin typeface="Arial MT"/>
                <a:cs typeface="Arial MT"/>
                <a:hlinkClick r:id="rId4"/>
              </a:rPr>
              <a:t>http://www.botanical.com/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3238"/>
            <a:ext cx="9144000" cy="5335270"/>
            <a:chOff x="0" y="1523238"/>
            <a:chExt cx="9144000" cy="5335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1638" y="1548384"/>
              <a:ext cx="3595116" cy="42412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822" y="1523238"/>
              <a:ext cx="2902457" cy="43540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8443" rIns="0" bIns="0" rtlCol="0">
            <a:spAutoFit/>
          </a:bodyPr>
          <a:lstStyle/>
          <a:p>
            <a:pPr marL="350647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HERBS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4652" y="857250"/>
              <a:ext cx="879347" cy="9906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35355" y="1834895"/>
            <a:ext cx="5894777" cy="2923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CC3300"/>
                </a:solidFill>
                <a:latin typeface="Times New Roman"/>
                <a:cs typeface="Times New Roman"/>
              </a:rPr>
              <a:t>What</a:t>
            </a:r>
            <a:r>
              <a:rPr sz="2100" b="1" spc="-10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C3300"/>
                </a:solidFill>
                <a:latin typeface="Times New Roman"/>
                <a:cs typeface="Times New Roman"/>
              </a:rPr>
              <a:t>is </a:t>
            </a:r>
            <a:r>
              <a:rPr sz="2100" b="1" spc="-20" dirty="0">
                <a:solidFill>
                  <a:srgbClr val="CC3300"/>
                </a:solidFill>
                <a:latin typeface="Times New Roman"/>
                <a:cs typeface="Times New Roman"/>
              </a:rPr>
              <a:t>Herb?</a:t>
            </a: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2100" b="1" dirty="0">
                <a:solidFill>
                  <a:srgbClr val="CC3300"/>
                </a:solidFill>
                <a:latin typeface="Times New Roman"/>
                <a:cs typeface="Times New Roman"/>
              </a:rPr>
              <a:t>In</a:t>
            </a:r>
            <a:r>
              <a:rPr sz="2100" b="1" spc="-10" dirty="0">
                <a:solidFill>
                  <a:srgbClr val="CC3300"/>
                </a:solidFill>
                <a:latin typeface="Times New Roman"/>
                <a:cs typeface="Times New Roman"/>
              </a:rPr>
              <a:t> Pharmacognosy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161616"/>
                </a:solidFill>
                <a:latin typeface="Times New Roman"/>
                <a:cs typeface="Times New Roman"/>
              </a:rPr>
              <a:t>Herb</a:t>
            </a:r>
            <a:r>
              <a:rPr sz="2100" b="1" spc="-1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61616"/>
                </a:solidFill>
                <a:latin typeface="Times New Roman"/>
                <a:cs typeface="Times New Roman"/>
              </a:rPr>
              <a:t>is</a:t>
            </a:r>
            <a:r>
              <a:rPr sz="2100" b="1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100" b="1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61616"/>
                </a:solidFill>
                <a:latin typeface="Times New Roman"/>
                <a:cs typeface="Times New Roman"/>
              </a:rPr>
              <a:t>drug</a:t>
            </a:r>
            <a:r>
              <a:rPr sz="210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61616"/>
                </a:solidFill>
                <a:latin typeface="Times New Roman"/>
                <a:cs typeface="Times New Roman"/>
              </a:rPr>
              <a:t>composed</a:t>
            </a:r>
            <a:r>
              <a:rPr sz="2100" b="1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61616"/>
                </a:solidFill>
                <a:latin typeface="Times New Roman"/>
                <a:cs typeface="Times New Roman"/>
              </a:rPr>
              <a:t>usually</a:t>
            </a:r>
            <a:r>
              <a:rPr sz="2100" b="1" spc="-3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61616"/>
                </a:solidFill>
                <a:latin typeface="Times New Roman"/>
                <a:cs typeface="Times New Roman"/>
              </a:rPr>
              <a:t>of</a:t>
            </a:r>
            <a:r>
              <a:rPr sz="2100" b="1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sz="2100" b="1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61616"/>
                </a:solidFill>
                <a:latin typeface="Times New Roman"/>
                <a:cs typeface="Times New Roman"/>
              </a:rPr>
              <a:t>tender</a:t>
            </a:r>
            <a:r>
              <a:rPr sz="2100" b="1" spc="-4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61616"/>
                </a:solidFill>
                <a:latin typeface="Times New Roman"/>
                <a:cs typeface="Times New Roman"/>
              </a:rPr>
              <a:t>parts</a:t>
            </a:r>
            <a:r>
              <a:rPr sz="210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61616"/>
                </a:solidFill>
                <a:latin typeface="Times New Roman"/>
                <a:cs typeface="Times New Roman"/>
              </a:rPr>
              <a:t>of</a:t>
            </a:r>
            <a:r>
              <a:rPr sz="2100" b="1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sz="2100" b="1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61616"/>
                </a:solidFill>
                <a:latin typeface="Times New Roman"/>
                <a:cs typeface="Times New Roman"/>
              </a:rPr>
              <a:t>plant</a:t>
            </a:r>
            <a:r>
              <a:rPr sz="2100" b="1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161616"/>
                </a:solidFill>
                <a:latin typeface="Times New Roman"/>
                <a:cs typeface="Times New Roman"/>
              </a:rPr>
              <a:t>axis</a:t>
            </a:r>
            <a:r>
              <a:rPr sz="3000" b="1" spc="-10" dirty="0">
                <a:solidFill>
                  <a:srgbClr val="161616"/>
                </a:solidFill>
                <a:latin typeface="Times New Roman"/>
                <a:cs typeface="Times New Roman"/>
              </a:rPr>
              <a:t>.</a:t>
            </a: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161616"/>
                </a:solidFill>
                <a:latin typeface="Times New Roman"/>
                <a:cs typeface="Times New Roman"/>
              </a:rPr>
              <a:t>(the</a:t>
            </a:r>
            <a:r>
              <a:rPr sz="3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61616"/>
                </a:solidFill>
                <a:latin typeface="Times New Roman"/>
                <a:cs typeface="Times New Roman"/>
              </a:rPr>
              <a:t>stem</a:t>
            </a:r>
            <a:r>
              <a:rPr sz="3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61616"/>
                </a:solidFill>
                <a:latin typeface="Times New Roman"/>
                <a:cs typeface="Times New Roman"/>
              </a:rPr>
              <a:t>+</a:t>
            </a:r>
            <a:r>
              <a:rPr sz="3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61616"/>
                </a:solidFill>
                <a:latin typeface="Times New Roman"/>
                <a:cs typeface="Times New Roman"/>
              </a:rPr>
              <a:t>leaves</a:t>
            </a:r>
            <a:r>
              <a:rPr sz="3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61616"/>
                </a:solidFill>
                <a:latin typeface="Times New Roman"/>
                <a:cs typeface="Times New Roman"/>
              </a:rPr>
              <a:t>+flowers</a:t>
            </a:r>
            <a:r>
              <a:rPr sz="3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61616"/>
                </a:solidFill>
                <a:latin typeface="Times New Roman"/>
                <a:cs typeface="Times New Roman"/>
              </a:rPr>
              <a:t>+</a:t>
            </a:r>
            <a:r>
              <a:rPr sz="3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161616"/>
                </a:solidFill>
                <a:latin typeface="Times New Roman"/>
                <a:cs typeface="Times New Roman"/>
              </a:rPr>
              <a:t>fruits).</a:t>
            </a:r>
            <a:endParaRPr sz="30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82239" y="835926"/>
            <a:ext cx="3265170" cy="840105"/>
            <a:chOff x="2682239" y="835926"/>
            <a:chExt cx="3265170" cy="8401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2239" y="835926"/>
              <a:ext cx="1543050" cy="8397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3423" y="835926"/>
              <a:ext cx="637781" cy="8397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5457" y="835926"/>
              <a:ext cx="1631441" cy="8397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9616" y="835926"/>
              <a:ext cx="637781" cy="83971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2792" rIns="0" bIns="0" rtlCol="0">
            <a:spAutoFit/>
          </a:bodyPr>
          <a:lstStyle/>
          <a:p>
            <a:pPr marL="2753995">
              <a:lnSpc>
                <a:spcPct val="100000"/>
              </a:lnSpc>
              <a:spcBef>
                <a:spcPts val="100"/>
              </a:spcBef>
            </a:pPr>
            <a:r>
              <a:rPr sz="3000" b="0" spc="-50" dirty="0">
                <a:solidFill>
                  <a:srgbClr val="CC3300"/>
                </a:solidFill>
                <a:latin typeface="Tahoma"/>
                <a:cs typeface="Tahoma"/>
              </a:rPr>
              <a:t>HERBS(</a:t>
            </a:r>
            <a:r>
              <a:rPr sz="3000" b="0" spc="-35" dirty="0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sz="3000" b="0" spc="150" dirty="0">
                <a:solidFill>
                  <a:srgbClr val="CC3300"/>
                </a:solidFill>
                <a:latin typeface="Tahoma"/>
                <a:cs typeface="Tahoma"/>
              </a:rPr>
              <a:t>Herba</a:t>
            </a:r>
            <a:r>
              <a:rPr sz="3000" b="0" spc="190" dirty="0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sz="3000" b="0" spc="-50" dirty="0">
                <a:solidFill>
                  <a:srgbClr val="CC3300"/>
                </a:solidFill>
                <a:latin typeface="Tahoma"/>
                <a:cs typeface="Tahoma"/>
              </a:rPr>
              <a:t>)</a:t>
            </a:r>
            <a:endParaRPr sz="30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00800" y="2209800"/>
            <a:ext cx="2710434" cy="4191000"/>
            <a:chOff x="6417564" y="2514600"/>
            <a:chExt cx="2693670" cy="38862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9870" y="2836925"/>
              <a:ext cx="2433828" cy="33756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431280" y="2528316"/>
              <a:ext cx="2666365" cy="3858895"/>
            </a:xfrm>
            <a:custGeom>
              <a:avLst/>
              <a:gdLst/>
              <a:ahLst/>
              <a:cxnLst/>
              <a:rect l="l" t="t" r="r" b="b"/>
              <a:pathLst>
                <a:path w="2666365" h="3858895">
                  <a:moveTo>
                    <a:pt x="0" y="3858640"/>
                  </a:moveTo>
                  <a:lnTo>
                    <a:pt x="2666110" y="3858640"/>
                  </a:lnTo>
                  <a:lnTo>
                    <a:pt x="2666110" y="0"/>
                  </a:lnTo>
                  <a:lnTo>
                    <a:pt x="0" y="0"/>
                  </a:lnTo>
                  <a:lnTo>
                    <a:pt x="0" y="3858640"/>
                  </a:lnTo>
                  <a:close/>
                </a:path>
              </a:pathLst>
            </a:custGeom>
            <a:ln w="27432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39289"/>
            <a:ext cx="9144000" cy="4918710"/>
            <a:chOff x="0" y="1939289"/>
            <a:chExt cx="9144000" cy="4918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0971" y="1939289"/>
              <a:ext cx="3595116" cy="42412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3998" y="3141725"/>
              <a:ext cx="1725929" cy="12999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812" y="3739133"/>
              <a:ext cx="3750564" cy="25031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4136" y="4864607"/>
              <a:ext cx="2894076" cy="178079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4698" y="591070"/>
            <a:ext cx="3698875" cy="74571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4400" spc="-10" dirty="0" smtClean="0">
                <a:solidFill>
                  <a:srgbClr val="162A40"/>
                </a:solidFill>
              </a:rPr>
              <a:t>Peppermint</a:t>
            </a:r>
            <a:endParaRPr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592" y="318515"/>
            <a:ext cx="17951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Origin: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64592" y="998423"/>
            <a:ext cx="4150360" cy="304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38885" indent="-342900">
              <a:lnSpc>
                <a:spcPct val="150000"/>
              </a:lnSpc>
              <a:spcBef>
                <a:spcPts val="100"/>
              </a:spcBef>
            </a:pPr>
            <a:r>
              <a:rPr sz="3200" b="1" dirty="0">
                <a:solidFill>
                  <a:srgbClr val="007373"/>
                </a:solidFill>
                <a:latin typeface="Times New Roman"/>
                <a:cs typeface="Times New Roman"/>
              </a:rPr>
              <a:t>Dried</a:t>
            </a:r>
            <a:r>
              <a:rPr sz="3200" b="1" spc="-80" dirty="0">
                <a:solidFill>
                  <a:srgbClr val="007373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7373"/>
                </a:solidFill>
                <a:latin typeface="Times New Roman"/>
                <a:cs typeface="Times New Roman"/>
              </a:rPr>
              <a:t>leaves</a:t>
            </a:r>
            <a:r>
              <a:rPr sz="3200" b="1" spc="-75" dirty="0">
                <a:solidFill>
                  <a:srgbClr val="007373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007373"/>
                </a:solidFill>
                <a:latin typeface="Times New Roman"/>
                <a:cs typeface="Times New Roman"/>
              </a:rPr>
              <a:t>and </a:t>
            </a:r>
            <a:r>
              <a:rPr sz="3200" b="1" dirty="0">
                <a:solidFill>
                  <a:srgbClr val="007373"/>
                </a:solidFill>
                <a:latin typeface="Times New Roman"/>
                <a:cs typeface="Times New Roman"/>
              </a:rPr>
              <a:t>flowering</a:t>
            </a:r>
            <a:r>
              <a:rPr sz="3200" b="1" spc="-135" dirty="0">
                <a:solidFill>
                  <a:srgbClr val="007373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007373"/>
                </a:solidFill>
                <a:latin typeface="Times New Roman"/>
                <a:cs typeface="Times New Roman"/>
              </a:rPr>
              <a:t>tops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765"/>
              </a:spcBef>
            </a:pPr>
            <a:r>
              <a:rPr sz="3200" b="1" dirty="0">
                <a:solidFill>
                  <a:srgbClr val="007373"/>
                </a:solidFill>
                <a:latin typeface="Times New Roman"/>
                <a:cs typeface="Times New Roman"/>
              </a:rPr>
              <a:t>of</a:t>
            </a:r>
            <a:r>
              <a:rPr sz="3200" b="1" spc="-75" dirty="0">
                <a:solidFill>
                  <a:srgbClr val="007373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7373"/>
                </a:solidFill>
                <a:latin typeface="Times New Roman"/>
                <a:cs typeface="Times New Roman"/>
              </a:rPr>
              <a:t>Mentha</a:t>
            </a:r>
            <a:r>
              <a:rPr sz="3200" b="1" i="1" spc="-70" dirty="0">
                <a:solidFill>
                  <a:srgbClr val="007373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7373"/>
                </a:solidFill>
                <a:latin typeface="Times New Roman"/>
                <a:cs typeface="Times New Roman"/>
              </a:rPr>
              <a:t>piperita</a:t>
            </a:r>
            <a:r>
              <a:rPr sz="3200" b="1" dirty="0">
                <a:solidFill>
                  <a:srgbClr val="007373"/>
                </a:solidFill>
                <a:latin typeface="Times New Roman"/>
                <a:cs typeface="Times New Roman"/>
              </a:rPr>
              <a:t>,</a:t>
            </a:r>
            <a:r>
              <a:rPr sz="3200" b="1" spc="-75" dirty="0">
                <a:solidFill>
                  <a:srgbClr val="007373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007373"/>
                </a:solidFill>
                <a:latin typeface="Times New Roman"/>
                <a:cs typeface="Times New Roman"/>
              </a:rPr>
              <a:t>F. </a:t>
            </a:r>
            <a:r>
              <a:rPr sz="3200" b="1" dirty="0">
                <a:solidFill>
                  <a:srgbClr val="007373"/>
                </a:solidFill>
                <a:latin typeface="Times New Roman"/>
                <a:cs typeface="Times New Roman"/>
              </a:rPr>
              <a:t>Labiatae</a:t>
            </a:r>
            <a:r>
              <a:rPr sz="3200" b="1" spc="-15" dirty="0">
                <a:solidFill>
                  <a:srgbClr val="007373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7373"/>
                </a:solidFill>
                <a:latin typeface="Times New Roman"/>
                <a:cs typeface="Times New Roman"/>
              </a:rPr>
              <a:t>(Lamiaceae)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62884" y="1219200"/>
            <a:ext cx="4902200" cy="5638800"/>
            <a:chOff x="3262884" y="1219200"/>
            <a:chExt cx="4902200" cy="5638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6884" y="6470903"/>
              <a:ext cx="3377946" cy="3870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1219200"/>
              <a:ext cx="3353054" cy="52600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884" y="6630918"/>
              <a:ext cx="1874519" cy="22707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4790694"/>
              <a:ext cx="1849374" cy="1848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96595"/>
            <a:ext cx="31610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Morphology: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6839" y="868680"/>
            <a:ext cx="4832350" cy="300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7979"/>
                </a:solidFill>
                <a:latin typeface="Times New Roman"/>
                <a:cs typeface="Times New Roman"/>
              </a:rPr>
              <a:t>1-</a:t>
            </a:r>
            <a:r>
              <a:rPr sz="4000" b="1" spc="-15" dirty="0">
                <a:solidFill>
                  <a:srgbClr val="007979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007979"/>
                </a:solidFill>
                <a:latin typeface="Times New Roman"/>
                <a:cs typeface="Times New Roman"/>
              </a:rPr>
              <a:t>Stem</a:t>
            </a: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ts val="6530"/>
              </a:lnSpc>
              <a:spcBef>
                <a:spcPts val="530"/>
              </a:spcBef>
            </a:pPr>
            <a:r>
              <a:rPr sz="3200" b="1" spc="-10" dirty="0">
                <a:solidFill>
                  <a:srgbClr val="1F3E60"/>
                </a:solidFill>
                <a:latin typeface="Times New Roman"/>
                <a:cs typeface="Times New Roman"/>
              </a:rPr>
              <a:t>Quadrangular1-</a:t>
            </a:r>
            <a:r>
              <a:rPr sz="3200" b="1" dirty="0">
                <a:solidFill>
                  <a:srgbClr val="1F3E60"/>
                </a:solidFill>
                <a:latin typeface="Times New Roman"/>
                <a:cs typeface="Times New Roman"/>
              </a:rPr>
              <a:t>3</a:t>
            </a:r>
            <a:r>
              <a:rPr sz="3200" b="1" spc="4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E60"/>
                </a:solidFill>
                <a:latin typeface="Times New Roman"/>
                <a:cs typeface="Times New Roman"/>
              </a:rPr>
              <a:t>mm</a:t>
            </a:r>
            <a:r>
              <a:rPr sz="3200" b="1" spc="5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F3E60"/>
                </a:solidFill>
                <a:latin typeface="Times New Roman"/>
                <a:cs typeface="Times New Roman"/>
              </a:rPr>
              <a:t>thick </a:t>
            </a:r>
            <a:r>
              <a:rPr sz="3200" b="1" dirty="0">
                <a:solidFill>
                  <a:srgbClr val="1F3E60"/>
                </a:solidFill>
                <a:latin typeface="Times New Roman"/>
                <a:cs typeface="Times New Roman"/>
              </a:rPr>
              <a:t>Green</a:t>
            </a:r>
            <a:r>
              <a:rPr sz="3200" b="1" spc="-2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E60"/>
                </a:solidFill>
                <a:latin typeface="Times New Roman"/>
                <a:cs typeface="Times New Roman"/>
              </a:rPr>
              <a:t>to</a:t>
            </a:r>
            <a:r>
              <a:rPr sz="3200" b="1" spc="-2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E60"/>
                </a:solidFill>
                <a:latin typeface="Times New Roman"/>
                <a:cs typeface="Times New Roman"/>
              </a:rPr>
              <a:t>dark</a:t>
            </a:r>
            <a:r>
              <a:rPr sz="3200" b="1" spc="-2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E60"/>
                </a:solidFill>
                <a:latin typeface="Times New Roman"/>
                <a:cs typeface="Times New Roman"/>
              </a:rPr>
              <a:t>purple</a:t>
            </a:r>
            <a:r>
              <a:rPr sz="3200" b="1" spc="-3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F3E60"/>
                </a:solidFill>
                <a:latin typeface="Times New Roman"/>
                <a:cs typeface="Times New Roman"/>
              </a:rPr>
              <a:t>tinge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250"/>
              </a:spcBef>
            </a:pP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Why???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33600" y="1379219"/>
            <a:ext cx="6767830" cy="4680585"/>
            <a:chOff x="2133600" y="1379219"/>
            <a:chExt cx="6767830" cy="46805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9121" y="1379219"/>
              <a:ext cx="2971800" cy="46802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3738372"/>
              <a:ext cx="3486150" cy="23210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59689"/>
            <a:ext cx="316230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Morphology: </a:t>
            </a:r>
            <a:r>
              <a:rPr sz="4400" dirty="0">
                <a:solidFill>
                  <a:srgbClr val="007979"/>
                </a:solidFill>
              </a:rPr>
              <a:t>2-</a:t>
            </a:r>
            <a:r>
              <a:rPr sz="4400" spc="-5" dirty="0">
                <a:solidFill>
                  <a:srgbClr val="007979"/>
                </a:solidFill>
              </a:rPr>
              <a:t> </a:t>
            </a:r>
            <a:r>
              <a:rPr sz="4400" spc="-10" dirty="0">
                <a:solidFill>
                  <a:srgbClr val="007979"/>
                </a:solidFill>
              </a:rPr>
              <a:t>Leaves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77292" y="1316025"/>
            <a:ext cx="875665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</a:pP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Ovate,</a:t>
            </a:r>
            <a:r>
              <a:rPr sz="2800" b="1" spc="-2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lanceolate,</a:t>
            </a:r>
            <a:r>
              <a:rPr sz="2800" b="1" spc="-4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petiolate</a:t>
            </a:r>
            <a:r>
              <a:rPr sz="2800" b="1" spc="-3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,</a:t>
            </a:r>
            <a:r>
              <a:rPr sz="2800" b="1" spc="-1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opposite</a:t>
            </a:r>
            <a:r>
              <a:rPr sz="2800" b="1" spc="-3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decussate</a:t>
            </a:r>
            <a:r>
              <a:rPr sz="2800" b="1" spc="-4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with</a:t>
            </a:r>
            <a:r>
              <a:rPr sz="2800" b="1" spc="-1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1F3E60"/>
                </a:solidFill>
                <a:latin typeface="Times New Roman"/>
                <a:cs typeface="Times New Roman"/>
              </a:rPr>
              <a:t>dark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green,</a:t>
            </a:r>
            <a:r>
              <a:rPr sz="2800" b="1" spc="-3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nearly</a:t>
            </a:r>
            <a:r>
              <a:rPr sz="2800" b="1" spc="-2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glabrous</a:t>
            </a:r>
            <a:r>
              <a:rPr sz="2800" b="1" spc="-2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upper</a:t>
            </a:r>
            <a:r>
              <a:rPr sz="2800" b="1" spc="-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surface</a:t>
            </a:r>
            <a:r>
              <a:rPr sz="2800" b="1" spc="-2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and</a:t>
            </a:r>
            <a:r>
              <a:rPr sz="2800" b="1" spc="-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light</a:t>
            </a:r>
            <a:r>
              <a:rPr sz="2800" b="1" spc="-5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F3E60"/>
                </a:solidFill>
                <a:latin typeface="Times New Roman"/>
                <a:cs typeface="Times New Roman"/>
              </a:rPr>
              <a:t>green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hairy</a:t>
            </a:r>
            <a:r>
              <a:rPr sz="2800" b="1" spc="-2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3E60"/>
                </a:solidFill>
                <a:latin typeface="Times New Roman"/>
                <a:cs typeface="Times New Roman"/>
              </a:rPr>
              <a:t>lower</a:t>
            </a:r>
            <a:r>
              <a:rPr sz="2800" b="1" spc="-20" dirty="0">
                <a:solidFill>
                  <a:srgbClr val="1F3E6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F3E60"/>
                </a:solidFill>
                <a:latin typeface="Times New Roman"/>
                <a:cs typeface="Times New Roman"/>
              </a:rPr>
              <a:t>surface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20084" y="3429000"/>
            <a:ext cx="4368800" cy="3429000"/>
            <a:chOff x="3720084" y="3429000"/>
            <a:chExt cx="4368800" cy="3429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0084" y="6678170"/>
              <a:ext cx="4368546" cy="1798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3429000"/>
              <a:ext cx="4343400" cy="3257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4715"/>
            <a:ext cx="31610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Morphology: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067308"/>
            <a:ext cx="2449830" cy="393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7979"/>
                </a:solidFill>
                <a:latin typeface="Times New Roman"/>
                <a:cs typeface="Times New Roman"/>
              </a:rPr>
              <a:t>3-</a:t>
            </a:r>
            <a:r>
              <a:rPr sz="4000" b="1" spc="-15" dirty="0">
                <a:solidFill>
                  <a:srgbClr val="007979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007979"/>
                </a:solidFill>
                <a:latin typeface="Times New Roman"/>
                <a:cs typeface="Times New Roman"/>
              </a:rPr>
              <a:t>Flowers</a:t>
            </a:r>
            <a:endParaRPr sz="4000">
              <a:latin typeface="Times New Roman"/>
              <a:cs typeface="Times New Roman"/>
            </a:endParaRPr>
          </a:p>
          <a:p>
            <a:pPr marL="88900" marR="1179830">
              <a:lnSpc>
                <a:spcPts val="6530"/>
              </a:lnSpc>
              <a:spcBef>
                <a:spcPts val="555"/>
              </a:spcBef>
            </a:pPr>
            <a:r>
              <a:rPr sz="3200" b="1" spc="-10" dirty="0">
                <a:solidFill>
                  <a:srgbClr val="1F3E60"/>
                </a:solidFill>
                <a:latin typeface="Times New Roman"/>
                <a:cs typeface="Times New Roman"/>
              </a:rPr>
              <a:t>Small Purple</a:t>
            </a:r>
            <a:endParaRPr sz="32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2020"/>
              </a:spcBef>
            </a:pPr>
            <a:r>
              <a:rPr sz="3200" b="1" spc="-10" dirty="0">
                <a:solidFill>
                  <a:srgbClr val="1F3E60"/>
                </a:solidFill>
                <a:latin typeface="Times New Roman"/>
                <a:cs typeface="Times New Roman"/>
              </a:rPr>
              <a:t>Zygomorphic</a:t>
            </a:r>
            <a:endParaRPr sz="32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2685"/>
              </a:spcBef>
            </a:pPr>
            <a:r>
              <a:rPr sz="3200" b="1" spc="-10" dirty="0">
                <a:solidFill>
                  <a:srgbClr val="1F3E60"/>
                </a:solidFill>
                <a:latin typeface="Times New Roman"/>
                <a:cs typeface="Times New Roman"/>
              </a:rPr>
              <a:t>Bilabiate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506730"/>
            <a:ext cx="3553205" cy="61493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459</Words>
  <Application>Microsoft Office PowerPoint</Application>
  <PresentationFormat>On-screen Show (4:3)</PresentationFormat>
  <Paragraphs>103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MT</vt:lpstr>
      <vt:lpstr>Cambria Math</vt:lpstr>
      <vt:lpstr>Tahoma</vt:lpstr>
      <vt:lpstr>Times New Roman</vt:lpstr>
      <vt:lpstr>Trebuchet MS</vt:lpstr>
      <vt:lpstr>Verdana</vt:lpstr>
      <vt:lpstr>Wingdings</vt:lpstr>
      <vt:lpstr>Office Theme</vt:lpstr>
      <vt:lpstr>Pharmacognosy PHG112</vt:lpstr>
      <vt:lpstr>Faculty of Pharmacy</vt:lpstr>
      <vt:lpstr>HERBS</vt:lpstr>
      <vt:lpstr>HERBS( Herba )</vt:lpstr>
      <vt:lpstr>Peppermint</vt:lpstr>
      <vt:lpstr>Origin:</vt:lpstr>
      <vt:lpstr>Morphology:</vt:lpstr>
      <vt:lpstr>Morphology: 2- Leaves</vt:lpstr>
      <vt:lpstr>Morphology:</vt:lpstr>
      <vt:lpstr>T.S in stem:</vt:lpstr>
      <vt:lpstr>Physical characters:</vt:lpstr>
      <vt:lpstr>PowerPoint Presentation</vt:lpstr>
      <vt:lpstr>Key Elements</vt:lpstr>
      <vt:lpstr>Key Elements</vt:lpstr>
      <vt:lpstr>Key Elements</vt:lpstr>
      <vt:lpstr>Microscopical Characters:</vt:lpstr>
      <vt:lpstr>Uses</vt:lpstr>
      <vt:lpstr>Herbs 2-Lobelia“Indian tobacco”</vt:lpstr>
      <vt:lpstr>Morphology of stem:</vt:lpstr>
      <vt:lpstr>Physical characters:</vt:lpstr>
      <vt:lpstr>Key Elements</vt:lpstr>
      <vt:lpstr>Key Elements</vt:lpstr>
      <vt:lpstr>Key Elements</vt:lpstr>
      <vt:lpstr>Microscopical Characters:</vt:lpstr>
      <vt:lpstr>Uses</vt:lpstr>
      <vt:lpstr>References:</vt:lpstr>
      <vt:lpstr>Useful links: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Microsoft account</cp:lastModifiedBy>
  <cp:revision>5</cp:revision>
  <dcterms:created xsi:type="dcterms:W3CDTF">2024-11-22T17:31:02Z</dcterms:created>
  <dcterms:modified xsi:type="dcterms:W3CDTF">2024-11-22T18:59:31Z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2024-11-22T00:00:00Z</vt:filetime>
  </property>
  <property fmtid="{D5CDD505-2E9C-101B-9397-08002B2CF9AE}" pid="5" name="Producer">
    <vt:lpwstr>Microsoft® PowerPoint® 2016</vt:lpwstr>
  </property>
</Properties>
</file>