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 id="2147483702" r:id="rId4"/>
    <p:sldMasterId id="2147483716" r:id="rId5"/>
    <p:sldMasterId id="2147483722" r:id="rId6"/>
    <p:sldMasterId id="2147483728" r:id="rId7"/>
    <p:sldMasterId id="2147483734" r:id="rId8"/>
  </p:sldMasterIdLst>
  <p:notesMasterIdLst>
    <p:notesMasterId r:id="rId75"/>
  </p:notesMasterIdLst>
  <p:sldIdLst>
    <p:sldId id="256" r:id="rId9"/>
    <p:sldId id="324"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5" r:id="rId48"/>
    <p:sldId id="296" r:id="rId49"/>
    <p:sldId id="297" r:id="rId50"/>
    <p:sldId id="298" r:id="rId51"/>
    <p:sldId id="299" r:id="rId52"/>
    <p:sldId id="300" r:id="rId53"/>
    <p:sldId id="301" r:id="rId54"/>
    <p:sldId id="306" r:id="rId55"/>
    <p:sldId id="303" r:id="rId56"/>
    <p:sldId id="304" r:id="rId57"/>
    <p:sldId id="307" r:id="rId58"/>
    <p:sldId id="323"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9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63" Type="http://schemas.openxmlformats.org/officeDocument/2006/relationships/slide" Target="slides/slide55.xml"/><Relationship Id="rId68" Type="http://schemas.openxmlformats.org/officeDocument/2006/relationships/slide" Target="slides/slide60.xml"/><Relationship Id="rId76"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3.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slide" Target="slides/slide50.xml"/><Relationship Id="rId66" Type="http://schemas.openxmlformats.org/officeDocument/2006/relationships/slide" Target="slides/slide58.xml"/><Relationship Id="rId74" Type="http://schemas.openxmlformats.org/officeDocument/2006/relationships/slide" Target="slides/slide66.xml"/><Relationship Id="rId79"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3.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slide" Target="slides/slide52.xml"/><Relationship Id="rId65" Type="http://schemas.openxmlformats.org/officeDocument/2006/relationships/slide" Target="slides/slide57.xml"/><Relationship Id="rId73" Type="http://schemas.openxmlformats.org/officeDocument/2006/relationships/slide" Target="slides/slide65.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slide" Target="slides/slide48.xml"/><Relationship Id="rId64" Type="http://schemas.openxmlformats.org/officeDocument/2006/relationships/slide" Target="slides/slide56.xml"/><Relationship Id="rId69" Type="http://schemas.openxmlformats.org/officeDocument/2006/relationships/slide" Target="slides/slide61.xml"/><Relationship Id="rId77"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3.xml"/><Relationship Id="rId72"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slide" Target="slides/slide51.xml"/><Relationship Id="rId67" Type="http://schemas.openxmlformats.org/officeDocument/2006/relationships/slide" Target="slides/slide59.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62" Type="http://schemas.openxmlformats.org/officeDocument/2006/relationships/slide" Target="slides/slide54.xml"/><Relationship Id="rId70" Type="http://schemas.openxmlformats.org/officeDocument/2006/relationships/slide" Target="slides/slide62.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ADA07-C9DD-4D8E-B920-9D18B41F8FB7}"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55D985-6496-4EA1-85E4-5E8B01E39A30}" type="slidenum">
              <a:rPr lang="en-US" smtClean="0"/>
              <a:t>‹#›</a:t>
            </a:fld>
            <a:endParaRPr lang="en-US"/>
          </a:p>
        </p:txBody>
      </p:sp>
    </p:spTree>
    <p:extLst>
      <p:ext uri="{BB962C8B-B14F-4D97-AF65-F5344CB8AC3E}">
        <p14:creationId xmlns:p14="http://schemas.microsoft.com/office/powerpoint/2010/main" val="3647497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55D985-6496-4EA1-85E4-5E8B01E39A30}" type="slidenum">
              <a:rPr lang="en-US" smtClean="0"/>
              <a:t>2</a:t>
            </a:fld>
            <a:endParaRPr lang="en-US"/>
          </a:p>
        </p:txBody>
      </p:sp>
    </p:spTree>
    <p:extLst>
      <p:ext uri="{BB962C8B-B14F-4D97-AF65-F5344CB8AC3E}">
        <p14:creationId xmlns:p14="http://schemas.microsoft.com/office/powerpoint/2010/main" val="2007434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Arial"/>
              </a:rPr>
              <a:pPr/>
              <a:t>3</a:t>
            </a:fld>
            <a:endParaRPr lang="en-US" dirty="0">
              <a:solidFill>
                <a:prstClr val="black"/>
              </a:solidFill>
              <a:latin typeface="Arial"/>
            </a:endParaRPr>
          </a:p>
        </p:txBody>
      </p:sp>
    </p:spTree>
    <p:extLst>
      <p:ext uri="{BB962C8B-B14F-4D97-AF65-F5344CB8AC3E}">
        <p14:creationId xmlns:p14="http://schemas.microsoft.com/office/powerpoint/2010/main" val="3975544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Arial"/>
              </a:rPr>
              <a:pPr/>
              <a:t>12</a:t>
            </a:fld>
            <a:endParaRPr lang="en-US" dirty="0">
              <a:solidFill>
                <a:prstClr val="black"/>
              </a:solidFill>
              <a:latin typeface="Arial"/>
            </a:endParaRPr>
          </a:p>
        </p:txBody>
      </p:sp>
    </p:spTree>
    <p:extLst>
      <p:ext uri="{BB962C8B-B14F-4D97-AF65-F5344CB8AC3E}">
        <p14:creationId xmlns:p14="http://schemas.microsoft.com/office/powerpoint/2010/main" val="1312159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r>
              <a:rPr lang="en-IN" dirty="0" smtClean="0"/>
              <a:t>)</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Arial"/>
              </a:rPr>
              <a:pPr/>
              <a:t>22</a:t>
            </a:fld>
            <a:endParaRPr lang="en-US" dirty="0">
              <a:solidFill>
                <a:prstClr val="black"/>
              </a:solidFill>
              <a:latin typeface="Arial"/>
            </a:endParaRPr>
          </a:p>
        </p:txBody>
      </p:sp>
    </p:spTree>
    <p:extLst>
      <p:ext uri="{BB962C8B-B14F-4D97-AF65-F5344CB8AC3E}">
        <p14:creationId xmlns:p14="http://schemas.microsoft.com/office/powerpoint/2010/main" val="307400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1) MathType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a:t>3) NVDA Reader (free versions available)</a:t>
            </a:r>
            <a:endParaRPr lang="en-US" dirty="0">
              <a:ea typeface="ＭＳ Ｐゴシック" pitchFamily="34" charset="-128"/>
            </a:endParaRPr>
          </a:p>
        </p:txBody>
      </p:sp>
      <p:sp>
        <p:nvSpPr>
          <p:cNvPr id="4" name="Slide Number Placeholder 3"/>
          <p:cNvSpPr>
            <a:spLocks noGrp="1"/>
          </p:cNvSpPr>
          <p:nvPr>
            <p:ph type="sldNum" sz="quarter" idx="10"/>
          </p:nvPr>
        </p:nvSpPr>
        <p:spPr/>
        <p:txBody>
          <a:bodyPr/>
          <a:lstStyle/>
          <a:p>
            <a:fld id="{A73D6722-9B4D-4E29-B226-C325925A8118}" type="slidenum">
              <a:rPr lang="en-US" smtClean="0">
                <a:solidFill>
                  <a:prstClr val="black"/>
                </a:solidFill>
                <a:latin typeface="Arial"/>
              </a:rPr>
              <a:pPr/>
              <a:t>29</a:t>
            </a:fld>
            <a:endParaRPr lang="en-US" dirty="0">
              <a:solidFill>
                <a:prstClr val="black"/>
              </a:solidFill>
              <a:latin typeface="Arial"/>
            </a:endParaRPr>
          </a:p>
        </p:txBody>
      </p:sp>
    </p:spTree>
    <p:extLst>
      <p:ext uri="{BB962C8B-B14F-4D97-AF65-F5344CB8AC3E}">
        <p14:creationId xmlns:p14="http://schemas.microsoft.com/office/powerpoint/2010/main" val="3468114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5"/>
          </p:nvPr>
        </p:nvSpPr>
        <p:spPr/>
        <p:txBody>
          <a:bodyPr/>
          <a:lstStyle/>
          <a:p>
            <a:fld id="{66DBF9FE-2902-8143-B781-C5E3240DDF2A}" type="slidenum">
              <a:rPr lang="x-none" smtClean="0"/>
              <a:pPr/>
              <a:t>64</a:t>
            </a:fld>
            <a:endParaRPr lang="x-none"/>
          </a:p>
        </p:txBody>
      </p:sp>
    </p:spTree>
    <p:extLst>
      <p:ext uri="{BB962C8B-B14F-4D97-AF65-F5344CB8AC3E}">
        <p14:creationId xmlns:p14="http://schemas.microsoft.com/office/powerpoint/2010/main" val="61424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11" name="TextBox 10"/>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1348290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5" name="Slide Number Placeholder 14"/>
          <p:cNvSpPr>
            <a:spLocks noGrp="1"/>
          </p:cNvSpPr>
          <p:nvPr>
            <p:ph type="sldNum" sz="quarter" idx="11"/>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6" name="Footer Placeholder 15"/>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57197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43965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1" name="TextBox 10"/>
          <p:cNvSpPr txBox="1"/>
          <p:nvPr userDrawn="1"/>
        </p:nvSpPr>
        <p:spPr>
          <a:xfrm>
            <a:off x="127732" y="6438055"/>
            <a:ext cx="8319885"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1007866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
        <p:nvSpPr>
          <p:cNvPr id="12" name="TextBox 11"/>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4469948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9" name="TextBox 8"/>
          <p:cNvSpPr txBox="1"/>
          <p:nvPr userDrawn="1"/>
        </p:nvSpPr>
        <p:spPr>
          <a:xfrm>
            <a:off x="3657600" y="6434395"/>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2060178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00" y="6434395"/>
            <a:ext cx="1224000" cy="279915"/>
          </a:xfrm>
          <a:prstGeom prst="rect">
            <a:avLst/>
          </a:prstGeom>
        </p:spPr>
      </p:pic>
    </p:spTree>
    <p:extLst>
      <p:ext uri="{BB962C8B-B14F-4D97-AF65-F5344CB8AC3E}">
        <p14:creationId xmlns:p14="http://schemas.microsoft.com/office/powerpoint/2010/main" val="2563303695"/>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73533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2968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462576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701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00" y="6434395"/>
            <a:ext cx="1224000" cy="279915"/>
          </a:xfrm>
          <a:prstGeom prst="rect">
            <a:avLst/>
          </a:prstGeom>
        </p:spPr>
      </p:pic>
    </p:spTree>
    <p:extLst>
      <p:ext uri="{BB962C8B-B14F-4D97-AF65-F5344CB8AC3E}">
        <p14:creationId xmlns:p14="http://schemas.microsoft.com/office/powerpoint/2010/main" val="2022118282"/>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3" name="TextBox 12"/>
          <p:cNvSpPr txBox="1"/>
          <p:nvPr userDrawn="1"/>
        </p:nvSpPr>
        <p:spPr>
          <a:xfrm>
            <a:off x="127732" y="6438055"/>
            <a:ext cx="95504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3003685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39866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p:nvPr>
        </p:nvSpPr>
        <p:spPr>
          <a:xfrm>
            <a:off x="609600" y="215372"/>
            <a:ext cx="10972800" cy="1097280"/>
          </a:xfrm>
        </p:spPr>
        <p:txBody>
          <a:bodyPr/>
          <a:lstStyle/>
          <a:p>
            <a:r>
              <a:rPr lang="en-US" dirty="0"/>
              <a:t>Click to edit Master title style</a:t>
            </a:r>
          </a:p>
        </p:txBody>
      </p:sp>
      <p:sp>
        <p:nvSpPr>
          <p:cNvPr id="7" name="Content Placeholder 2"/>
          <p:cNvSpPr>
            <a:spLocks noGrp="1"/>
          </p:cNvSpPr>
          <p:nvPr>
            <p:ph idx="1"/>
          </p:nvPr>
        </p:nvSpPr>
        <p:spPr>
          <a:xfrm>
            <a:off x="609600" y="1600201"/>
            <a:ext cx="109728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609600" y="2667000"/>
            <a:ext cx="51816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892800" y="2667000"/>
            <a:ext cx="568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0602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5" name="Slide Number Placeholder 14"/>
          <p:cNvSpPr>
            <a:spLocks noGrp="1"/>
          </p:cNvSpPr>
          <p:nvPr>
            <p:ph type="sldNum" sz="quarter" idx="11"/>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6" name="Footer Placeholder 15"/>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36709238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430357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1" name="TextBox 10"/>
          <p:cNvSpPr txBox="1"/>
          <p:nvPr userDrawn="1"/>
        </p:nvSpPr>
        <p:spPr>
          <a:xfrm>
            <a:off x="127732" y="6438055"/>
            <a:ext cx="95504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1860961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
        <p:nvSpPr>
          <p:cNvPr id="12" name="TextBox 11"/>
          <p:cNvSpPr txBox="1"/>
          <p:nvPr userDrawn="1"/>
        </p:nvSpPr>
        <p:spPr>
          <a:xfrm>
            <a:off x="3672418" y="6407664"/>
            <a:ext cx="8214783"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4900699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9" name="TextBox 8"/>
          <p:cNvSpPr txBox="1"/>
          <p:nvPr userDrawn="1"/>
        </p:nvSpPr>
        <p:spPr>
          <a:xfrm>
            <a:off x="3657600" y="6400801"/>
            <a:ext cx="82296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1593464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00" y="6434395"/>
            <a:ext cx="1224000" cy="279915"/>
          </a:xfrm>
          <a:prstGeom prst="rect">
            <a:avLst/>
          </a:prstGeom>
        </p:spPr>
      </p:pic>
    </p:spTree>
    <p:extLst>
      <p:ext uri="{BB962C8B-B14F-4D97-AF65-F5344CB8AC3E}">
        <p14:creationId xmlns:p14="http://schemas.microsoft.com/office/powerpoint/2010/main" val="890022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566652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78999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2" name="Footer Placeholder 2"/>
          <p:cNvSpPr>
            <a:spLocks noGrp="1"/>
          </p:cNvSpPr>
          <p:nvPr>
            <p:ph type="ftr" sz="quarter" idx="10"/>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5727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648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0"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8380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11"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3" name="TextBox 12"/>
          <p:cNvSpPr txBox="1"/>
          <p:nvPr userDrawn="1"/>
        </p:nvSpPr>
        <p:spPr>
          <a:xfrm>
            <a:off x="127733" y="6438055"/>
            <a:ext cx="8203468"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267134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sz="3600">
                <a:latin typeface="+mj-lt"/>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94636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p:nvPr>
        </p:nvSpPr>
        <p:spPr>
          <a:xfrm>
            <a:off x="609600" y="215372"/>
            <a:ext cx="10972800" cy="1097280"/>
          </a:xfrm>
        </p:spPr>
        <p:txBody>
          <a:bodyPr/>
          <a:lstStyle/>
          <a:p>
            <a:r>
              <a:rPr lang="en-US" dirty="0" smtClean="0"/>
              <a:t>Click to edit Master title style</a:t>
            </a:r>
            <a:endParaRPr lang="en-US" dirty="0"/>
          </a:p>
        </p:txBody>
      </p:sp>
      <p:sp>
        <p:nvSpPr>
          <p:cNvPr id="7" name="Content Placeholder 2"/>
          <p:cNvSpPr>
            <a:spLocks noGrp="1"/>
          </p:cNvSpPr>
          <p:nvPr>
            <p:ph idx="1"/>
          </p:nvPr>
        </p:nvSpPr>
        <p:spPr>
          <a:xfrm>
            <a:off x="609600" y="1600201"/>
            <a:ext cx="109728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idx="13"/>
          </p:nvPr>
        </p:nvSpPr>
        <p:spPr>
          <a:xfrm>
            <a:off x="609600" y="2667000"/>
            <a:ext cx="51816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 Placeholder 9"/>
          <p:cNvSpPr>
            <a:spLocks noGrp="1"/>
          </p:cNvSpPr>
          <p:nvPr>
            <p:ph type="body" sz="quarter" idx="14"/>
          </p:nvPr>
        </p:nvSpPr>
        <p:spPr>
          <a:xfrm>
            <a:off x="5892800" y="2667000"/>
            <a:ext cx="5689600" cy="2438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70312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5" name="Slide Number Placeholder 14"/>
          <p:cNvSpPr>
            <a:spLocks noGrp="1"/>
          </p:cNvSpPr>
          <p:nvPr>
            <p:ph type="sldNum" sz="quarter" idx="11"/>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6" name="Footer Placeholder 15"/>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1097291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Click to edit Master title style</a:t>
            </a:r>
            <a:endParaRPr lang="en-US" dirty="0"/>
          </a:p>
        </p:txBody>
      </p:sp>
      <p:sp>
        <p:nvSpPr>
          <p:cNvPr id="9" name="Footer Placeholder 3"/>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53145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1" name="TextBox 10"/>
          <p:cNvSpPr txBox="1"/>
          <p:nvPr userDrawn="1"/>
        </p:nvSpPr>
        <p:spPr>
          <a:xfrm>
            <a:off x="127732" y="6438055"/>
            <a:ext cx="8319885"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1656559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
        <p:nvSpPr>
          <p:cNvPr id="12" name="TextBox 11"/>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2574703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121808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12192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prstClr val="white"/>
              </a:solidFill>
            </a:endParaRPr>
          </a:p>
        </p:txBody>
      </p:sp>
      <p:sp>
        <p:nvSpPr>
          <p:cNvPr id="2" name="Title 1"/>
          <p:cNvSpPr>
            <a:spLocks noGrp="1"/>
          </p:cNvSpPr>
          <p:nvPr>
            <p:ph type="ctrTitle"/>
          </p:nvPr>
        </p:nvSpPr>
        <p:spPr>
          <a:xfrm>
            <a:off x="914400" y="762001"/>
            <a:ext cx="103632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899583" y="3962400"/>
            <a:ext cx="10392835"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14400" y="6434395"/>
            <a:ext cx="1224000" cy="279915"/>
          </a:xfrm>
          <a:prstGeom prst="rect">
            <a:avLst/>
          </a:prstGeom>
        </p:spPr>
      </p:pic>
      <p:sp>
        <p:nvSpPr>
          <p:cNvPr id="9" name="TextBox 8"/>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1954235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800" y="6434395"/>
            <a:ext cx="1224000" cy="279915"/>
          </a:xfrm>
          <a:prstGeom prst="rect">
            <a:avLst/>
          </a:prstGeom>
        </p:spPr>
      </p:pic>
    </p:spTree>
    <p:extLst>
      <p:ext uri="{BB962C8B-B14F-4D97-AF65-F5344CB8AC3E}">
        <p14:creationId xmlns:p14="http://schemas.microsoft.com/office/powerpoint/2010/main" val="140873795"/>
      </p:ext>
    </p:extLst>
  </p:cSld>
  <p:clrMapOvr>
    <a:masterClrMapping/>
  </p:clrMapOvr>
  <p:hf sldNum="0"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92644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609600" y="816430"/>
            <a:ext cx="109728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609600" y="1600201"/>
            <a:ext cx="109728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7752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79817800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95252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3" name="TextBox 12"/>
          <p:cNvSpPr txBox="1"/>
          <p:nvPr userDrawn="1"/>
        </p:nvSpPr>
        <p:spPr>
          <a:xfrm>
            <a:off x="127732" y="6438055"/>
            <a:ext cx="8319885"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33046611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705705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p:nvPr>
        </p:nvSpPr>
        <p:spPr>
          <a:xfrm>
            <a:off x="609600" y="215372"/>
            <a:ext cx="10972800" cy="1097280"/>
          </a:xfrm>
        </p:spPr>
        <p:txBody>
          <a:bodyPr/>
          <a:lstStyle/>
          <a:p>
            <a:r>
              <a:rPr lang="en-US" dirty="0"/>
              <a:t>Click to edit Master title style</a:t>
            </a:r>
          </a:p>
        </p:txBody>
      </p:sp>
      <p:sp>
        <p:nvSpPr>
          <p:cNvPr id="7" name="Content Placeholder 2"/>
          <p:cNvSpPr>
            <a:spLocks noGrp="1"/>
          </p:cNvSpPr>
          <p:nvPr>
            <p:ph idx="1"/>
          </p:nvPr>
        </p:nvSpPr>
        <p:spPr>
          <a:xfrm>
            <a:off x="609600" y="1600201"/>
            <a:ext cx="109728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609600" y="2667000"/>
            <a:ext cx="51816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892800" y="2667000"/>
            <a:ext cx="568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302877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1447801"/>
            <a:ext cx="103632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899583" y="3962400"/>
            <a:ext cx="10392836"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4" name="Date Placeholder 1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5" name="Slide Number Placeholder 14"/>
          <p:cNvSpPr>
            <a:spLocks noGrp="1"/>
          </p:cNvSpPr>
          <p:nvPr>
            <p:ph type="sldNum" sz="quarter" idx="11"/>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16" name="Footer Placeholder 15"/>
          <p:cNvSpPr>
            <a:spLocks noGrp="1"/>
          </p:cNvSpPr>
          <p:nvPr>
            <p:ph type="ftr" sz="quarter" idx="12"/>
          </p:nvPr>
        </p:nvSpPr>
        <p:spPr/>
        <p:txBody>
          <a:bodyPr/>
          <a:lstStyle/>
          <a:p>
            <a:endParaRPr lang="en-US" dirty="0">
              <a:solidFill>
                <a:prstClr val="black"/>
              </a:solidFill>
            </a:endParaRPr>
          </a:p>
        </p:txBody>
      </p:sp>
    </p:spTree>
    <p:extLst>
      <p:ext uri="{BB962C8B-B14F-4D97-AF65-F5344CB8AC3E}">
        <p14:creationId xmlns:p14="http://schemas.microsoft.com/office/powerpoint/2010/main" val="544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28660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2298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1" name="TextBox 10"/>
          <p:cNvSpPr txBox="1"/>
          <p:nvPr userDrawn="1"/>
        </p:nvSpPr>
        <p:spPr>
          <a:xfrm>
            <a:off x="127732" y="6438055"/>
            <a:ext cx="8319885"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257813825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609600" y="215372"/>
            <a:ext cx="109728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609600" y="816430"/>
            <a:ext cx="109728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6705600" y="1600202"/>
            <a:ext cx="48768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6705600" y="3200401"/>
            <a:ext cx="48768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125292" y="6165338"/>
            <a:ext cx="11460480" cy="235463"/>
          </a:xfrm>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
        <p:nvSpPr>
          <p:cNvPr id="12" name="TextBox 11"/>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spTree>
    <p:extLst>
      <p:ext uri="{BB962C8B-B14F-4D97-AF65-F5344CB8AC3E}">
        <p14:creationId xmlns:p14="http://schemas.microsoft.com/office/powerpoint/2010/main" val="33838224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72098"/>
          </a:xfrm>
          <a:prstGeom prst="rect">
            <a:avLst/>
          </a:prstGeom>
        </p:spPr>
        <p:txBody>
          <a:bodyPr wrap="square" lIns="0" tIns="0" rIns="0" bIns="0">
            <a:spAutoFit/>
          </a:bodyPr>
          <a:lstStyle>
            <a:lvl1pPr>
              <a:defRPr sz="5667"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89787"/>
          </a:xfrm>
          <a:prstGeom prst="rect">
            <a:avLst/>
          </a:prstGeom>
        </p:spPr>
        <p:txBody>
          <a:bodyPr wrap="square" lIns="0" tIns="0" rIns="0" bIns="0">
            <a:spAutoFit/>
          </a:bodyPr>
          <a:lstStyle>
            <a:lvl1pPr>
              <a:defRPr sz="25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265212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type="body" idx="1"/>
          </p:nvPr>
        </p:nvSpPr>
        <p:spPr>
          <a:xfrm>
            <a:off x="659176" y="2934062"/>
            <a:ext cx="10734463" cy="389787"/>
          </a:xfrm>
        </p:spPr>
        <p:txBody>
          <a:bodyPr lIns="0" tIns="0" rIns="0" bIns="0"/>
          <a:lstStyle>
            <a:lvl1pPr>
              <a:defRPr sz="25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686388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58477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8477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5806446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3266251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1504626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872098"/>
          </a:xfrm>
          <a:prstGeom prst="rect">
            <a:avLst/>
          </a:prstGeom>
        </p:spPr>
        <p:txBody>
          <a:bodyPr wrap="square" lIns="0" tIns="0" rIns="0" bIns="0">
            <a:spAutoFit/>
          </a:bodyPr>
          <a:lstStyle>
            <a:lvl1pPr>
              <a:defRPr sz="5667" b="0" i="0">
                <a:solidFill>
                  <a:schemeClr val="tx1"/>
                </a:solidFill>
                <a:latin typeface="Arial"/>
                <a:cs typeface="Arial"/>
              </a:defRPr>
            </a:lvl1pPr>
          </a:lstStyle>
          <a:p>
            <a:endParaRPr/>
          </a:p>
        </p:txBody>
      </p:sp>
      <p:sp>
        <p:nvSpPr>
          <p:cNvPr id="3" name="Holder 3"/>
          <p:cNvSpPr>
            <a:spLocks noGrp="1"/>
          </p:cNvSpPr>
          <p:nvPr>
            <p:ph type="subTitle" idx="4"/>
          </p:nvPr>
        </p:nvSpPr>
        <p:spPr>
          <a:xfrm>
            <a:off x="1828800" y="3840480"/>
            <a:ext cx="8534400" cy="389787"/>
          </a:xfrm>
          <a:prstGeom prst="rect">
            <a:avLst/>
          </a:prstGeom>
        </p:spPr>
        <p:txBody>
          <a:bodyPr wrap="square" lIns="0" tIns="0" rIns="0" bIns="0">
            <a:spAutoFit/>
          </a:bodyPr>
          <a:lstStyle>
            <a:lvl1pPr>
              <a:defRPr sz="25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05983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type="body" idx="1"/>
          </p:nvPr>
        </p:nvSpPr>
        <p:spPr>
          <a:xfrm>
            <a:off x="659176" y="2934062"/>
            <a:ext cx="10734463" cy="389787"/>
          </a:xfrm>
        </p:spPr>
        <p:txBody>
          <a:bodyPr lIns="0" tIns="0" rIns="0" bIns="0"/>
          <a:lstStyle>
            <a:lvl1pPr>
              <a:defRPr sz="2533"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1230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017805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584775"/>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84775"/>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808466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09459" y="610224"/>
            <a:ext cx="11573083" cy="872098"/>
          </a:xfrm>
        </p:spPr>
        <p:txBody>
          <a:bodyPr lIns="0" tIns="0" rIns="0" bIns="0"/>
          <a:lstStyle>
            <a:lvl1pPr>
              <a:defRPr sz="5667"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368100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28339084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sz="1200" kern="0">
              <a:solidFill>
                <a:sysClr val="windowText" lastClr="000000"/>
              </a:solidFill>
            </a:endParaRPr>
          </a:p>
        </p:txBody>
      </p:sp>
      <p:pic>
        <p:nvPicPr>
          <p:cNvPr id="17" name="bg object 17"/>
          <p:cNvPicPr/>
          <p:nvPr/>
        </p:nvPicPr>
        <p:blipFill>
          <a:blip r:embed="rId2" cstate="print"/>
          <a:stretch>
            <a:fillRect/>
          </a:stretch>
        </p:blipFill>
        <p:spPr>
          <a:xfrm>
            <a:off x="68" y="-4987"/>
            <a:ext cx="3822389" cy="1440616"/>
          </a:xfrm>
          <a:prstGeom prst="rect">
            <a:avLst/>
          </a:prstGeom>
        </p:spPr>
      </p:pic>
      <p:sp>
        <p:nvSpPr>
          <p:cNvPr id="2" name="Holder 2"/>
          <p:cNvSpPr>
            <a:spLocks noGrp="1"/>
          </p:cNvSpPr>
          <p:nvPr>
            <p:ph type="ctrTitle"/>
          </p:nvPr>
        </p:nvSpPr>
        <p:spPr>
          <a:xfrm>
            <a:off x="2616044" y="155417"/>
            <a:ext cx="4649893" cy="784437"/>
          </a:xfrm>
          <a:prstGeom prst="rect">
            <a:avLst/>
          </a:prstGeom>
        </p:spPr>
        <p:txBody>
          <a:bodyPr wrap="square" lIns="0" tIns="0" rIns="0" bIns="0">
            <a:spAutoFit/>
          </a:bodyPr>
          <a:lstStyle>
            <a:lvl1pPr>
              <a:defRPr sz="5034" b="0"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384721"/>
          </a:xfrm>
          <a:prstGeom prst="rect">
            <a:avLst/>
          </a:prstGeom>
        </p:spPr>
        <p:txBody>
          <a:bodyPr wrap="square" lIns="0" tIns="0" rIns="0" bIns="0">
            <a:spAutoFit/>
          </a:bodyPr>
          <a:lstStyle>
            <a:lvl1pPr>
              <a:defRPr sz="25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29218937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type="body" idx="1"/>
          </p:nvPr>
        </p:nvSpPr>
        <p:spPr>
          <a:xfrm>
            <a:off x="4017435" y="1308751"/>
            <a:ext cx="7799917" cy="384721"/>
          </a:xfrm>
        </p:spPr>
        <p:txBody>
          <a:bodyPr lIns="0" tIns="0" rIns="0" bIns="0"/>
          <a:lstStyle>
            <a:lvl1pPr>
              <a:defRPr sz="25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6862393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5770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770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1449637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B00"/>
          </a:solidFill>
        </p:spPr>
        <p:txBody>
          <a:bodyPr wrap="square" lIns="0" tIns="0" rIns="0" bIns="0" rtlCol="0"/>
          <a:lstStyle/>
          <a:p>
            <a:endParaRPr sz="1200" kern="0">
              <a:solidFill>
                <a:sysClr val="windowText" lastClr="000000"/>
              </a:solidFill>
            </a:endParaRPr>
          </a:p>
        </p:txBody>
      </p:sp>
      <p:pic>
        <p:nvPicPr>
          <p:cNvPr id="17" name="bg object 17"/>
          <p:cNvPicPr/>
          <p:nvPr/>
        </p:nvPicPr>
        <p:blipFill>
          <a:blip r:embed="rId2" cstate="print"/>
          <a:stretch>
            <a:fillRect/>
          </a:stretch>
        </p:blipFill>
        <p:spPr>
          <a:xfrm>
            <a:off x="5817168" y="2196591"/>
            <a:ext cx="6375933" cy="2500564"/>
          </a:xfrm>
          <a:prstGeom prst="rect">
            <a:avLst/>
          </a:prstGeom>
        </p:spPr>
      </p:pic>
      <p:pic>
        <p:nvPicPr>
          <p:cNvPr id="18" name="bg object 18"/>
          <p:cNvPicPr/>
          <p:nvPr/>
        </p:nvPicPr>
        <p:blipFill>
          <a:blip r:embed="rId3" cstate="print"/>
          <a:stretch>
            <a:fillRect/>
          </a:stretch>
        </p:blipFill>
        <p:spPr>
          <a:xfrm>
            <a:off x="4755434" y="919983"/>
            <a:ext cx="6216649" cy="3479799"/>
          </a:xfrm>
          <a:prstGeom prst="rect">
            <a:avLst/>
          </a:prstGeom>
        </p:spPr>
      </p:pic>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3488499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4BF86"/>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7831346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sz="1200" kern="0">
              <a:solidFill>
                <a:sysClr val="windowText" lastClr="000000"/>
              </a:solidFill>
            </a:endParaRPr>
          </a:p>
        </p:txBody>
      </p:sp>
      <p:pic>
        <p:nvPicPr>
          <p:cNvPr id="17" name="bg object 17"/>
          <p:cNvPicPr/>
          <p:nvPr/>
        </p:nvPicPr>
        <p:blipFill>
          <a:blip r:embed="rId2" cstate="print"/>
          <a:stretch>
            <a:fillRect/>
          </a:stretch>
        </p:blipFill>
        <p:spPr>
          <a:xfrm>
            <a:off x="68" y="-4987"/>
            <a:ext cx="3822389" cy="1440616"/>
          </a:xfrm>
          <a:prstGeom prst="rect">
            <a:avLst/>
          </a:prstGeom>
        </p:spPr>
      </p:pic>
      <p:sp>
        <p:nvSpPr>
          <p:cNvPr id="2" name="Holder 2"/>
          <p:cNvSpPr>
            <a:spLocks noGrp="1"/>
          </p:cNvSpPr>
          <p:nvPr>
            <p:ph type="ctrTitle"/>
          </p:nvPr>
        </p:nvSpPr>
        <p:spPr>
          <a:xfrm>
            <a:off x="2616044" y="155417"/>
            <a:ext cx="4649893" cy="784437"/>
          </a:xfrm>
          <a:prstGeom prst="rect">
            <a:avLst/>
          </a:prstGeom>
        </p:spPr>
        <p:txBody>
          <a:bodyPr wrap="square" lIns="0" tIns="0" rIns="0" bIns="0">
            <a:spAutoFit/>
          </a:bodyPr>
          <a:lstStyle>
            <a:lvl1pPr>
              <a:defRPr sz="5034" b="0" i="0">
                <a:solidFill>
                  <a:schemeClr val="bg1"/>
                </a:solidFill>
                <a:latin typeface="Verdana"/>
                <a:cs typeface="Verdana"/>
              </a:defRPr>
            </a:lvl1pPr>
          </a:lstStyle>
          <a:p>
            <a:endParaRPr/>
          </a:p>
        </p:txBody>
      </p:sp>
      <p:sp>
        <p:nvSpPr>
          <p:cNvPr id="3" name="Holder 3"/>
          <p:cNvSpPr>
            <a:spLocks noGrp="1"/>
          </p:cNvSpPr>
          <p:nvPr>
            <p:ph type="subTitle" idx="4"/>
          </p:nvPr>
        </p:nvSpPr>
        <p:spPr>
          <a:xfrm>
            <a:off x="1828800" y="3840480"/>
            <a:ext cx="8534400" cy="384721"/>
          </a:xfrm>
          <a:prstGeom prst="rect">
            <a:avLst/>
          </a:prstGeom>
        </p:spPr>
        <p:txBody>
          <a:bodyPr wrap="square" lIns="0" tIns="0" rIns="0" bIns="0">
            <a:spAutoFit/>
          </a:bodyPr>
          <a:lstStyle>
            <a:lvl1pPr>
              <a:defRPr sz="25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67669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054E8"/>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type="body" idx="1"/>
          </p:nvPr>
        </p:nvSpPr>
        <p:spPr>
          <a:xfrm>
            <a:off x="4017435" y="1308751"/>
            <a:ext cx="7799917" cy="384721"/>
          </a:xfrm>
        </p:spPr>
        <p:txBody>
          <a:bodyPr lIns="0" tIns="0" rIns="0" bIns="0"/>
          <a:lstStyle>
            <a:lvl1pPr>
              <a:defRPr sz="2500" b="0" i="0">
                <a:solidFill>
                  <a:schemeClr val="bg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449441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609600" y="228600"/>
            <a:ext cx="109728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609600" y="5368160"/>
            <a:ext cx="109728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prstClr val="black"/>
                </a:solidFill>
              </a:rPr>
              <a:pPr/>
              <a:t>1/17/2024</a:t>
            </a:fld>
            <a:endParaRPr lang="en-US" dirty="0">
              <a:solidFill>
                <a:prstClr val="black"/>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prstClr val="black"/>
                </a:solidFill>
              </a:rPr>
              <a:pPr/>
              <a:t>‹#›</a:t>
            </a:fld>
            <a:endParaRPr lang="en-US" dirty="0">
              <a:solidFill>
                <a:prstClr val="black"/>
              </a:solidFill>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63200" y="6434395"/>
            <a:ext cx="1224000" cy="279915"/>
          </a:xfrm>
          <a:prstGeom prst="rect">
            <a:avLst/>
          </a:prstGeom>
        </p:spPr>
      </p:pic>
      <p:sp>
        <p:nvSpPr>
          <p:cNvPr id="13" name="TextBox 12"/>
          <p:cNvSpPr txBox="1"/>
          <p:nvPr userDrawn="1"/>
        </p:nvSpPr>
        <p:spPr>
          <a:xfrm>
            <a:off x="127733" y="6438055"/>
            <a:ext cx="8203468"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2016, 2012, 2010 Pearson Education, Inc. All Rights Reserved.</a:t>
            </a:r>
          </a:p>
        </p:txBody>
      </p:sp>
    </p:spTree>
    <p:extLst>
      <p:ext uri="{BB962C8B-B14F-4D97-AF65-F5344CB8AC3E}">
        <p14:creationId xmlns:p14="http://schemas.microsoft.com/office/powerpoint/2010/main" val="329006569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sz="half" idx="2"/>
          </p:nvPr>
        </p:nvSpPr>
        <p:spPr>
          <a:xfrm>
            <a:off x="609600" y="1577340"/>
            <a:ext cx="5303520" cy="5770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5770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06473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1"/>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B00"/>
          </a:solidFill>
        </p:spPr>
        <p:txBody>
          <a:bodyPr wrap="square" lIns="0" tIns="0" rIns="0" bIns="0" rtlCol="0"/>
          <a:lstStyle/>
          <a:p>
            <a:endParaRPr sz="1200" kern="0">
              <a:solidFill>
                <a:sysClr val="windowText" lastClr="000000"/>
              </a:solidFill>
            </a:endParaRPr>
          </a:p>
        </p:txBody>
      </p:sp>
      <p:pic>
        <p:nvPicPr>
          <p:cNvPr id="17" name="bg object 17"/>
          <p:cNvPicPr/>
          <p:nvPr/>
        </p:nvPicPr>
        <p:blipFill>
          <a:blip r:embed="rId2" cstate="print"/>
          <a:stretch>
            <a:fillRect/>
          </a:stretch>
        </p:blipFill>
        <p:spPr>
          <a:xfrm>
            <a:off x="5817168" y="2196591"/>
            <a:ext cx="6375933" cy="2500564"/>
          </a:xfrm>
          <a:prstGeom prst="rect">
            <a:avLst/>
          </a:prstGeom>
        </p:spPr>
      </p:pic>
      <p:pic>
        <p:nvPicPr>
          <p:cNvPr id="18" name="bg object 18"/>
          <p:cNvPicPr/>
          <p:nvPr/>
        </p:nvPicPr>
        <p:blipFill>
          <a:blip r:embed="rId3" cstate="print"/>
          <a:stretch>
            <a:fillRect/>
          </a:stretch>
        </p:blipFill>
        <p:spPr>
          <a:xfrm>
            <a:off x="4755434" y="919983"/>
            <a:ext cx="6216649" cy="3479799"/>
          </a:xfrm>
          <a:prstGeom prst="rect">
            <a:avLst/>
          </a:prstGeom>
        </p:spPr>
      </p:pic>
      <p:sp>
        <p:nvSpPr>
          <p:cNvPr id="2" name="Holder 2"/>
          <p:cNvSpPr>
            <a:spLocks noGrp="1"/>
          </p:cNvSpPr>
          <p:nvPr>
            <p:ph type="title"/>
          </p:nvPr>
        </p:nvSpPr>
        <p:spPr>
          <a:xfrm>
            <a:off x="880626" y="155417"/>
            <a:ext cx="8120803" cy="774699"/>
          </a:xfrm>
        </p:spPr>
        <p:txBody>
          <a:bodyPr lIns="0" tIns="0" rIns="0" bIns="0"/>
          <a:lstStyle>
            <a:lvl1pPr>
              <a:defRPr sz="5034" b="0" i="0">
                <a:solidFill>
                  <a:schemeClr val="bg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1332044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2"/>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04BF86"/>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1/17/2024</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1565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609600" y="16002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609600" y="3962401"/>
            <a:ext cx="109728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6682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solidFill>
            </a:endParaRPr>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6" name="Title 7"/>
          <p:cNvSpPr>
            <a:spLocks noGrp="1"/>
          </p:cNvSpPr>
          <p:nvPr>
            <p:ph type="title"/>
          </p:nvPr>
        </p:nvSpPr>
        <p:spPr>
          <a:xfrm>
            <a:off x="609600" y="215372"/>
            <a:ext cx="10972800" cy="1097280"/>
          </a:xfrm>
        </p:spPr>
        <p:txBody>
          <a:bodyPr/>
          <a:lstStyle/>
          <a:p>
            <a:r>
              <a:rPr lang="en-US" dirty="0"/>
              <a:t>Click to edit Master title style</a:t>
            </a:r>
          </a:p>
        </p:txBody>
      </p:sp>
      <p:sp>
        <p:nvSpPr>
          <p:cNvPr id="7" name="Content Placeholder 2"/>
          <p:cNvSpPr>
            <a:spLocks noGrp="1"/>
          </p:cNvSpPr>
          <p:nvPr>
            <p:ph idx="1"/>
          </p:nvPr>
        </p:nvSpPr>
        <p:spPr>
          <a:xfrm>
            <a:off x="609600" y="1600201"/>
            <a:ext cx="10972800" cy="914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3"/>
          </p:nvPr>
        </p:nvSpPr>
        <p:spPr>
          <a:xfrm>
            <a:off x="609600" y="2667000"/>
            <a:ext cx="5181600" cy="2438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4"/>
          </p:nvPr>
        </p:nvSpPr>
        <p:spPr>
          <a:xfrm>
            <a:off x="5892800" y="2667000"/>
            <a:ext cx="5689600" cy="2438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8738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emf"/><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emf"/><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emf"/><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5.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6.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7.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theme" Target="../theme/theme8.xml"/><Relationship Id="rId5" Type="http://schemas.openxmlformats.org/officeDocument/2006/relationships/slideLayout" Target="../slideLayouts/slideLayout72.xml"/><Relationship Id="rId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Tree>
    <p:extLst>
      <p:ext uri="{BB962C8B-B14F-4D97-AF65-F5344CB8AC3E}">
        <p14:creationId xmlns:p14="http://schemas.microsoft.com/office/powerpoint/2010/main" val="268130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3672418" y="6407664"/>
            <a:ext cx="8214783"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Tree>
    <p:extLst>
      <p:ext uri="{BB962C8B-B14F-4D97-AF65-F5344CB8AC3E}">
        <p14:creationId xmlns:p14="http://schemas.microsoft.com/office/powerpoint/2010/main" val="217139275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Tree>
    <p:extLst>
      <p:ext uri="{BB962C8B-B14F-4D97-AF65-F5344CB8AC3E}">
        <p14:creationId xmlns:p14="http://schemas.microsoft.com/office/powerpoint/2010/main" val="1082972758"/>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15372"/>
            <a:ext cx="109728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125292" y="6172201"/>
            <a:ext cx="11460480" cy="235463"/>
          </a:xfrm>
          <a:prstGeom prst="rect">
            <a:avLst/>
          </a:prstGeom>
        </p:spPr>
        <p:txBody>
          <a:bodyPr vert="horz" lIns="0" tIns="0" rIns="0" bIns="0" rtlCol="0" anchor="b"/>
          <a:lstStyle>
            <a:lvl1pPr algn="l">
              <a:defRPr sz="1100">
                <a:solidFill>
                  <a:schemeClr val="tx1"/>
                </a:solidFill>
              </a:defRPr>
            </a:lvl1pPr>
          </a:lstStyle>
          <a:p>
            <a:endParaRPr lang="en-US" dirty="0">
              <a:solidFill>
                <a:prstClr val="black"/>
              </a:solidFill>
            </a:endParaRPr>
          </a:p>
        </p:txBody>
      </p:sp>
      <p:sp>
        <p:nvSpPr>
          <p:cNvPr id="4" name="Date Placeholder 3"/>
          <p:cNvSpPr>
            <a:spLocks noGrp="1"/>
          </p:cNvSpPr>
          <p:nvPr>
            <p:ph type="dt" sz="half" idx="2"/>
          </p:nvPr>
        </p:nvSpPr>
        <p:spPr>
          <a:xfrm>
            <a:off x="8447617" y="113072"/>
            <a:ext cx="28448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1/17/2024</a:t>
            </a:fld>
            <a:endParaRPr lang="en-US" dirty="0">
              <a:solidFill>
                <a:prstClr val="white"/>
              </a:solidFill>
            </a:endParaRPr>
          </a:p>
        </p:txBody>
      </p:sp>
      <p:sp>
        <p:nvSpPr>
          <p:cNvPr id="6" name="Slide Number Placeholder 5"/>
          <p:cNvSpPr>
            <a:spLocks noGrp="1"/>
          </p:cNvSpPr>
          <p:nvPr>
            <p:ph type="sldNum" sz="quarter" idx="4"/>
          </p:nvPr>
        </p:nvSpPr>
        <p:spPr>
          <a:xfrm>
            <a:off x="11292417" y="113072"/>
            <a:ext cx="735711"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8" name="TextBox 7"/>
          <p:cNvSpPr txBox="1"/>
          <p:nvPr userDrawn="1"/>
        </p:nvSpPr>
        <p:spPr>
          <a:xfrm>
            <a:off x="3657600" y="6400801"/>
            <a:ext cx="8128000" cy="276999"/>
          </a:xfrm>
          <a:prstGeom prst="rect">
            <a:avLst/>
          </a:prstGeom>
          <a:noFill/>
        </p:spPr>
        <p:txBody>
          <a:bodyPr wrap="square" rtlCol="0">
            <a:spAutoFit/>
          </a:bodyPr>
          <a:lstStyle/>
          <a:p>
            <a:pPr>
              <a:defRPr/>
            </a:pPr>
            <a:r>
              <a:rPr lang="en-US" altLang="en-US" sz="1200" dirty="0">
                <a:solidFill>
                  <a:prstClr val="black"/>
                </a:solidFill>
                <a:latin typeface="Verdana" panose="020B0604030504040204" pitchFamily="34" charset="0"/>
                <a:ea typeface="Verdana" panose="020B0604030504040204" pitchFamily="34" charset="0"/>
                <a:cs typeface="Verdana" panose="020B0604030504040204" pitchFamily="34" charset="0"/>
              </a:rPr>
              <a:t>Copyright © 2019 Pearson Education, Ltd. All Rights Reserved.</a:t>
            </a:r>
          </a:p>
        </p:txBody>
      </p:sp>
      <p:pic>
        <p:nvPicPr>
          <p:cNvPr id="9" name="Picture 8" descr="Pearson Logo"/>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09600" y="6434395"/>
            <a:ext cx="1224000" cy="279915"/>
          </a:xfrm>
          <a:prstGeom prst="rect">
            <a:avLst/>
          </a:prstGeom>
        </p:spPr>
      </p:pic>
    </p:spTree>
    <p:extLst>
      <p:ext uri="{BB962C8B-B14F-4D97-AF65-F5344CB8AC3E}">
        <p14:creationId xmlns:p14="http://schemas.microsoft.com/office/powerpoint/2010/main" val="271700253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FAEC"/>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title"/>
          </p:nvPr>
        </p:nvSpPr>
        <p:spPr>
          <a:xfrm>
            <a:off x="309459" y="610224"/>
            <a:ext cx="11573083" cy="1308050"/>
          </a:xfrm>
          <a:prstGeom prst="rect">
            <a:avLst/>
          </a:prstGeom>
        </p:spPr>
        <p:txBody>
          <a:bodyPr wrap="square" lIns="0" tIns="0" rIns="0" bIns="0">
            <a:spAutoFit/>
          </a:bodyPr>
          <a:lstStyle>
            <a:lvl1pPr>
              <a:defRPr sz="8500" b="0" i="0">
                <a:solidFill>
                  <a:schemeClr val="tx1"/>
                </a:solidFill>
                <a:latin typeface="Arial"/>
                <a:cs typeface="Arial"/>
              </a:defRPr>
            </a:lvl1pPr>
          </a:lstStyle>
          <a:p>
            <a:endParaRPr/>
          </a:p>
        </p:txBody>
      </p:sp>
      <p:sp>
        <p:nvSpPr>
          <p:cNvPr id="3" name="Holder 3"/>
          <p:cNvSpPr>
            <a:spLocks noGrp="1"/>
          </p:cNvSpPr>
          <p:nvPr>
            <p:ph type="body" idx="1"/>
          </p:nvPr>
        </p:nvSpPr>
        <p:spPr>
          <a:xfrm>
            <a:off x="659176" y="2934062"/>
            <a:ext cx="10734463" cy="584775"/>
          </a:xfrm>
          <a:prstGeom prst="rect">
            <a:avLst/>
          </a:prstGeom>
        </p:spPr>
        <p:txBody>
          <a:bodyPr wrap="square" lIns="0" tIns="0" rIns="0" bIns="0">
            <a:spAutoFit/>
          </a:bodyPr>
          <a:lstStyle>
            <a:lvl1pPr>
              <a:defRPr sz="3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pPr/>
              <a:t>1/17/2024</a:t>
            </a:fld>
            <a:endParaRPr lang="en-US" kern="0">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pPr/>
              <a:t>‹#›</a:t>
            </a:fld>
            <a:endParaRPr kern="0">
              <a:solidFill>
                <a:prstClr val="black">
                  <a:tint val="75000"/>
                </a:prstClr>
              </a:solidFill>
            </a:endParaRPr>
          </a:p>
        </p:txBody>
      </p:sp>
    </p:spTree>
    <p:extLst>
      <p:ext uri="{BB962C8B-B14F-4D97-AF65-F5344CB8AC3E}">
        <p14:creationId xmlns:p14="http://schemas.microsoft.com/office/powerpoint/2010/main" val="54575509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FAEC"/>
          </a:solidFill>
        </p:spPr>
        <p:txBody>
          <a:bodyPr wrap="square" lIns="0" tIns="0" rIns="0" bIns="0" rtlCol="0"/>
          <a:lstStyle/>
          <a:p>
            <a:endParaRPr sz="1200" kern="0">
              <a:solidFill>
                <a:sysClr val="windowText" lastClr="000000"/>
              </a:solidFill>
            </a:endParaRPr>
          </a:p>
        </p:txBody>
      </p:sp>
      <p:sp>
        <p:nvSpPr>
          <p:cNvPr id="2" name="Holder 2"/>
          <p:cNvSpPr>
            <a:spLocks noGrp="1"/>
          </p:cNvSpPr>
          <p:nvPr>
            <p:ph type="title"/>
          </p:nvPr>
        </p:nvSpPr>
        <p:spPr>
          <a:xfrm>
            <a:off x="309459" y="610224"/>
            <a:ext cx="11573083" cy="1308050"/>
          </a:xfrm>
          <a:prstGeom prst="rect">
            <a:avLst/>
          </a:prstGeom>
        </p:spPr>
        <p:txBody>
          <a:bodyPr wrap="square" lIns="0" tIns="0" rIns="0" bIns="0">
            <a:spAutoFit/>
          </a:bodyPr>
          <a:lstStyle>
            <a:lvl1pPr>
              <a:defRPr sz="8500" b="0" i="0">
                <a:solidFill>
                  <a:schemeClr val="tx1"/>
                </a:solidFill>
                <a:latin typeface="Arial"/>
                <a:cs typeface="Arial"/>
              </a:defRPr>
            </a:lvl1pPr>
          </a:lstStyle>
          <a:p>
            <a:endParaRPr/>
          </a:p>
        </p:txBody>
      </p:sp>
      <p:sp>
        <p:nvSpPr>
          <p:cNvPr id="3" name="Holder 3"/>
          <p:cNvSpPr>
            <a:spLocks noGrp="1"/>
          </p:cNvSpPr>
          <p:nvPr>
            <p:ph type="body" idx="1"/>
          </p:nvPr>
        </p:nvSpPr>
        <p:spPr>
          <a:xfrm>
            <a:off x="659176" y="2934062"/>
            <a:ext cx="10734463" cy="584775"/>
          </a:xfrm>
          <a:prstGeom prst="rect">
            <a:avLst/>
          </a:prstGeom>
        </p:spPr>
        <p:txBody>
          <a:bodyPr wrap="square" lIns="0" tIns="0" rIns="0" bIns="0">
            <a:spAutoFit/>
          </a:bodyPr>
          <a:lstStyle>
            <a:lvl1pPr>
              <a:defRPr sz="38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pPr/>
              <a:t>1/17/2024</a:t>
            </a:fld>
            <a:endParaRPr lang="en-US" kern="0">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pPr/>
              <a:t>‹#›</a:t>
            </a:fld>
            <a:endParaRPr kern="0">
              <a:solidFill>
                <a:prstClr val="black">
                  <a:tint val="75000"/>
                </a:prstClr>
              </a:solidFill>
            </a:endParaRPr>
          </a:p>
        </p:txBody>
      </p:sp>
    </p:spTree>
    <p:extLst>
      <p:ext uri="{BB962C8B-B14F-4D97-AF65-F5344CB8AC3E}">
        <p14:creationId xmlns:p14="http://schemas.microsoft.com/office/powerpoint/2010/main" val="8223688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0626" y="155417"/>
            <a:ext cx="8120803" cy="1161857"/>
          </a:xfrm>
          <a:prstGeom prst="rect">
            <a:avLst/>
          </a:prstGeom>
        </p:spPr>
        <p:txBody>
          <a:bodyPr wrap="square" lIns="0" tIns="0" rIns="0" bIns="0">
            <a:spAutoFit/>
          </a:bodyPr>
          <a:lstStyle>
            <a:lvl1pPr>
              <a:defRPr sz="7550" b="0" i="0">
                <a:solidFill>
                  <a:schemeClr val="bg1"/>
                </a:solidFill>
                <a:latin typeface="Verdana"/>
                <a:cs typeface="Verdana"/>
              </a:defRPr>
            </a:lvl1pPr>
          </a:lstStyle>
          <a:p>
            <a:endParaRPr/>
          </a:p>
        </p:txBody>
      </p:sp>
      <p:sp>
        <p:nvSpPr>
          <p:cNvPr id="3" name="Holder 3"/>
          <p:cNvSpPr>
            <a:spLocks noGrp="1"/>
          </p:cNvSpPr>
          <p:nvPr>
            <p:ph type="body" idx="1"/>
          </p:nvPr>
        </p:nvSpPr>
        <p:spPr>
          <a:xfrm>
            <a:off x="4017435" y="1308751"/>
            <a:ext cx="7799917" cy="577081"/>
          </a:xfrm>
          <a:prstGeom prst="rect">
            <a:avLst/>
          </a:prstGeom>
        </p:spPr>
        <p:txBody>
          <a:bodyPr wrap="square" lIns="0" tIns="0" rIns="0" bIns="0">
            <a:spAutoFit/>
          </a:bodyPr>
          <a:lstStyle>
            <a:lvl1pPr>
              <a:defRPr sz="375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pPr/>
              <a:t>1/17/2024</a:t>
            </a:fld>
            <a:endParaRPr lang="en-US" kern="0">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pPr/>
              <a:t>‹#›</a:t>
            </a:fld>
            <a:endParaRPr kern="0">
              <a:solidFill>
                <a:prstClr val="black">
                  <a:tint val="75000"/>
                </a:prstClr>
              </a:solidFill>
            </a:endParaRPr>
          </a:p>
        </p:txBody>
      </p:sp>
    </p:spTree>
    <p:extLst>
      <p:ext uri="{BB962C8B-B14F-4D97-AF65-F5344CB8AC3E}">
        <p14:creationId xmlns:p14="http://schemas.microsoft.com/office/powerpoint/2010/main" val="21848855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0626" y="155417"/>
            <a:ext cx="8120803" cy="1161857"/>
          </a:xfrm>
          <a:prstGeom prst="rect">
            <a:avLst/>
          </a:prstGeom>
        </p:spPr>
        <p:txBody>
          <a:bodyPr wrap="square" lIns="0" tIns="0" rIns="0" bIns="0">
            <a:spAutoFit/>
          </a:bodyPr>
          <a:lstStyle>
            <a:lvl1pPr>
              <a:defRPr sz="7550" b="0" i="0">
                <a:solidFill>
                  <a:schemeClr val="bg1"/>
                </a:solidFill>
                <a:latin typeface="Verdana"/>
                <a:cs typeface="Verdana"/>
              </a:defRPr>
            </a:lvl1pPr>
          </a:lstStyle>
          <a:p>
            <a:endParaRPr/>
          </a:p>
        </p:txBody>
      </p:sp>
      <p:sp>
        <p:nvSpPr>
          <p:cNvPr id="3" name="Holder 3"/>
          <p:cNvSpPr>
            <a:spLocks noGrp="1"/>
          </p:cNvSpPr>
          <p:nvPr>
            <p:ph type="body" idx="1"/>
          </p:nvPr>
        </p:nvSpPr>
        <p:spPr>
          <a:xfrm>
            <a:off x="4017435" y="1308751"/>
            <a:ext cx="7799917" cy="577081"/>
          </a:xfrm>
          <a:prstGeom prst="rect">
            <a:avLst/>
          </a:prstGeom>
        </p:spPr>
        <p:txBody>
          <a:bodyPr wrap="square" lIns="0" tIns="0" rIns="0" bIns="0">
            <a:spAutoFit/>
          </a:bodyPr>
          <a:lstStyle>
            <a:lvl1pPr>
              <a:defRPr sz="3750" b="0" i="0">
                <a:solidFill>
                  <a:schemeClr val="bg1"/>
                </a:solidFill>
                <a:latin typeface="Verdana"/>
                <a:cs typeface="Verdana"/>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kern="0">
              <a:solidFill>
                <a:prstClr val="black">
                  <a:tint val="75000"/>
                </a:prstClr>
              </a:solidFill>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kern="0">
                <a:solidFill>
                  <a:prstClr val="black">
                    <a:tint val="75000"/>
                  </a:prstClr>
                </a:solidFill>
              </a:rPr>
              <a:pPr/>
              <a:t>1/17/2024</a:t>
            </a:fld>
            <a:endParaRPr lang="en-US" kern="0">
              <a:solidFill>
                <a:prstClr val="black">
                  <a:tint val="75000"/>
                </a:prstClr>
              </a:solidFill>
            </a:endParaRPr>
          </a:p>
        </p:txBody>
      </p:sp>
      <p:sp>
        <p:nvSpPr>
          <p:cNvPr id="6" name="Holder 6"/>
          <p:cNvSpPr>
            <a:spLocks noGrp="1"/>
          </p:cNvSpPr>
          <p:nvPr>
            <p:ph type="sldNum" sz="quarter" idx="7"/>
          </p:nvPr>
        </p:nvSpPr>
        <p:spPr>
          <a:xfrm>
            <a:off x="8778241"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kern="0">
                <a:solidFill>
                  <a:prstClr val="black">
                    <a:tint val="75000"/>
                  </a:prstClr>
                </a:solidFill>
              </a:rPr>
              <a:pPr/>
              <a:t>‹#›</a:t>
            </a:fld>
            <a:endParaRPr kern="0">
              <a:solidFill>
                <a:prstClr val="black">
                  <a:tint val="75000"/>
                </a:prstClr>
              </a:solidFill>
            </a:endParaRPr>
          </a:p>
        </p:txBody>
      </p:sp>
    </p:spTree>
    <p:extLst>
      <p:ext uri="{BB962C8B-B14F-4D97-AF65-F5344CB8AC3E}">
        <p14:creationId xmlns:p14="http://schemas.microsoft.com/office/powerpoint/2010/main" val="3579390602"/>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Lst>
  <p:txStyles>
    <p:titleStyle>
      <a:lvl1pPr>
        <a:defRPr>
          <a:latin typeface="+mj-lt"/>
          <a:ea typeface="+mj-ea"/>
          <a:cs typeface="+mj-cs"/>
        </a:defRPr>
      </a:lvl1pPr>
    </p:titleStyle>
    <p:body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bodyStyle>
    <p:otherStyle>
      <a:lvl1pPr marL="0">
        <a:defRPr>
          <a:latin typeface="+mn-lt"/>
          <a:ea typeface="+mn-ea"/>
          <a:cs typeface="+mn-cs"/>
        </a:defRPr>
      </a:lvl1pPr>
      <a:lvl2pPr marL="304815">
        <a:defRPr>
          <a:latin typeface="+mn-lt"/>
          <a:ea typeface="+mn-ea"/>
          <a:cs typeface="+mn-cs"/>
        </a:defRPr>
      </a:lvl2pPr>
      <a:lvl3pPr marL="609630">
        <a:defRPr>
          <a:latin typeface="+mn-lt"/>
          <a:ea typeface="+mn-ea"/>
          <a:cs typeface="+mn-cs"/>
        </a:defRPr>
      </a:lvl3pPr>
      <a:lvl4pPr marL="914446">
        <a:defRPr>
          <a:latin typeface="+mn-lt"/>
          <a:ea typeface="+mn-ea"/>
          <a:cs typeface="+mn-cs"/>
        </a:defRPr>
      </a:lvl4pPr>
      <a:lvl5pPr marL="1219261">
        <a:defRPr>
          <a:latin typeface="+mn-lt"/>
          <a:ea typeface="+mn-ea"/>
          <a:cs typeface="+mn-cs"/>
        </a:defRPr>
      </a:lvl5pPr>
      <a:lvl6pPr marL="1524076">
        <a:defRPr>
          <a:latin typeface="+mn-lt"/>
          <a:ea typeface="+mn-ea"/>
          <a:cs typeface="+mn-cs"/>
        </a:defRPr>
      </a:lvl6pPr>
      <a:lvl7pPr marL="1828891">
        <a:defRPr>
          <a:latin typeface="+mn-lt"/>
          <a:ea typeface="+mn-ea"/>
          <a:cs typeface="+mn-cs"/>
        </a:defRPr>
      </a:lvl7pPr>
      <a:lvl8pPr marL="2133707">
        <a:defRPr>
          <a:latin typeface="+mn-lt"/>
          <a:ea typeface="+mn-ea"/>
          <a:cs typeface="+mn-cs"/>
        </a:defRPr>
      </a:lvl8pPr>
      <a:lvl9pPr marL="2438522">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54.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Layout" Target="../slideLayouts/slideLayout5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5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4.xml"/><Relationship Id="rId6" Type="http://schemas.openxmlformats.org/officeDocument/2006/relationships/image" Target="../media/image30.jpg"/><Relationship Id="rId5" Type="http://schemas.openxmlformats.org/officeDocument/2006/relationships/image" Target="../media/image23.png"/><Relationship Id="rId4" Type="http://schemas.openxmlformats.org/officeDocument/2006/relationships/image" Target="../media/image22.png"/></Relationships>
</file>

<file path=ppt/slides/_rels/slide4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image" Target="../media/image31.png"/><Relationship Id="rId1" Type="http://schemas.openxmlformats.org/officeDocument/2006/relationships/slideLayout" Target="../slideLayouts/slideLayout5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35.jpg"/></Relationships>
</file>

<file path=ppt/slides/_rels/slide4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4.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54.xml"/></Relationships>
</file>

<file path=ppt/slides/_rels/slide4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5.png"/><Relationship Id="rId2" Type="http://schemas.openxmlformats.org/officeDocument/2006/relationships/image" Target="../media/image41.png"/><Relationship Id="rId1" Type="http://schemas.openxmlformats.org/officeDocument/2006/relationships/slideLayout" Target="../slideLayouts/slideLayout54.xml"/><Relationship Id="rId6" Type="http://schemas.openxmlformats.org/officeDocument/2006/relationships/image" Target="../media/image23.png"/><Relationship Id="rId5" Type="http://schemas.openxmlformats.org/officeDocument/2006/relationships/image" Target="../media/image44.pn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7.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g"/></Relationships>
</file>

<file path=ppt/slides/_rels/slide5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9.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64.xml"/><Relationship Id="rId5" Type="http://schemas.openxmlformats.org/officeDocument/2006/relationships/image" Target="../media/image55.png"/><Relationship Id="rId4" Type="http://schemas.openxmlformats.org/officeDocument/2006/relationships/image" Target="../media/image54.png"/></Relationships>
</file>

<file path=ppt/slides/_rels/slide5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7.xml"/></Relationships>
</file>

<file path=ppt/slides/_rels/slide5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4.xml"/><Relationship Id="rId5" Type="http://schemas.openxmlformats.org/officeDocument/2006/relationships/image" Target="../media/image59.png"/><Relationship Id="rId4" Type="http://schemas.openxmlformats.org/officeDocument/2006/relationships/image" Target="../media/image54.png"/></Relationships>
</file>

<file path=ppt/slides/_rels/slide5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7.xml"/></Relationships>
</file>

<file path=ppt/slides/_rels/slide5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64.xml"/><Relationship Id="rId5" Type="http://schemas.openxmlformats.org/officeDocument/2006/relationships/image" Target="../media/image62.png"/><Relationship Id="rId4" Type="http://schemas.openxmlformats.org/officeDocument/2006/relationships/image" Target="../media/image54.png"/></Relationships>
</file>

<file path=ppt/slides/_rels/slide5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7.xml"/></Relationships>
</file>

<file path=ppt/slides/_rels/slide5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4.xml"/></Relationships>
</file>

<file path=ppt/slides/_rels/slide61.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6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63.xml.rels><?xml version="1.0" encoding="UTF-8" standalone="yes"?>
<Relationships xmlns="http://schemas.openxmlformats.org/package/2006/relationships"><Relationship Id="rId3" Type="http://schemas.openxmlformats.org/officeDocument/2006/relationships/hyperlink" Target="http://ansarada.com/due-diligence" TargetMode="External"/><Relationship Id="rId2" Type="http://schemas.openxmlformats.org/officeDocument/2006/relationships/image" Target="../media/image68.png"/><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64.xml"/><Relationship Id="rId6" Type="http://schemas.openxmlformats.org/officeDocument/2006/relationships/image" Target="../media/image59.png"/><Relationship Id="rId5" Type="http://schemas.openxmlformats.org/officeDocument/2006/relationships/image" Target="../media/image54.png"/><Relationship Id="rId4" Type="http://schemas.openxmlformats.org/officeDocument/2006/relationships/image" Target="../media/image58.png"/></Relationships>
</file>

<file path=ppt/slides/_rels/slide6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67.xml"/></Relationships>
</file>

<file path=ppt/slides/_rels/slide6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61.png"/><Relationship Id="rId1" Type="http://schemas.openxmlformats.org/officeDocument/2006/relationships/slideLayout" Target="../slideLayouts/slideLayout63.xml"/><Relationship Id="rId4"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smtClean="0"/>
              <a:t>Final Exam Revision Slides – Fall 2023</a:t>
            </a:r>
            <a:endParaRPr lang="en-US" sz="6600" dirty="0"/>
          </a:p>
        </p:txBody>
      </p:sp>
      <p:sp>
        <p:nvSpPr>
          <p:cNvPr id="3" name="Subtitle 2"/>
          <p:cNvSpPr>
            <a:spLocks noGrp="1"/>
          </p:cNvSpPr>
          <p:nvPr>
            <p:ph type="subTitle" idx="1"/>
          </p:nvPr>
        </p:nvSpPr>
        <p:spPr>
          <a:xfrm>
            <a:off x="914400" y="4302370"/>
            <a:ext cx="10392835" cy="1752600"/>
          </a:xfrm>
        </p:spPr>
        <p:txBody>
          <a:bodyPr/>
          <a:lstStyle/>
          <a:p>
            <a:pPr algn="ctr"/>
            <a:r>
              <a:rPr lang="en-US" sz="6000" dirty="0" smtClean="0">
                <a:solidFill>
                  <a:prstClr val="black"/>
                </a:solidFill>
                <a:latin typeface="Times New Roman" panose="02020603050405020304" pitchFamily="18" charset="0"/>
                <a:cs typeface="Times New Roman" panose="02020603050405020304" pitchFamily="18" charset="0"/>
              </a:rPr>
              <a:t>BUS304/BUS412N/ASE5635 </a:t>
            </a:r>
            <a:endParaRPr lang="en-US" sz="6000" dirty="0" smtClean="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1130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153400" cy="703052"/>
          </a:xfrm>
        </p:spPr>
        <p:txBody>
          <a:bodyPr/>
          <a:lstStyle/>
          <a:p>
            <a:r>
              <a:rPr lang="en-US" sz="3000" dirty="0"/>
              <a:t>Second Approach: Solving a Problem</a:t>
            </a:r>
            <a:endParaRPr lang="en-US" sz="3000" b="0" dirty="0"/>
          </a:p>
        </p:txBody>
      </p:sp>
      <p:sp>
        <p:nvSpPr>
          <p:cNvPr id="3" name="Content Placeholder 2"/>
          <p:cNvSpPr>
            <a:spLocks noGrp="1"/>
          </p:cNvSpPr>
          <p:nvPr>
            <p:ph idx="1"/>
          </p:nvPr>
        </p:nvSpPr>
        <p:spPr>
          <a:xfrm>
            <a:off x="1981200" y="1600201"/>
            <a:ext cx="8305800" cy="4525963"/>
          </a:xfrm>
        </p:spPr>
        <p:txBody>
          <a:bodyPr/>
          <a:lstStyle/>
          <a:p>
            <a:pPr marL="256032" indent="-256032">
              <a:buSzPct val="100000"/>
            </a:pPr>
            <a:r>
              <a:rPr lang="en-US" sz="2400" b="1" dirty="0">
                <a:latin typeface="Times New Roman" panose="02020603050405020304" pitchFamily="18" charset="0"/>
                <a:cs typeface="Times New Roman" panose="02020603050405020304" pitchFamily="18" charset="0"/>
              </a:rPr>
              <a:t>Solving a Problem</a:t>
            </a:r>
          </a:p>
          <a:p>
            <a:r>
              <a:rPr lang="en-US" sz="2400" dirty="0">
                <a:latin typeface="Times New Roman" panose="02020603050405020304" pitchFamily="18" charset="0"/>
                <a:cs typeface="Times New Roman" panose="02020603050405020304" pitchFamily="18" charset="0"/>
              </a:rPr>
              <a:t>Sometimes identifying opportunities simply involves noticing a problem and finding a way to solve it.</a:t>
            </a:r>
          </a:p>
          <a:p>
            <a:pPr marL="740664" lvl="1"/>
            <a:r>
              <a:rPr lang="en-US" sz="2400" dirty="0">
                <a:latin typeface="Times New Roman" panose="02020603050405020304" pitchFamily="18" charset="0"/>
                <a:cs typeface="Times New Roman" panose="02020603050405020304" pitchFamily="18" charset="0"/>
              </a:rPr>
              <a:t>These problems can be pinpointed through observing trends and through more simple means, such as intuition, serendipity </a:t>
            </a:r>
            <a:r>
              <a:rPr lang="en-US" sz="2000" dirty="0">
                <a:latin typeface="Times New Roman" panose="02020603050405020304" pitchFamily="18" charset="0"/>
                <a:cs typeface="Times New Roman" panose="02020603050405020304" pitchFamily="18" charset="0"/>
              </a:rPr>
              <a:t>(</a:t>
            </a:r>
            <a:r>
              <a:rPr lang="en-US" sz="2000" dirty="0">
                <a:solidFill>
                  <a:srgbClr val="040C28"/>
                </a:solidFill>
                <a:latin typeface="Times New Roman" panose="02020603050405020304" pitchFamily="18" charset="0"/>
                <a:cs typeface="Times New Roman" panose="02020603050405020304" pitchFamily="18" charset="0"/>
              </a:rPr>
              <a:t>good luck in finding valuable things unintentionally</a:t>
            </a:r>
            <a:r>
              <a:rPr lang="en-US" sz="2000" dirty="0">
                <a:solidFill>
                  <a:srgbClr val="4D5156"/>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or chance.</a:t>
            </a:r>
          </a:p>
          <a:p>
            <a:pPr marL="740664" lvl="1"/>
            <a:r>
              <a:rPr lang="en-US" sz="2400" dirty="0">
                <a:latin typeface="Times New Roman" panose="02020603050405020304" pitchFamily="18" charset="0"/>
                <a:cs typeface="Times New Roman" panose="02020603050405020304" pitchFamily="18" charset="0"/>
              </a:rPr>
              <a:t>Many companies have been started by people who have experienced a problem in their own lives, and then realized that the solution to the problem represented a business opportunity.</a:t>
            </a:r>
          </a:p>
        </p:txBody>
      </p:sp>
    </p:spTree>
    <p:extLst>
      <p:ext uri="{BB962C8B-B14F-4D97-AF65-F5344CB8AC3E}">
        <p14:creationId xmlns:p14="http://schemas.microsoft.com/office/powerpoint/2010/main" val="1388517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Third Approach: Finding Gaps in the Marketplace </a:t>
            </a:r>
            <a:endParaRPr lang="en-US" sz="3200" b="0" dirty="0"/>
          </a:p>
        </p:txBody>
      </p:sp>
      <p:sp>
        <p:nvSpPr>
          <p:cNvPr id="3" name="Content Placeholder 2"/>
          <p:cNvSpPr>
            <a:spLocks noGrp="1"/>
          </p:cNvSpPr>
          <p:nvPr>
            <p:ph idx="1"/>
          </p:nvPr>
        </p:nvSpPr>
        <p:spPr/>
        <p:txBody>
          <a:bodyPr/>
          <a:lstStyle/>
          <a:p>
            <a:pPr marL="256032" indent="-256032">
              <a:buSzPct val="100000"/>
            </a:pPr>
            <a:r>
              <a:rPr lang="en-US" sz="2400" b="1" dirty="0">
                <a:latin typeface="Times New Roman" panose="02020603050405020304" pitchFamily="18" charset="0"/>
                <a:cs typeface="Times New Roman" panose="02020603050405020304" pitchFamily="18" charset="0"/>
              </a:rPr>
              <a:t>Gaps in the Marketplace</a:t>
            </a:r>
          </a:p>
          <a:p>
            <a:pPr marL="740664" lvl="1"/>
            <a:r>
              <a:rPr lang="en-US" sz="2400" dirty="0">
                <a:latin typeface="Times New Roman" panose="02020603050405020304" pitchFamily="18" charset="0"/>
                <a:cs typeface="Times New Roman" panose="02020603050405020304" pitchFamily="18" charset="0"/>
              </a:rPr>
              <a:t>A third approach to identifying opportunities is to find a gap in the marketplace.</a:t>
            </a:r>
          </a:p>
          <a:p>
            <a:pPr marL="740664" lvl="1"/>
            <a:r>
              <a:rPr lang="en-US" sz="2400" dirty="0">
                <a:latin typeface="Times New Roman" panose="02020603050405020304" pitchFamily="18" charset="0"/>
                <a:cs typeface="Times New Roman" panose="02020603050405020304" pitchFamily="18" charset="0"/>
              </a:rPr>
              <a:t>A gap in the marketplace is often created </a:t>
            </a:r>
            <a:r>
              <a:rPr lang="en-US" sz="2400" b="1" dirty="0">
                <a:latin typeface="Times New Roman" panose="02020603050405020304" pitchFamily="18" charset="0"/>
                <a:cs typeface="Times New Roman" panose="02020603050405020304" pitchFamily="18" charset="0"/>
              </a:rPr>
              <a:t>when a product or service is needed by a specific group of people but doesn</a:t>
            </a:r>
            <a:r>
              <a:rPr lang="en-US" altLang="en-US" sz="2400" b="1"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t represent a large enough market to be of interest to mainstream retailers or manufacturers.</a:t>
            </a:r>
          </a:p>
        </p:txBody>
      </p:sp>
    </p:spTree>
    <p:extLst>
      <p:ext uri="{BB962C8B-B14F-4D97-AF65-F5344CB8AC3E}">
        <p14:creationId xmlns:p14="http://schemas.microsoft.com/office/powerpoint/2010/main" val="2890423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8353718" cy="990600"/>
          </a:xfrm>
        </p:spPr>
        <p:txBody>
          <a:bodyPr anchor="b"/>
          <a:lstStyle/>
          <a:p>
            <a:pPr>
              <a:defRPr/>
            </a:pPr>
            <a:r>
              <a:rPr lang="en-US" sz="3600" dirty="0"/>
              <a:t>Entrepreneurship: Successfully Launching New Ventures</a:t>
            </a:r>
          </a:p>
        </p:txBody>
      </p:sp>
      <p:sp>
        <p:nvSpPr>
          <p:cNvPr id="3" name="Text Placeholder 2"/>
          <p:cNvSpPr>
            <a:spLocks noGrp="1"/>
          </p:cNvSpPr>
          <p:nvPr>
            <p:ph type="body" sz="quarter" idx="13"/>
          </p:nvPr>
        </p:nvSpPr>
        <p:spPr>
          <a:xfrm>
            <a:off x="1981202" y="1373052"/>
            <a:ext cx="8229598" cy="349068"/>
          </a:xfrm>
        </p:spPr>
        <p:txBody>
          <a:bodyPr/>
          <a:lstStyle/>
          <a:p>
            <a:r>
              <a:rPr lang="en-IN" sz="2400" dirty="0"/>
              <a:t>Sixth Edition, Global Edition</a:t>
            </a:r>
          </a:p>
        </p:txBody>
      </p:sp>
      <p:sp>
        <p:nvSpPr>
          <p:cNvPr id="4" name="Text Placeholder 3"/>
          <p:cNvSpPr>
            <a:spLocks noGrp="1"/>
          </p:cNvSpPr>
          <p:nvPr>
            <p:ph type="body" sz="quarter" idx="14"/>
          </p:nvPr>
        </p:nvSpPr>
        <p:spPr>
          <a:xfrm>
            <a:off x="6055808" y="1917422"/>
            <a:ext cx="3657600" cy="1282979"/>
          </a:xfrm>
        </p:spPr>
        <p:txBody>
          <a:bodyPr/>
          <a:lstStyle/>
          <a:p>
            <a:pPr algn="ctr"/>
            <a:r>
              <a:rPr lang="en-IN" sz="3600" b="1" dirty="0"/>
              <a:t>Chapter 3</a:t>
            </a:r>
            <a:endParaRPr lang="en-IN" sz="3600" dirty="0"/>
          </a:p>
        </p:txBody>
      </p:sp>
      <p:sp>
        <p:nvSpPr>
          <p:cNvPr id="5" name="Text Placeholder 4"/>
          <p:cNvSpPr>
            <a:spLocks noGrp="1"/>
          </p:cNvSpPr>
          <p:nvPr>
            <p:ph type="body" sz="quarter" idx="15"/>
          </p:nvPr>
        </p:nvSpPr>
        <p:spPr>
          <a:xfrm>
            <a:off x="6055808" y="3398838"/>
            <a:ext cx="3657600" cy="2163763"/>
          </a:xfrm>
        </p:spPr>
        <p:txBody>
          <a:bodyPr/>
          <a:lstStyle/>
          <a:p>
            <a:pPr algn="ctr">
              <a:spcBef>
                <a:spcPct val="50000"/>
              </a:spcBef>
            </a:pPr>
            <a:r>
              <a:rPr lang="en-US" sz="3600" dirty="0"/>
              <a:t>Feasibility </a:t>
            </a:r>
            <a:r>
              <a:rPr lang="en-US" sz="3600" i="1" dirty="0"/>
              <a:t>Analysis</a:t>
            </a:r>
          </a:p>
        </p:txBody>
      </p:sp>
      <p:pic>
        <p:nvPicPr>
          <p:cNvPr id="7" name="Picture 6" descr="Front Cover: Entrepreneurship: Successfully Launching New Ventures Sixth Edition by Barringer and Ireland."/>
          <p:cNvPicPr>
            <a:picLocks noChangeAspect="1"/>
          </p:cNvPicPr>
          <p:nvPr/>
        </p:nvPicPr>
        <p:blipFill>
          <a:blip r:embed="rId3" cstate="print"/>
          <a:stretch>
            <a:fillRect/>
          </a:stretch>
        </p:blipFill>
        <p:spPr>
          <a:xfrm>
            <a:off x="1999737" y="1858419"/>
            <a:ext cx="3371657" cy="4367246"/>
          </a:xfrm>
          <a:prstGeom prst="rect">
            <a:avLst/>
          </a:prstGeom>
        </p:spPr>
      </p:pic>
    </p:spTree>
    <p:extLst>
      <p:ext uri="{BB962C8B-B14F-4D97-AF65-F5344CB8AC3E}">
        <p14:creationId xmlns:p14="http://schemas.microsoft.com/office/powerpoint/2010/main" val="1377992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Forms of Feasibility Analysis</a:t>
            </a:r>
          </a:p>
        </p:txBody>
      </p:sp>
      <p:sp>
        <p:nvSpPr>
          <p:cNvPr id="14" name="Content Placeholder 13"/>
          <p:cNvSpPr>
            <a:spLocks noGrp="1"/>
          </p:cNvSpPr>
          <p:nvPr>
            <p:ph idx="1"/>
          </p:nvPr>
        </p:nvSpPr>
        <p:spPr>
          <a:xfrm>
            <a:off x="1981200" y="1600201"/>
            <a:ext cx="8229600" cy="2590800"/>
          </a:xfrm>
        </p:spPr>
        <p:txBody>
          <a:bodyPr/>
          <a:lstStyle/>
          <a:p>
            <a:pPr marL="256032" indent="-256032">
              <a:buSzPct val="100000"/>
            </a:pPr>
            <a:r>
              <a:rPr lang="en-US" sz="2400" dirty="0"/>
              <a:t>Product/Service Feasibility</a:t>
            </a:r>
          </a:p>
          <a:p>
            <a:pPr marL="256032" indent="-256032">
              <a:buSzPct val="100000"/>
            </a:pPr>
            <a:r>
              <a:rPr lang="en-US" sz="2400" dirty="0"/>
              <a:t>Industry/Target Market Feasibility</a:t>
            </a:r>
          </a:p>
          <a:p>
            <a:pPr marL="256032" indent="-256032">
              <a:buSzPct val="100000"/>
            </a:pPr>
            <a:r>
              <a:rPr lang="en-US" sz="2400" dirty="0"/>
              <a:t>Organizational Feasibility</a:t>
            </a:r>
          </a:p>
          <a:p>
            <a:pPr marL="256032" indent="-256032">
              <a:buSzPct val="100000"/>
            </a:pPr>
            <a:r>
              <a:rPr lang="en-US" sz="2400" dirty="0"/>
              <a:t>Financial Feasibility</a:t>
            </a:r>
          </a:p>
        </p:txBody>
      </p:sp>
    </p:spTree>
    <p:extLst>
      <p:ext uri="{BB962C8B-B14F-4D97-AF65-F5344CB8AC3E}">
        <p14:creationId xmlns:p14="http://schemas.microsoft.com/office/powerpoint/2010/main" val="33438524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215372"/>
            <a:ext cx="7924800" cy="1097280"/>
          </a:xfrm>
        </p:spPr>
        <p:txBody>
          <a:bodyPr/>
          <a:lstStyle/>
          <a:p>
            <a:r>
              <a:rPr lang="en-US" sz="3600" dirty="0"/>
              <a:t>Product/Service Feasibility Analysis </a:t>
            </a:r>
            <a:r>
              <a:rPr lang="en-US" sz="2000" b="0" dirty="0"/>
              <a:t>(1 of 2)</a:t>
            </a:r>
          </a:p>
        </p:txBody>
      </p:sp>
      <p:sp>
        <p:nvSpPr>
          <p:cNvPr id="23" name="Content Placeholder 22"/>
          <p:cNvSpPr>
            <a:spLocks noGrp="1"/>
          </p:cNvSpPr>
          <p:nvPr>
            <p:ph idx="1"/>
          </p:nvPr>
        </p:nvSpPr>
        <p:spPr>
          <a:xfrm>
            <a:off x="1981200" y="1600201"/>
            <a:ext cx="7696200" cy="3429000"/>
          </a:xfrm>
        </p:spPr>
        <p:txBody>
          <a:bodyPr/>
          <a:lstStyle/>
          <a:p>
            <a:pPr marL="256032" indent="-256032">
              <a:buNone/>
            </a:pPr>
            <a:r>
              <a:rPr lang="en-US" sz="2400" b="1" dirty="0"/>
              <a:t>Purpose</a:t>
            </a:r>
          </a:p>
          <a:p>
            <a:pPr marL="256032" indent="-256032">
              <a:buSzPct val="100000"/>
              <a:buFontTx/>
              <a:buChar char="•"/>
            </a:pPr>
            <a:r>
              <a:rPr lang="en-US" sz="2400" dirty="0"/>
              <a:t>Is an assessment of the overall appeal of the product or service being proposed.</a:t>
            </a:r>
          </a:p>
          <a:p>
            <a:pPr marL="256032" indent="-256032">
              <a:buSzPct val="100000"/>
              <a:buFontTx/>
              <a:buChar char="•"/>
            </a:pPr>
            <a:r>
              <a:rPr lang="en-US" sz="2400" dirty="0"/>
              <a:t>Before a prospective firm rushes a new product or service into development, it should be sure that the product or service is what prospective customers want.</a:t>
            </a:r>
          </a:p>
        </p:txBody>
      </p:sp>
    </p:spTree>
    <p:extLst>
      <p:ext uri="{BB962C8B-B14F-4D97-AF65-F5344CB8AC3E}">
        <p14:creationId xmlns:p14="http://schemas.microsoft.com/office/powerpoint/2010/main" val="2713831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215372"/>
            <a:ext cx="7924800" cy="1097280"/>
          </a:xfrm>
        </p:spPr>
        <p:txBody>
          <a:bodyPr/>
          <a:lstStyle/>
          <a:p>
            <a:r>
              <a:rPr lang="en-US" sz="3600" dirty="0"/>
              <a:t>Product/Service Feasibility Analysis </a:t>
            </a:r>
            <a:r>
              <a:rPr lang="en-US" sz="2000" b="0" dirty="0"/>
              <a:t>(2 of 2)</a:t>
            </a:r>
          </a:p>
        </p:txBody>
      </p:sp>
      <p:sp>
        <p:nvSpPr>
          <p:cNvPr id="15" name="Content Placeholder 14"/>
          <p:cNvSpPr>
            <a:spLocks noGrp="1"/>
          </p:cNvSpPr>
          <p:nvPr>
            <p:ph idx="1"/>
          </p:nvPr>
        </p:nvSpPr>
        <p:spPr>
          <a:xfrm>
            <a:off x="1981200" y="1600201"/>
            <a:ext cx="8229600" cy="2362200"/>
          </a:xfrm>
        </p:spPr>
        <p:txBody>
          <a:bodyPr/>
          <a:lstStyle/>
          <a:p>
            <a:pPr marL="0" indent="0">
              <a:buSzPct val="100000"/>
              <a:buNone/>
            </a:pPr>
            <a:r>
              <a:rPr lang="en-US" sz="2400" b="1" dirty="0"/>
              <a:t>Components of product/service feasibility analysis</a:t>
            </a:r>
          </a:p>
          <a:p>
            <a:pPr marL="256032" indent="-256032">
              <a:buSzPct val="100000"/>
            </a:pPr>
            <a:r>
              <a:rPr lang="en-US" sz="2400" dirty="0"/>
              <a:t>Product/Service Desirability</a:t>
            </a:r>
          </a:p>
          <a:p>
            <a:pPr marL="256032" indent="-256032">
              <a:buSzPct val="100000"/>
            </a:pPr>
            <a:r>
              <a:rPr lang="en-US" sz="2400" dirty="0"/>
              <a:t>Product/Service Demand</a:t>
            </a:r>
          </a:p>
        </p:txBody>
      </p:sp>
    </p:spTree>
    <p:extLst>
      <p:ext uri="{BB962C8B-B14F-4D97-AF65-F5344CB8AC3E}">
        <p14:creationId xmlns:p14="http://schemas.microsoft.com/office/powerpoint/2010/main" val="26270630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Product/Service Desirability </a:t>
            </a:r>
            <a:r>
              <a:rPr lang="en-US" sz="2000" b="0" dirty="0"/>
              <a:t>(1 of 3)</a:t>
            </a:r>
          </a:p>
        </p:txBody>
      </p:sp>
      <p:sp>
        <p:nvSpPr>
          <p:cNvPr id="12" name="Content Placeholder 11"/>
          <p:cNvSpPr>
            <a:spLocks noGrp="1"/>
          </p:cNvSpPr>
          <p:nvPr>
            <p:ph idx="1"/>
          </p:nvPr>
        </p:nvSpPr>
        <p:spPr>
          <a:xfrm>
            <a:off x="1981200" y="1600200"/>
            <a:ext cx="8229600" cy="4572000"/>
          </a:xfrm>
        </p:spPr>
        <p:txBody>
          <a:bodyPr/>
          <a:lstStyle/>
          <a:p>
            <a:pPr marL="0" indent="0">
              <a:buSzPct val="100000"/>
              <a:buNone/>
            </a:pPr>
            <a:r>
              <a:rPr lang="en-US" sz="2400" dirty="0"/>
              <a:t>First, ask the following questions to determine the basic appeal of the product or service.</a:t>
            </a:r>
          </a:p>
          <a:p>
            <a:pPr marL="256032" indent="-256032">
              <a:buSzPct val="100000"/>
              <a:buFontTx/>
              <a:buChar char="•"/>
            </a:pPr>
            <a:r>
              <a:rPr lang="en-US" sz="2400" dirty="0"/>
              <a:t>Does it make sense? Is it reasonable? Is it something consumers will get excited about?</a:t>
            </a:r>
          </a:p>
          <a:p>
            <a:pPr marL="256032" indent="-256032">
              <a:buSzPct val="100000"/>
              <a:buFontTx/>
              <a:buChar char="•"/>
            </a:pPr>
            <a:r>
              <a:rPr lang="en-US" sz="2400" dirty="0"/>
              <a:t>Does it take advantage of an environmental trend, solve a problem, or take advantage of a gap in the marketplace?</a:t>
            </a:r>
          </a:p>
          <a:p>
            <a:pPr marL="256032" indent="-256032">
              <a:buSzPct val="100000"/>
              <a:buFontTx/>
              <a:buChar char="•"/>
            </a:pPr>
            <a:r>
              <a:rPr lang="en-US" sz="2400" dirty="0"/>
              <a:t>Is this a good time to introduce the product or service to the market?</a:t>
            </a:r>
          </a:p>
          <a:p>
            <a:pPr marL="256032" indent="-256032">
              <a:buSzPct val="100000"/>
              <a:buFontTx/>
              <a:buChar char="•"/>
            </a:pPr>
            <a:r>
              <a:rPr lang="en-US" sz="2400" dirty="0"/>
              <a:t>Are there any fatal flaws in the product or service</a:t>
            </a:r>
            <a:r>
              <a:rPr lang="en-US" altLang="en-US" sz="2400" dirty="0"/>
              <a:t>’</a:t>
            </a:r>
            <a:r>
              <a:rPr lang="en-US" sz="2400" dirty="0"/>
              <a:t>s basic design or concept?</a:t>
            </a:r>
          </a:p>
        </p:txBody>
      </p:sp>
    </p:spTree>
    <p:extLst>
      <p:ext uri="{BB962C8B-B14F-4D97-AF65-F5344CB8AC3E}">
        <p14:creationId xmlns:p14="http://schemas.microsoft.com/office/powerpoint/2010/main" val="148702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Product/Service Demand </a:t>
            </a:r>
            <a:r>
              <a:rPr lang="en-US" sz="2000" b="0" dirty="0"/>
              <a:t>(1 of 10)</a:t>
            </a:r>
          </a:p>
        </p:txBody>
      </p:sp>
      <p:sp>
        <p:nvSpPr>
          <p:cNvPr id="7" name="Content Placeholder 6"/>
          <p:cNvSpPr>
            <a:spLocks noGrp="1"/>
          </p:cNvSpPr>
          <p:nvPr>
            <p:ph idx="1"/>
          </p:nvPr>
        </p:nvSpPr>
        <p:spPr>
          <a:xfrm>
            <a:off x="1981200" y="1600201"/>
            <a:ext cx="8229600" cy="3352800"/>
          </a:xfrm>
        </p:spPr>
        <p:txBody>
          <a:bodyPr/>
          <a:lstStyle/>
          <a:p>
            <a:pPr marL="256032" lvl="1" indent="-256032">
              <a:spcBef>
                <a:spcPts val="1500"/>
              </a:spcBef>
              <a:buFont typeface="Arial" panose="020B0604020202020204" pitchFamily="34" charset="0"/>
              <a:buChar char="•"/>
            </a:pPr>
            <a:r>
              <a:rPr lang="en-US" sz="2400" dirty="0"/>
              <a:t>There are three steps to assessing product/service demand.</a:t>
            </a:r>
          </a:p>
          <a:p>
            <a:pPr marL="256032" lvl="1" indent="-256032">
              <a:spcBef>
                <a:spcPts val="1500"/>
              </a:spcBef>
              <a:buFont typeface="Arial" panose="020B0604020202020204" pitchFamily="34" charset="0"/>
              <a:buChar char="•"/>
            </a:pPr>
            <a:r>
              <a:rPr lang="en-US" sz="2400" b="1" dirty="0"/>
              <a:t>Step 1: </a:t>
            </a:r>
            <a:r>
              <a:rPr lang="en-US" sz="2400" dirty="0"/>
              <a:t>Talking Face-to-Face with Potential Customers</a:t>
            </a:r>
          </a:p>
          <a:p>
            <a:pPr marL="256032" lvl="1" indent="-256032">
              <a:spcBef>
                <a:spcPts val="1500"/>
              </a:spcBef>
              <a:buFont typeface="Arial" panose="020B0604020202020204" pitchFamily="34" charset="0"/>
              <a:buChar char="•"/>
            </a:pPr>
            <a:r>
              <a:rPr lang="en-US" sz="2400" b="1" dirty="0"/>
              <a:t>Step 2: </a:t>
            </a:r>
            <a:r>
              <a:rPr lang="en-US" sz="2400" dirty="0"/>
              <a:t>Using Online Tools</a:t>
            </a:r>
          </a:p>
          <a:p>
            <a:pPr marL="256032" lvl="1" indent="-256032">
              <a:spcBef>
                <a:spcPts val="1500"/>
              </a:spcBef>
              <a:buFont typeface="Arial" panose="020B0604020202020204" pitchFamily="34" charset="0"/>
              <a:buChar char="•"/>
            </a:pPr>
            <a:r>
              <a:rPr lang="en-US" sz="2400" b="1" dirty="0"/>
              <a:t>Step 3: </a:t>
            </a:r>
            <a:r>
              <a:rPr lang="en-US" sz="2400" dirty="0"/>
              <a:t>Library, Internet and Gumshoe Research </a:t>
            </a:r>
          </a:p>
          <a:p>
            <a:pPr marL="0" lvl="1" indent="0">
              <a:spcBef>
                <a:spcPts val="1500"/>
              </a:spcBef>
              <a:buNone/>
            </a:pPr>
            <a:endParaRPr lang="en-US" sz="2400" dirty="0"/>
          </a:p>
        </p:txBody>
      </p:sp>
    </p:spTree>
    <p:extLst>
      <p:ext uri="{BB962C8B-B14F-4D97-AF65-F5344CB8AC3E}">
        <p14:creationId xmlns:p14="http://schemas.microsoft.com/office/powerpoint/2010/main" val="3883297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Industry/Target Market Feasibility Analysis </a:t>
            </a:r>
            <a:r>
              <a:rPr lang="en-US" sz="2000" b="0" dirty="0"/>
              <a:t>(1 of 2)</a:t>
            </a:r>
            <a:endParaRPr lang="en-US" sz="2400" b="0" dirty="0"/>
          </a:p>
        </p:txBody>
      </p:sp>
      <p:sp>
        <p:nvSpPr>
          <p:cNvPr id="9" name="Content Placeholder 8"/>
          <p:cNvSpPr>
            <a:spLocks noGrp="1"/>
          </p:cNvSpPr>
          <p:nvPr>
            <p:ph idx="1"/>
          </p:nvPr>
        </p:nvSpPr>
        <p:spPr>
          <a:xfrm>
            <a:off x="1981200" y="1600201"/>
            <a:ext cx="8153400" cy="3657600"/>
          </a:xfrm>
        </p:spPr>
        <p:txBody>
          <a:bodyPr/>
          <a:lstStyle/>
          <a:p>
            <a:pPr>
              <a:buNone/>
            </a:pPr>
            <a:r>
              <a:rPr lang="en-US" sz="2400" b="1" dirty="0"/>
              <a:t>Purpose</a:t>
            </a:r>
          </a:p>
          <a:p>
            <a:pPr marL="256032" indent="-256032">
              <a:buSzPct val="100000"/>
              <a:buFontTx/>
              <a:buChar char="•"/>
            </a:pPr>
            <a:r>
              <a:rPr lang="en-US" sz="2400" dirty="0"/>
              <a:t>Is an assessment of the overall appeal of the industry and the target market for the proposed business.</a:t>
            </a:r>
          </a:p>
          <a:p>
            <a:pPr marL="256032" indent="-256032">
              <a:buSzPct val="100000"/>
              <a:buFontTx/>
              <a:buChar char="•"/>
            </a:pPr>
            <a:r>
              <a:rPr lang="en-US" sz="2400" dirty="0"/>
              <a:t>An industry is a group of firms producing a similar product or service.</a:t>
            </a:r>
          </a:p>
          <a:p>
            <a:pPr marL="256032" indent="-256032">
              <a:buSzPct val="100000"/>
              <a:buFontTx/>
              <a:buChar char="•"/>
            </a:pPr>
            <a:r>
              <a:rPr lang="en-US" sz="2400" dirty="0"/>
              <a:t>A firm</a:t>
            </a:r>
            <a:r>
              <a:rPr lang="en-US" altLang="en-US" sz="2400" dirty="0"/>
              <a:t>’</a:t>
            </a:r>
            <a:r>
              <a:rPr lang="en-US" sz="2400" dirty="0"/>
              <a:t>s target market is the limited portion of the industry it plans to go after.</a:t>
            </a:r>
          </a:p>
        </p:txBody>
      </p:sp>
    </p:spTree>
    <p:extLst>
      <p:ext uri="{BB962C8B-B14F-4D97-AF65-F5344CB8AC3E}">
        <p14:creationId xmlns:p14="http://schemas.microsoft.com/office/powerpoint/2010/main" val="1713021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Industry/Target Market Feasibility Analysis </a:t>
            </a:r>
            <a:r>
              <a:rPr lang="en-US" sz="2000" b="0" dirty="0"/>
              <a:t>(2 of 2)</a:t>
            </a:r>
            <a:endParaRPr lang="en-US" sz="2400" b="0" dirty="0"/>
          </a:p>
        </p:txBody>
      </p:sp>
      <p:sp>
        <p:nvSpPr>
          <p:cNvPr id="11" name="Content Placeholder 10"/>
          <p:cNvSpPr>
            <a:spLocks noGrp="1"/>
          </p:cNvSpPr>
          <p:nvPr>
            <p:ph idx="1"/>
          </p:nvPr>
        </p:nvSpPr>
        <p:spPr>
          <a:xfrm>
            <a:off x="1981200" y="1600201"/>
            <a:ext cx="8382000" cy="2895600"/>
          </a:xfrm>
        </p:spPr>
        <p:txBody>
          <a:bodyPr/>
          <a:lstStyle/>
          <a:p>
            <a:pPr marL="0" indent="0">
              <a:buSzPct val="100000"/>
              <a:buNone/>
            </a:pPr>
            <a:r>
              <a:rPr lang="en-US" sz="2400" b="1" dirty="0"/>
              <a:t>Components of industry/target market feasibility analysis</a:t>
            </a:r>
          </a:p>
          <a:p>
            <a:pPr marL="256032" indent="-256032">
              <a:buSzPct val="100000"/>
            </a:pPr>
            <a:r>
              <a:rPr lang="en-US" sz="2400" dirty="0"/>
              <a:t>Industry Attractiveness</a:t>
            </a:r>
          </a:p>
          <a:p>
            <a:pPr marL="256032" indent="-256032">
              <a:buSzPct val="100000"/>
            </a:pPr>
            <a:r>
              <a:rPr lang="en-US" sz="2400" dirty="0"/>
              <a:t>Target Market Attractiveness</a:t>
            </a:r>
          </a:p>
        </p:txBody>
      </p:sp>
    </p:spTree>
    <p:extLst>
      <p:ext uri="{BB962C8B-B14F-4D97-AF65-F5344CB8AC3E}">
        <p14:creationId xmlns:p14="http://schemas.microsoft.com/office/powerpoint/2010/main" val="2561084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22030" y="215372"/>
            <a:ext cx="10972800" cy="1097280"/>
          </a:xfrm>
        </p:spPr>
        <p:txBody>
          <a:bodyPr/>
          <a:lstStyle/>
          <a:p>
            <a:pPr algn="ctr"/>
            <a:r>
              <a:rPr lang="en-US" sz="4800" u="sng" dirty="0" smtClean="0"/>
              <a:t>Contents </a:t>
            </a:r>
            <a:endParaRPr lang="en-US" sz="4800" u="sng" dirty="0"/>
          </a:p>
        </p:txBody>
      </p:sp>
      <p:sp>
        <p:nvSpPr>
          <p:cNvPr id="7" name="Content Placeholder 6"/>
          <p:cNvSpPr>
            <a:spLocks noGrp="1"/>
          </p:cNvSpPr>
          <p:nvPr>
            <p:ph idx="1"/>
          </p:nvPr>
        </p:nvSpPr>
        <p:spPr>
          <a:xfrm>
            <a:off x="609600" y="1600201"/>
            <a:ext cx="5380892" cy="4525963"/>
          </a:xfrm>
        </p:spPr>
        <p:txBody>
          <a:bodyPr/>
          <a:lstStyle/>
          <a:p>
            <a:pPr marL="0" indent="0">
              <a:buNone/>
            </a:pPr>
            <a:r>
              <a:rPr lang="en-US" sz="2400" b="1" u="sng" dirty="0" smtClean="0">
                <a:latin typeface="Times New Roman" panose="02020603050405020304" pitchFamily="18" charset="0"/>
                <a:cs typeface="Times New Roman" panose="02020603050405020304" pitchFamily="18" charset="0"/>
              </a:rPr>
              <a:t>Chapters Included: </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2 – Recognizing Opportunities </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3 – Feasibility Analysis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4 – Industry Analysis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6 – Getting Funds</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7 – Gruella Marketing </a:t>
            </a:r>
          </a:p>
          <a:p>
            <a:pPr>
              <a:buFont typeface="Wingdings" panose="05000000000000000000" pitchFamily="2" charset="2"/>
              <a:buChar char="Ø"/>
            </a:pPr>
            <a:r>
              <a:rPr lang="en-US" sz="2400" dirty="0" smtClean="0">
                <a:latin typeface="Times New Roman" panose="02020603050405020304" pitchFamily="18" charset="0"/>
                <a:cs typeface="Times New Roman" panose="02020603050405020304" pitchFamily="18" charset="0"/>
              </a:rPr>
              <a:t>Chapter 8 – Exit Strategies </a:t>
            </a:r>
          </a:p>
          <a:p>
            <a:pPr>
              <a:buFont typeface="Wingdings" panose="05000000000000000000" pitchFamily="2" charset="2"/>
              <a:buChar char="Ø"/>
            </a:pPr>
            <a:endParaRPr lang="en-US" dirty="0" smtClean="0"/>
          </a:p>
          <a:p>
            <a:pPr>
              <a:buFont typeface="Wingdings" panose="05000000000000000000" pitchFamily="2" charset="2"/>
              <a:buChar char="Ø"/>
            </a:pPr>
            <a:endParaRPr lang="en-US" dirty="0" smtClean="0"/>
          </a:p>
          <a:p>
            <a:pPr marL="0" indent="0">
              <a:buNone/>
            </a:pPr>
            <a:endParaRPr lang="en-US" dirty="0"/>
          </a:p>
        </p:txBody>
      </p:sp>
      <p:sp>
        <p:nvSpPr>
          <p:cNvPr id="8" name="Content Placeholder 6"/>
          <p:cNvSpPr txBox="1">
            <a:spLocks/>
          </p:cNvSpPr>
          <p:nvPr/>
        </p:nvSpPr>
        <p:spPr>
          <a:xfrm>
            <a:off x="6201508" y="1600200"/>
            <a:ext cx="5380892" cy="4525963"/>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US" sz="2400" b="1" u="sng" dirty="0" smtClean="0">
                <a:latin typeface="Times New Roman" panose="02020603050405020304" pitchFamily="18" charset="0"/>
                <a:cs typeface="Times New Roman" panose="02020603050405020304" pitchFamily="18" charset="0"/>
              </a:rPr>
              <a:t>Exam Format: </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Section 1: Obligatory Question</a:t>
            </a:r>
          </a:p>
          <a:p>
            <a:pP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Section 2: You will be provided 5 questions and you should choose 4 to solve.  </a:t>
            </a:r>
          </a:p>
          <a:p>
            <a:pPr marL="0" indent="0">
              <a:buNone/>
            </a:pPr>
            <a:endParaRPr lang="en-US" sz="2000" dirty="0">
              <a:latin typeface="Times New Roman" panose="02020603050405020304" pitchFamily="18" charset="0"/>
              <a:cs typeface="Times New Roman" panose="02020603050405020304" pitchFamily="18" charset="0"/>
            </a:endParaRPr>
          </a:p>
          <a:p>
            <a:pPr marL="0" indent="0" algn="just">
              <a:buNone/>
            </a:pPr>
            <a:r>
              <a:rPr lang="en-US" sz="2000" dirty="0" smtClean="0">
                <a:latin typeface="Times New Roman" panose="02020603050405020304" pitchFamily="18" charset="0"/>
                <a:cs typeface="Times New Roman" panose="02020603050405020304" pitchFamily="18" charset="0"/>
              </a:rPr>
              <a:t>You should </a:t>
            </a:r>
            <a:r>
              <a:rPr lang="en-US" sz="2000" b="1" u="sng" dirty="0" smtClean="0">
                <a:solidFill>
                  <a:srgbClr val="FF0000"/>
                </a:solidFill>
                <a:latin typeface="Times New Roman" panose="02020603050405020304" pitchFamily="18" charset="0"/>
                <a:cs typeface="Times New Roman" panose="02020603050405020304" pitchFamily="18" charset="0"/>
              </a:rPr>
              <a:t>search</a:t>
            </a:r>
            <a:r>
              <a:rPr lang="en-US" sz="2000" dirty="0" smtClean="0">
                <a:latin typeface="Times New Roman" panose="02020603050405020304" pitchFamily="18" charset="0"/>
                <a:cs typeface="Times New Roman" panose="02020603050405020304" pitchFamily="18" charset="0"/>
              </a:rPr>
              <a:t> on </a:t>
            </a:r>
            <a:r>
              <a:rPr lang="en-US" sz="2000" dirty="0">
                <a:latin typeface="Times New Roman" panose="02020603050405020304" pitchFamily="18" charset="0"/>
                <a:cs typeface="Times New Roman" panose="02020603050405020304" pitchFamily="18" charset="0"/>
              </a:rPr>
              <a:t>G</a:t>
            </a:r>
            <a:r>
              <a:rPr lang="en-US" sz="2000" dirty="0" smtClean="0">
                <a:latin typeface="Times New Roman" panose="02020603050405020304" pitchFamily="18" charset="0"/>
                <a:cs typeface="Times New Roman" panose="02020603050405020304" pitchFamily="18" charset="0"/>
              </a:rPr>
              <a:t>oogle for the following point and prepare not less than 8 points to discuss on it: </a:t>
            </a:r>
          </a:p>
          <a:p>
            <a:pPr marL="0" indent="0" algn="ctr">
              <a:buNone/>
            </a:pPr>
            <a:r>
              <a:rPr lang="en-US" sz="2000" b="1" dirty="0" smtClean="0">
                <a:latin typeface="Times New Roman" panose="02020603050405020304" pitchFamily="18" charset="0"/>
                <a:cs typeface="Times New Roman" panose="02020603050405020304" pitchFamily="18" charset="0"/>
              </a:rPr>
              <a:t>- How can startups stay on the top of the competition?</a:t>
            </a:r>
          </a:p>
          <a:p>
            <a:pPr>
              <a:buFontTx/>
              <a:buChar char="-"/>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endParaRPr lang="en-US" dirty="0" smtClean="0"/>
          </a:p>
          <a:p>
            <a:pPr marL="0" indent="0">
              <a:buFont typeface="Arial" panose="020B0604020202020204" pitchFamily="34" charset="0"/>
              <a:buNone/>
            </a:pPr>
            <a:endParaRPr lang="en-US" dirty="0"/>
          </a:p>
        </p:txBody>
      </p:sp>
      <p:sp>
        <p:nvSpPr>
          <p:cNvPr id="9" name="Content Placeholder 6"/>
          <p:cNvSpPr txBox="1">
            <a:spLocks/>
          </p:cNvSpPr>
          <p:nvPr/>
        </p:nvSpPr>
        <p:spPr>
          <a:xfrm>
            <a:off x="8323385" y="5785339"/>
            <a:ext cx="5380892" cy="955429"/>
          </a:xfrm>
          <a:prstGeom prst="rect">
            <a:avLst/>
          </a:prstGeom>
        </p:spPr>
        <p:txBody>
          <a:bodyPr vert="horz" lIns="0" tIns="0" rIns="0" bIns="0" rtlCol="0">
            <a:noAutofit/>
          </a:bodyPr>
          <a:lstStyle>
            <a:lvl1pPr marL="256032" indent="-256032" algn="l" defTabSz="914400" rtl="0" eaLnBrk="1" latinLnBrk="0" hangingPunct="1">
              <a:spcBef>
                <a:spcPts val="1500"/>
              </a:spcBef>
              <a:buClr>
                <a:srgbClr val="007FA3"/>
              </a:buClr>
              <a:buSzPct val="100000"/>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marL="0" indent="0" algn="ctr">
              <a:buNone/>
            </a:pPr>
            <a:endParaRPr lang="en-US" b="1" dirty="0" smtClean="0">
              <a:latin typeface="Times New Roman" panose="02020603050405020304" pitchFamily="18" charset="0"/>
              <a:cs typeface="Times New Roman" panose="02020603050405020304" pitchFamily="18" charset="0"/>
            </a:endParaRPr>
          </a:p>
          <a:p>
            <a:pPr marL="0" indent="0" algn="ctr">
              <a:buFont typeface="Arial" panose="020B0604020202020204" pitchFamily="34" charset="0"/>
              <a:buNone/>
            </a:pPr>
            <a:r>
              <a:rPr lang="en-US" b="1" dirty="0" smtClean="0">
                <a:latin typeface="Times New Roman" panose="02020603050405020304" pitchFamily="18" charset="0"/>
                <a:cs typeface="Times New Roman" panose="02020603050405020304" pitchFamily="18" charset="0"/>
              </a:rPr>
              <a:t>Best of Luck </a:t>
            </a:r>
            <a:r>
              <a:rPr lang="en-US" b="1"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b="1" dirty="0" smtClean="0">
                <a:latin typeface="Times New Roman" panose="02020603050405020304" pitchFamily="18" charset="0"/>
                <a:cs typeface="Times New Roman" panose="02020603050405020304" pitchFamily="18" charset="0"/>
              </a:rPr>
              <a:t> </a:t>
            </a:r>
            <a:endParaRPr 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174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Industry Attractiveness </a:t>
            </a:r>
            <a:r>
              <a:rPr lang="en-US" sz="2000" b="0" dirty="0"/>
              <a:t>(1 of 2)</a:t>
            </a:r>
          </a:p>
        </p:txBody>
      </p:sp>
      <p:sp>
        <p:nvSpPr>
          <p:cNvPr id="7" name="Content Placeholder 6"/>
          <p:cNvSpPr>
            <a:spLocks noGrp="1"/>
          </p:cNvSpPr>
          <p:nvPr>
            <p:ph idx="1"/>
          </p:nvPr>
        </p:nvSpPr>
        <p:spPr>
          <a:xfrm>
            <a:off x="1981200" y="1600201"/>
            <a:ext cx="8229600" cy="3810000"/>
          </a:xfrm>
        </p:spPr>
        <p:txBody>
          <a:bodyPr/>
          <a:lstStyle/>
          <a:p>
            <a:pPr marL="256032" lvl="1" indent="-256032">
              <a:spcBef>
                <a:spcPts val="1500"/>
              </a:spcBef>
              <a:buFont typeface="Arial" panose="020B0604020202020204" pitchFamily="34" charset="0"/>
              <a:buChar char="•"/>
            </a:pPr>
            <a:r>
              <a:rPr lang="en-US" sz="2400" dirty="0"/>
              <a:t>Industries vary in terms of their overall attractiveness.</a:t>
            </a:r>
          </a:p>
          <a:p>
            <a:pPr marL="256032" lvl="1" indent="-256032">
              <a:spcBef>
                <a:spcPts val="1500"/>
              </a:spcBef>
              <a:buFont typeface="Arial" panose="020B0604020202020204" pitchFamily="34" charset="0"/>
              <a:buChar char="•"/>
            </a:pPr>
            <a:r>
              <a:rPr lang="en-US" sz="2400" dirty="0"/>
              <a:t>In general, the most attractive industries have the characteristics depicted on the next slide.</a:t>
            </a:r>
          </a:p>
          <a:p>
            <a:pPr marL="256032" lvl="1" indent="-256032">
              <a:spcBef>
                <a:spcPts val="1500"/>
              </a:spcBef>
              <a:buFont typeface="Arial" panose="020B0604020202020204" pitchFamily="34" charset="0"/>
              <a:buChar char="•"/>
            </a:pPr>
            <a:r>
              <a:rPr lang="en-US" sz="2400" dirty="0"/>
              <a:t>Particularly important—the degree to which environmental and business trends are moving in favor rather than against the industry.</a:t>
            </a:r>
          </a:p>
        </p:txBody>
      </p:sp>
    </p:spTree>
    <p:extLst>
      <p:ext uri="{BB962C8B-B14F-4D97-AF65-F5344CB8AC3E}">
        <p14:creationId xmlns:p14="http://schemas.microsoft.com/office/powerpoint/2010/main" val="2208018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Target Market Attractiveness</a:t>
            </a:r>
          </a:p>
        </p:txBody>
      </p:sp>
      <p:sp>
        <p:nvSpPr>
          <p:cNvPr id="7" name="Content Placeholder 6"/>
          <p:cNvSpPr>
            <a:spLocks noGrp="1"/>
          </p:cNvSpPr>
          <p:nvPr>
            <p:ph idx="1"/>
          </p:nvPr>
        </p:nvSpPr>
        <p:spPr>
          <a:xfrm>
            <a:off x="1981200" y="1600200"/>
            <a:ext cx="8077200" cy="4724400"/>
          </a:xfrm>
        </p:spPr>
        <p:txBody>
          <a:bodyPr/>
          <a:lstStyle/>
          <a:p>
            <a:pPr marL="256032" lvl="1" indent="-256032">
              <a:spcBef>
                <a:spcPts val="1500"/>
              </a:spcBef>
              <a:buFont typeface="Arial" panose="020B0604020202020204" pitchFamily="34" charset="0"/>
              <a:buChar char="•"/>
            </a:pPr>
            <a:r>
              <a:rPr lang="en-US" sz="2400" dirty="0"/>
              <a:t>The challenge in identifying an attractive target market is to find a market that</a:t>
            </a:r>
            <a:r>
              <a:rPr lang="en-US" altLang="en-US" sz="2400" dirty="0"/>
              <a:t>’</a:t>
            </a:r>
            <a:r>
              <a:rPr lang="en-US" sz="2400" dirty="0"/>
              <a:t>s large enough for the proposed business but is yet small enough to avoid attracting larger competitors.</a:t>
            </a:r>
          </a:p>
          <a:p>
            <a:pPr marL="256032" lvl="1" indent="-256032">
              <a:spcBef>
                <a:spcPts val="1500"/>
              </a:spcBef>
              <a:buFont typeface="Arial" panose="020B0604020202020204" pitchFamily="34" charset="0"/>
              <a:buChar char="•"/>
            </a:pPr>
            <a:r>
              <a:rPr lang="en-US" sz="2400" dirty="0"/>
              <a:t>Assessing the attractiveness of a target market is tougher than assessing the attractiveness of an entire industry.</a:t>
            </a:r>
          </a:p>
          <a:p>
            <a:pPr marL="256032" lvl="1" indent="-256032">
              <a:spcBef>
                <a:spcPts val="1500"/>
              </a:spcBef>
              <a:buFont typeface="Arial" panose="020B0604020202020204" pitchFamily="34" charset="0"/>
              <a:buChar char="•"/>
            </a:pPr>
            <a:r>
              <a:rPr lang="en-US" sz="2400" dirty="0"/>
              <a:t>Often, considerable ingenuity must be employed to find information to assess the attractiveness of a specific target market.</a:t>
            </a:r>
          </a:p>
        </p:txBody>
      </p:sp>
    </p:spTree>
    <p:extLst>
      <p:ext uri="{BB962C8B-B14F-4D97-AF65-F5344CB8AC3E}">
        <p14:creationId xmlns:p14="http://schemas.microsoft.com/office/powerpoint/2010/main" val="32781670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8353718" cy="990600"/>
          </a:xfrm>
        </p:spPr>
        <p:txBody>
          <a:bodyPr anchor="b"/>
          <a:lstStyle/>
          <a:p>
            <a:pPr>
              <a:defRPr/>
            </a:pPr>
            <a:r>
              <a:rPr lang="en-US" sz="3600" dirty="0"/>
              <a:t>Entrepreneurship: Successfully Launching New Ventures</a:t>
            </a:r>
          </a:p>
        </p:txBody>
      </p:sp>
      <p:sp>
        <p:nvSpPr>
          <p:cNvPr id="3" name="Text Placeholder 2"/>
          <p:cNvSpPr>
            <a:spLocks noGrp="1"/>
          </p:cNvSpPr>
          <p:nvPr>
            <p:ph type="body" sz="quarter" idx="13"/>
          </p:nvPr>
        </p:nvSpPr>
        <p:spPr>
          <a:xfrm>
            <a:off x="1981202" y="1373052"/>
            <a:ext cx="8229598" cy="349068"/>
          </a:xfrm>
        </p:spPr>
        <p:txBody>
          <a:bodyPr/>
          <a:lstStyle/>
          <a:p>
            <a:r>
              <a:rPr lang="en-IN" sz="2400" dirty="0"/>
              <a:t>Sixth Edition, Global Edition</a:t>
            </a:r>
          </a:p>
        </p:txBody>
      </p:sp>
      <p:sp>
        <p:nvSpPr>
          <p:cNvPr id="4" name="Text Placeholder 3"/>
          <p:cNvSpPr>
            <a:spLocks noGrp="1"/>
          </p:cNvSpPr>
          <p:nvPr>
            <p:ph type="body" sz="quarter" idx="14"/>
          </p:nvPr>
        </p:nvSpPr>
        <p:spPr>
          <a:xfrm>
            <a:off x="6055808" y="1917422"/>
            <a:ext cx="3657600" cy="1282979"/>
          </a:xfrm>
        </p:spPr>
        <p:txBody>
          <a:bodyPr/>
          <a:lstStyle/>
          <a:p>
            <a:pPr algn="ctr"/>
            <a:r>
              <a:rPr lang="en-IN" sz="3600" b="1" dirty="0"/>
              <a:t>Chapter 5</a:t>
            </a:r>
            <a:endParaRPr lang="en-IN" sz="3600" dirty="0"/>
          </a:p>
        </p:txBody>
      </p:sp>
      <p:sp>
        <p:nvSpPr>
          <p:cNvPr id="5" name="Text Placeholder 4"/>
          <p:cNvSpPr>
            <a:spLocks noGrp="1"/>
          </p:cNvSpPr>
          <p:nvPr>
            <p:ph type="body" sz="quarter" idx="15"/>
          </p:nvPr>
        </p:nvSpPr>
        <p:spPr>
          <a:xfrm>
            <a:off x="5943600" y="3398838"/>
            <a:ext cx="4150808" cy="1325563"/>
          </a:xfrm>
        </p:spPr>
        <p:txBody>
          <a:bodyPr/>
          <a:lstStyle/>
          <a:p>
            <a:pPr algn="ctr">
              <a:spcBef>
                <a:spcPct val="50000"/>
              </a:spcBef>
            </a:pPr>
            <a:r>
              <a:rPr lang="en-US" sz="3600" dirty="0"/>
              <a:t>Industry and Competitor </a:t>
            </a:r>
            <a:r>
              <a:rPr lang="en-US" sz="3600" i="1" dirty="0"/>
              <a:t>Analysis</a:t>
            </a:r>
          </a:p>
        </p:txBody>
      </p:sp>
      <p:pic>
        <p:nvPicPr>
          <p:cNvPr id="7" name="Picture 6" descr="Front Cover: Entrepreneurship: Successfully Launching New Ventures Sixth Edition by Barringer and Ireland."/>
          <p:cNvPicPr>
            <a:picLocks noChangeAspect="1"/>
          </p:cNvPicPr>
          <p:nvPr/>
        </p:nvPicPr>
        <p:blipFill>
          <a:blip r:embed="rId3" cstate="print"/>
          <a:stretch>
            <a:fillRect/>
          </a:stretch>
        </p:blipFill>
        <p:spPr>
          <a:xfrm>
            <a:off x="1999737" y="1858419"/>
            <a:ext cx="3371657" cy="4367246"/>
          </a:xfrm>
          <a:prstGeom prst="rect">
            <a:avLst/>
          </a:prstGeom>
        </p:spPr>
      </p:pic>
    </p:spTree>
    <p:extLst>
      <p:ext uri="{BB962C8B-B14F-4D97-AF65-F5344CB8AC3E}">
        <p14:creationId xmlns:p14="http://schemas.microsoft.com/office/powerpoint/2010/main" val="30686339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5372"/>
            <a:ext cx="7924800" cy="1097280"/>
          </a:xfrm>
        </p:spPr>
        <p:txBody>
          <a:bodyPr/>
          <a:lstStyle/>
          <a:p>
            <a:r>
              <a:rPr lang="en-US" dirty="0" smtClean="0">
                <a:latin typeface="Times New Roman" panose="02020603050405020304" pitchFamily="18" charset="0"/>
              </a:rPr>
              <a:t>The Five Competitive Forces Model </a:t>
            </a:r>
            <a:r>
              <a:rPr lang="en-US" sz="2000" b="0" dirty="0">
                <a:latin typeface="Times New Roman" panose="02020603050405020304" pitchFamily="18" charset="0"/>
              </a:rPr>
              <a:t>(3 of 3)</a:t>
            </a:r>
          </a:p>
        </p:txBody>
      </p:sp>
      <p:sp>
        <p:nvSpPr>
          <p:cNvPr id="3" name="Content Placeholder 2"/>
          <p:cNvSpPr>
            <a:spLocks noGrp="1"/>
          </p:cNvSpPr>
          <p:nvPr>
            <p:ph idx="1"/>
          </p:nvPr>
        </p:nvSpPr>
        <p:spPr>
          <a:xfrm>
            <a:off x="1981200" y="1600201"/>
            <a:ext cx="7010400" cy="304800"/>
          </a:xfrm>
        </p:spPr>
        <p:txBody>
          <a:bodyPr/>
          <a:lstStyle/>
          <a:p>
            <a:pPr marL="0" indent="0">
              <a:buNone/>
            </a:pPr>
            <a:r>
              <a:rPr lang="en-IN" sz="2200" b="1" dirty="0"/>
              <a:t>Figure 5.1 </a:t>
            </a:r>
            <a:r>
              <a:rPr lang="en-IN" sz="2200" dirty="0"/>
              <a:t>Forces That Determine Industry Profitability</a:t>
            </a:r>
          </a:p>
        </p:txBody>
      </p:sp>
      <p:pic>
        <p:nvPicPr>
          <p:cNvPr id="5" name="Picture 4" descr="The 5 competitive forces that determine industry profitability are as follows. Threat of substitutes. Threat of new entrants. Rivalry among existing firms. Bargaining power of suppliers. Bargaining power of buyer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003" y="2514600"/>
            <a:ext cx="7263997" cy="2575510"/>
          </a:xfrm>
          <a:prstGeom prst="rect">
            <a:avLst/>
          </a:prstGeom>
        </p:spPr>
      </p:pic>
    </p:spTree>
    <p:extLst>
      <p:ext uri="{BB962C8B-B14F-4D97-AF65-F5344CB8AC3E}">
        <p14:creationId xmlns:p14="http://schemas.microsoft.com/office/powerpoint/2010/main" val="1155672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Threat of Substitutes </a:t>
            </a:r>
            <a:r>
              <a:rPr lang="en-US" sz="2000" b="0" dirty="0">
                <a:latin typeface="Times New Roman" panose="02020603050405020304" pitchFamily="18" charset="0"/>
              </a:rPr>
              <a:t>(1 of 2)</a:t>
            </a:r>
            <a:endParaRPr lang="en-US" b="0" dirty="0">
              <a:latin typeface="Times New Roman" panose="02020603050405020304" pitchFamily="18" charset="0"/>
            </a:endParaRPr>
          </a:p>
        </p:txBody>
      </p:sp>
      <p:sp>
        <p:nvSpPr>
          <p:cNvPr id="3" name="Content Placeholder 2"/>
          <p:cNvSpPr>
            <a:spLocks noGrp="1"/>
          </p:cNvSpPr>
          <p:nvPr>
            <p:ph idx="1"/>
          </p:nvPr>
        </p:nvSpPr>
        <p:spPr>
          <a:xfrm>
            <a:off x="1981200" y="1600201"/>
            <a:ext cx="8382000" cy="4525963"/>
          </a:xfrm>
        </p:spPr>
        <p:txBody>
          <a:bodyPr/>
          <a:lstStyle/>
          <a:p>
            <a:r>
              <a:rPr lang="en-US" sz="2400" dirty="0"/>
              <a:t>Threat of Substitutes</a:t>
            </a:r>
          </a:p>
          <a:p>
            <a:pPr lvl="1"/>
            <a:r>
              <a:rPr lang="en-US" sz="2400" dirty="0"/>
              <a:t>The price that consumers are willing to pay for a product depends in part on the availability of substitute products.</a:t>
            </a:r>
          </a:p>
          <a:p>
            <a:pPr lvl="1"/>
            <a:r>
              <a:rPr lang="en-US" sz="2400" dirty="0"/>
              <a:t>For example, there are few, if any, substitutes for prescription medicines, which is one of the reasons the pharmaceutical industry is so profitable.</a:t>
            </a:r>
          </a:p>
          <a:p>
            <a:pPr lvl="1"/>
            <a:r>
              <a:rPr lang="en-US" sz="2400" dirty="0"/>
              <a:t>In contrast, when close substitutes for a product exist, industry profitability is suppressed, because consumers will opt out if the price gets too high.</a:t>
            </a:r>
          </a:p>
        </p:txBody>
      </p:sp>
    </p:spTree>
    <p:extLst>
      <p:ext uri="{BB962C8B-B14F-4D97-AF65-F5344CB8AC3E}">
        <p14:creationId xmlns:p14="http://schemas.microsoft.com/office/powerpoint/2010/main" val="2826121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Threat of New Entrants </a:t>
            </a:r>
            <a:r>
              <a:rPr lang="en-US" sz="2000" b="0" dirty="0">
                <a:latin typeface="Times New Roman" panose="02020603050405020304" pitchFamily="18" charset="0"/>
              </a:rPr>
              <a:t>(1 of 6)</a:t>
            </a:r>
            <a:endParaRPr lang="en-US" b="0"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a:t>Threat of New Entrants</a:t>
            </a:r>
          </a:p>
          <a:p>
            <a:pPr lvl="1"/>
            <a:r>
              <a:rPr lang="en-US" sz="2400" dirty="0"/>
              <a:t>If the firms in an industry are highly profitable, the industry becomes a magnet to new entrants.</a:t>
            </a:r>
          </a:p>
          <a:p>
            <a:pPr lvl="1"/>
            <a:r>
              <a:rPr lang="en-US" sz="2400" dirty="0"/>
              <a:t>Unless something is done to stop this, the competition in the industry will increase, and average industry profitability will decline.</a:t>
            </a:r>
          </a:p>
          <a:p>
            <a:pPr lvl="1"/>
            <a:r>
              <a:rPr lang="en-US" sz="2400" dirty="0"/>
              <a:t>Firms in an industry try to keep the number of new entrants low by erecting barriers to entry.</a:t>
            </a:r>
          </a:p>
          <a:p>
            <a:pPr lvl="2"/>
            <a:r>
              <a:rPr lang="en-US" sz="2400" dirty="0"/>
              <a:t>A barrier to entry is a condition that creates a disincentive for a new firm to enter an industry.</a:t>
            </a:r>
          </a:p>
        </p:txBody>
      </p:sp>
    </p:spTree>
    <p:extLst>
      <p:ext uri="{BB962C8B-B14F-4D97-AF65-F5344CB8AC3E}">
        <p14:creationId xmlns:p14="http://schemas.microsoft.com/office/powerpoint/2010/main" val="1659624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Rivalry Among Existing Firms </a:t>
            </a:r>
            <a:r>
              <a:rPr lang="en-US" sz="2000" b="0" dirty="0">
                <a:latin typeface="Times New Roman" panose="02020603050405020304" pitchFamily="18" charset="0"/>
              </a:rPr>
              <a:t>(1 of 3)</a:t>
            </a:r>
            <a:endParaRPr lang="en-US" b="0" dirty="0">
              <a:latin typeface="Times New Roman" panose="02020603050405020304" pitchFamily="18" charset="0"/>
            </a:endParaRPr>
          </a:p>
        </p:txBody>
      </p:sp>
      <p:sp>
        <p:nvSpPr>
          <p:cNvPr id="3" name="Content Placeholder 2"/>
          <p:cNvSpPr>
            <a:spLocks noGrp="1"/>
          </p:cNvSpPr>
          <p:nvPr>
            <p:ph idx="1"/>
          </p:nvPr>
        </p:nvSpPr>
        <p:spPr/>
        <p:txBody>
          <a:bodyPr/>
          <a:lstStyle/>
          <a:p>
            <a:r>
              <a:rPr lang="en-US" sz="2400" dirty="0"/>
              <a:t>Rivalry Among Existing Firms</a:t>
            </a:r>
          </a:p>
          <a:p>
            <a:pPr lvl="1"/>
            <a:r>
              <a:rPr lang="en-US" sz="2400" dirty="0"/>
              <a:t>In most industries, the major determinant of industry profitability is the level of competition among existing firms.</a:t>
            </a:r>
          </a:p>
          <a:p>
            <a:pPr lvl="1"/>
            <a:r>
              <a:rPr lang="en-US" sz="2400" dirty="0"/>
              <a:t>Some industries are fiercely competitive, to the point where prices are pushed below the level of costs, and industry-wide losses occur.</a:t>
            </a:r>
          </a:p>
          <a:p>
            <a:pPr lvl="1"/>
            <a:r>
              <a:rPr lang="en-US" sz="2400" dirty="0"/>
              <a:t>In other industries, competition is much less intense and price competition is subdued.</a:t>
            </a:r>
          </a:p>
        </p:txBody>
      </p:sp>
    </p:spTree>
    <p:extLst>
      <p:ext uri="{BB962C8B-B14F-4D97-AF65-F5344CB8AC3E}">
        <p14:creationId xmlns:p14="http://schemas.microsoft.com/office/powerpoint/2010/main" val="2981160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Bargaining Power of Suppliers </a:t>
            </a:r>
            <a:r>
              <a:rPr lang="en-US" sz="2000" b="0" dirty="0">
                <a:latin typeface="Times New Roman" panose="02020603050405020304" pitchFamily="18" charset="0"/>
              </a:rPr>
              <a:t>(1 of 3)</a:t>
            </a:r>
            <a:endParaRPr lang="en-US" b="0" dirty="0">
              <a:latin typeface="Times New Roman" panose="02020603050405020304" pitchFamily="18" charset="0"/>
            </a:endParaRPr>
          </a:p>
        </p:txBody>
      </p:sp>
      <p:sp>
        <p:nvSpPr>
          <p:cNvPr id="3" name="Content Placeholder 2"/>
          <p:cNvSpPr>
            <a:spLocks noGrp="1"/>
          </p:cNvSpPr>
          <p:nvPr>
            <p:ph idx="1"/>
          </p:nvPr>
        </p:nvSpPr>
        <p:spPr>
          <a:xfrm>
            <a:off x="1981200" y="1600201"/>
            <a:ext cx="8153400" cy="4525963"/>
          </a:xfrm>
        </p:spPr>
        <p:txBody>
          <a:bodyPr/>
          <a:lstStyle/>
          <a:p>
            <a:r>
              <a:rPr lang="en-US" sz="2400" dirty="0"/>
              <a:t>Bargaining Power of Suppliers</a:t>
            </a:r>
          </a:p>
          <a:p>
            <a:pPr lvl="1"/>
            <a:r>
              <a:rPr lang="en-US" sz="2400" dirty="0"/>
              <a:t>Suppliers can suppress the profitability of the industries to which they sell by raising prices or reducing the quality of the components they provide.</a:t>
            </a:r>
          </a:p>
          <a:p>
            <a:pPr lvl="1"/>
            <a:r>
              <a:rPr lang="en-US" sz="2400" dirty="0"/>
              <a:t>If a supplier reduces the quality of the components it supplies, the quality of the finished product will suffer, and the manufacturer will eventually have to lower its price.</a:t>
            </a:r>
          </a:p>
          <a:p>
            <a:pPr lvl="1"/>
            <a:r>
              <a:rPr lang="en-US" sz="2400" dirty="0"/>
              <a:t>If the suppliers are powerful relative to the firms in the industry to which they sell, industry profitability can suffer.</a:t>
            </a:r>
          </a:p>
        </p:txBody>
      </p:sp>
    </p:spTree>
    <p:extLst>
      <p:ext uri="{BB962C8B-B14F-4D97-AF65-F5344CB8AC3E}">
        <p14:creationId xmlns:p14="http://schemas.microsoft.com/office/powerpoint/2010/main" val="370056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rPr>
              <a:t>Bargaining Power of Buyers </a:t>
            </a:r>
            <a:r>
              <a:rPr lang="en-US" sz="2000" b="0" dirty="0">
                <a:latin typeface="Times New Roman" panose="02020603050405020304" pitchFamily="18" charset="0"/>
              </a:rPr>
              <a:t>(1 of 3)</a:t>
            </a:r>
          </a:p>
        </p:txBody>
      </p:sp>
      <p:sp>
        <p:nvSpPr>
          <p:cNvPr id="3" name="Content Placeholder 2"/>
          <p:cNvSpPr>
            <a:spLocks noGrp="1"/>
          </p:cNvSpPr>
          <p:nvPr>
            <p:ph idx="1"/>
          </p:nvPr>
        </p:nvSpPr>
        <p:spPr/>
        <p:txBody>
          <a:bodyPr/>
          <a:lstStyle/>
          <a:p>
            <a:r>
              <a:rPr lang="en-US" sz="2400" dirty="0">
                <a:latin typeface="+mj-lt"/>
              </a:rPr>
              <a:t>Bargaining Power of Buyers</a:t>
            </a:r>
          </a:p>
          <a:p>
            <a:pPr lvl="1"/>
            <a:r>
              <a:rPr lang="en-US" sz="2400" dirty="0">
                <a:latin typeface="+mj-lt"/>
              </a:rPr>
              <a:t>Buyers can suppress the profitability of the industries from which they purchase by demanding price concessions or increases in quality.</a:t>
            </a:r>
          </a:p>
          <a:p>
            <a:pPr lvl="1"/>
            <a:r>
              <a:rPr lang="en-US" sz="2400" dirty="0">
                <a:latin typeface="+mj-lt"/>
              </a:rPr>
              <a:t>For example, the automobile industry is dominated by a handful of large companies that buy products from thousands of suppliers in different industries. This allows the automakers to suppress the profitability of the industries from which they buy by demanding price reductions.</a:t>
            </a:r>
          </a:p>
        </p:txBody>
      </p:sp>
    </p:spTree>
    <p:extLst>
      <p:ext uri="{BB962C8B-B14F-4D97-AF65-F5344CB8AC3E}">
        <p14:creationId xmlns:p14="http://schemas.microsoft.com/office/powerpoint/2010/main" val="815587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8353718" cy="990600"/>
          </a:xfrm>
        </p:spPr>
        <p:txBody>
          <a:bodyPr anchor="b"/>
          <a:lstStyle/>
          <a:p>
            <a:pPr>
              <a:defRPr/>
            </a:pPr>
            <a:r>
              <a:rPr lang="en-US" sz="3600" dirty="0"/>
              <a:t>Entrepreneurship: Successfully Launching New Ventures</a:t>
            </a:r>
          </a:p>
        </p:txBody>
      </p:sp>
      <p:sp>
        <p:nvSpPr>
          <p:cNvPr id="3" name="Text Placeholder 2"/>
          <p:cNvSpPr>
            <a:spLocks noGrp="1"/>
          </p:cNvSpPr>
          <p:nvPr>
            <p:ph type="body" sz="quarter" idx="13"/>
          </p:nvPr>
        </p:nvSpPr>
        <p:spPr>
          <a:xfrm>
            <a:off x="1981202" y="1373052"/>
            <a:ext cx="8229598" cy="349068"/>
          </a:xfrm>
        </p:spPr>
        <p:txBody>
          <a:bodyPr/>
          <a:lstStyle/>
          <a:p>
            <a:r>
              <a:rPr lang="en-IN" sz="2400" dirty="0"/>
              <a:t>Sixth Edition, Global Edition</a:t>
            </a:r>
          </a:p>
        </p:txBody>
      </p:sp>
      <p:sp>
        <p:nvSpPr>
          <p:cNvPr id="4" name="Text Placeholder 3"/>
          <p:cNvSpPr>
            <a:spLocks noGrp="1"/>
          </p:cNvSpPr>
          <p:nvPr>
            <p:ph type="body" sz="quarter" idx="14"/>
          </p:nvPr>
        </p:nvSpPr>
        <p:spPr>
          <a:xfrm>
            <a:off x="6055808" y="1917422"/>
            <a:ext cx="3657600" cy="1282979"/>
          </a:xfrm>
        </p:spPr>
        <p:txBody>
          <a:bodyPr/>
          <a:lstStyle/>
          <a:p>
            <a:pPr algn="ctr"/>
            <a:r>
              <a:rPr lang="en-IN" sz="3600" b="1" dirty="0"/>
              <a:t>Chapter 6</a:t>
            </a:r>
            <a:endParaRPr lang="en-IN" sz="3600" dirty="0"/>
          </a:p>
        </p:txBody>
      </p:sp>
      <p:sp>
        <p:nvSpPr>
          <p:cNvPr id="5" name="Text Placeholder 4"/>
          <p:cNvSpPr>
            <a:spLocks noGrp="1"/>
          </p:cNvSpPr>
          <p:nvPr>
            <p:ph type="body" sz="quarter" idx="15"/>
          </p:nvPr>
        </p:nvSpPr>
        <p:spPr>
          <a:xfrm>
            <a:off x="6055808" y="3398838"/>
            <a:ext cx="3657600" cy="1552253"/>
          </a:xfrm>
        </p:spPr>
        <p:txBody>
          <a:bodyPr/>
          <a:lstStyle/>
          <a:p>
            <a:pPr algn="ctr">
              <a:spcBef>
                <a:spcPct val="50000"/>
              </a:spcBef>
            </a:pPr>
            <a:r>
              <a:rPr lang="en-US" sz="3600" dirty="0"/>
              <a:t>Getting </a:t>
            </a:r>
            <a:r>
              <a:rPr lang="en-US" sz="3600" i="1" dirty="0"/>
              <a:t>Financing </a:t>
            </a:r>
            <a:r>
              <a:rPr lang="en-US" sz="3600" dirty="0"/>
              <a:t>or Funding</a:t>
            </a:r>
          </a:p>
        </p:txBody>
      </p:sp>
      <p:pic>
        <p:nvPicPr>
          <p:cNvPr id="7" name="Picture 6" descr="Front Cover: Entrepreneurship: Successfully Launching New Ventures Sixth Edition by Barringer and Ireland."/>
          <p:cNvPicPr>
            <a:picLocks noChangeAspect="1"/>
          </p:cNvPicPr>
          <p:nvPr/>
        </p:nvPicPr>
        <p:blipFill>
          <a:blip r:embed="rId3" cstate="print"/>
          <a:stretch>
            <a:fillRect/>
          </a:stretch>
        </p:blipFill>
        <p:spPr>
          <a:xfrm>
            <a:off x="1999737" y="1858419"/>
            <a:ext cx="3371657" cy="4367246"/>
          </a:xfrm>
          <a:prstGeom prst="rect">
            <a:avLst/>
          </a:prstGeom>
        </p:spPr>
      </p:pic>
    </p:spTree>
    <p:extLst>
      <p:ext uri="{BB962C8B-B14F-4D97-AF65-F5344CB8AC3E}">
        <p14:creationId xmlns:p14="http://schemas.microsoft.com/office/powerpoint/2010/main" val="417877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28600"/>
            <a:ext cx="8353718" cy="990600"/>
          </a:xfrm>
        </p:spPr>
        <p:txBody>
          <a:bodyPr anchor="b"/>
          <a:lstStyle/>
          <a:p>
            <a:pPr>
              <a:defRPr/>
            </a:pPr>
            <a:r>
              <a:rPr lang="en-US" sz="3600" dirty="0"/>
              <a:t>Entrepreneurship: Successfully Launching New Ventures</a:t>
            </a:r>
          </a:p>
        </p:txBody>
      </p:sp>
      <p:sp>
        <p:nvSpPr>
          <p:cNvPr id="3" name="Text Placeholder 2"/>
          <p:cNvSpPr>
            <a:spLocks noGrp="1"/>
          </p:cNvSpPr>
          <p:nvPr>
            <p:ph type="body" sz="quarter" idx="13"/>
          </p:nvPr>
        </p:nvSpPr>
        <p:spPr>
          <a:xfrm>
            <a:off x="1981202" y="1327332"/>
            <a:ext cx="8229598" cy="349068"/>
          </a:xfrm>
        </p:spPr>
        <p:txBody>
          <a:bodyPr/>
          <a:lstStyle/>
          <a:p>
            <a:r>
              <a:rPr lang="en-IN" sz="2400" dirty="0"/>
              <a:t>Sixth Edition, Global Edition</a:t>
            </a:r>
          </a:p>
        </p:txBody>
      </p:sp>
      <p:sp>
        <p:nvSpPr>
          <p:cNvPr id="4" name="Text Placeholder 3"/>
          <p:cNvSpPr>
            <a:spLocks noGrp="1"/>
          </p:cNvSpPr>
          <p:nvPr>
            <p:ph type="body" sz="quarter" idx="14"/>
          </p:nvPr>
        </p:nvSpPr>
        <p:spPr>
          <a:xfrm>
            <a:off x="6055808" y="1917422"/>
            <a:ext cx="3657600" cy="1282979"/>
          </a:xfrm>
        </p:spPr>
        <p:txBody>
          <a:bodyPr/>
          <a:lstStyle/>
          <a:p>
            <a:pPr algn="ctr"/>
            <a:r>
              <a:rPr lang="en-IN" sz="3600" b="1" dirty="0"/>
              <a:t>Chapter 2</a:t>
            </a:r>
            <a:endParaRPr lang="en-IN" sz="3600" dirty="0"/>
          </a:p>
        </p:txBody>
      </p:sp>
      <p:sp>
        <p:nvSpPr>
          <p:cNvPr id="5" name="Text Placeholder 4"/>
          <p:cNvSpPr>
            <a:spLocks noGrp="1"/>
          </p:cNvSpPr>
          <p:nvPr>
            <p:ph type="body" sz="quarter" idx="15"/>
          </p:nvPr>
        </p:nvSpPr>
        <p:spPr>
          <a:xfrm>
            <a:off x="6055808" y="3398838"/>
            <a:ext cx="3657600" cy="2163763"/>
          </a:xfrm>
        </p:spPr>
        <p:txBody>
          <a:bodyPr/>
          <a:lstStyle/>
          <a:p>
            <a:pPr algn="ctr">
              <a:spcBef>
                <a:spcPct val="50000"/>
              </a:spcBef>
            </a:pPr>
            <a:r>
              <a:rPr lang="en-US" sz="3600" dirty="0"/>
              <a:t>Recognizing </a:t>
            </a:r>
            <a:r>
              <a:rPr lang="en-US" sz="3600" i="1" dirty="0"/>
              <a:t>Opportunities</a:t>
            </a:r>
            <a:r>
              <a:rPr lang="en-US" sz="3600" dirty="0"/>
              <a:t> and Generating Ideas</a:t>
            </a:r>
          </a:p>
        </p:txBody>
      </p:sp>
      <p:pic>
        <p:nvPicPr>
          <p:cNvPr id="11" name="Picture 10" descr="Front Cover: Entrepreneurship: Successfully Launching New Ventures Sixth Edition by Barringer and Ireland."/>
          <p:cNvPicPr>
            <a:picLocks noChangeAspect="1"/>
          </p:cNvPicPr>
          <p:nvPr/>
        </p:nvPicPr>
        <p:blipFill>
          <a:blip r:embed="rId3" cstate="print"/>
          <a:stretch>
            <a:fillRect/>
          </a:stretch>
        </p:blipFill>
        <p:spPr>
          <a:xfrm>
            <a:off x="1999737" y="1858419"/>
            <a:ext cx="3371657" cy="4367246"/>
          </a:xfrm>
          <a:prstGeom prst="rect">
            <a:avLst/>
          </a:prstGeom>
        </p:spPr>
      </p:pic>
    </p:spTree>
    <p:extLst>
      <p:ext uri="{BB962C8B-B14F-4D97-AF65-F5344CB8AC3E}">
        <p14:creationId xmlns:p14="http://schemas.microsoft.com/office/powerpoint/2010/main" val="3150656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81200" y="215372"/>
            <a:ext cx="7391400" cy="1097280"/>
          </a:xfrm>
        </p:spPr>
        <p:txBody>
          <a:bodyPr/>
          <a:lstStyle/>
          <a:p>
            <a:r>
              <a:rPr lang="en-US" sz="3600" dirty="0"/>
              <a:t>Alternatives for Raising Money for a New Venture</a:t>
            </a:r>
          </a:p>
        </p:txBody>
      </p:sp>
      <p:sp>
        <p:nvSpPr>
          <p:cNvPr id="7" name="Content Placeholder 6"/>
          <p:cNvSpPr>
            <a:spLocks noGrp="1"/>
          </p:cNvSpPr>
          <p:nvPr>
            <p:ph idx="1"/>
          </p:nvPr>
        </p:nvSpPr>
        <p:spPr/>
        <p:txBody>
          <a:bodyPr/>
          <a:lstStyle/>
          <a:p>
            <a:r>
              <a:rPr lang="en-US" sz="2400" b="1" dirty="0"/>
              <a:t>Personal Funds</a:t>
            </a:r>
          </a:p>
          <a:p>
            <a:r>
              <a:rPr lang="en-US" sz="2400" b="1" dirty="0"/>
              <a:t>Family and Friends</a:t>
            </a:r>
          </a:p>
          <a:p>
            <a:r>
              <a:rPr lang="en-US" sz="2400" b="1" dirty="0"/>
              <a:t>Debt Financing</a:t>
            </a:r>
          </a:p>
          <a:p>
            <a:r>
              <a:rPr lang="en-US" sz="2400" b="1" dirty="0"/>
              <a:t>Equity Capital</a:t>
            </a:r>
          </a:p>
          <a:p>
            <a:r>
              <a:rPr lang="en-US" sz="2400" b="1" dirty="0"/>
              <a:t>Creative Sources</a:t>
            </a:r>
          </a:p>
        </p:txBody>
      </p:sp>
    </p:spTree>
    <p:extLst>
      <p:ext uri="{BB962C8B-B14F-4D97-AF65-F5344CB8AC3E}">
        <p14:creationId xmlns:p14="http://schemas.microsoft.com/office/powerpoint/2010/main" val="3890192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 Sources of Personal Financing </a:t>
            </a:r>
            <a:r>
              <a:rPr lang="en-US" sz="2000" b="0" dirty="0"/>
              <a:t>(1 of 2)</a:t>
            </a:r>
          </a:p>
        </p:txBody>
      </p:sp>
      <p:sp>
        <p:nvSpPr>
          <p:cNvPr id="7" name="Content Placeholder 6"/>
          <p:cNvSpPr>
            <a:spLocks noGrp="1"/>
          </p:cNvSpPr>
          <p:nvPr>
            <p:ph idx="1"/>
          </p:nvPr>
        </p:nvSpPr>
        <p:spPr>
          <a:xfrm>
            <a:off x="1981200" y="1600201"/>
            <a:ext cx="8229600" cy="4525963"/>
          </a:xfrm>
        </p:spPr>
        <p:txBody>
          <a:bodyPr/>
          <a:lstStyle/>
          <a:p>
            <a:r>
              <a:rPr lang="en-US" sz="2400" b="1" dirty="0"/>
              <a:t>I- Personal Funds</a:t>
            </a:r>
          </a:p>
          <a:p>
            <a:pPr marL="486918" lvl="1" indent="0">
              <a:buSzPct val="100000"/>
              <a:buNone/>
            </a:pPr>
            <a:r>
              <a:rPr lang="en-US" sz="2200" dirty="0">
                <a:solidFill>
                  <a:srgbClr val="202124"/>
                </a:solidFill>
              </a:rPr>
              <a:t>“Personal funds” means an individual's money in a  checking account (current account), savings account, cash-on-hand, and any other monetary assets belonging to the individual. OR, an individual can approach his/her</a:t>
            </a:r>
          </a:p>
          <a:p>
            <a:pPr marL="0" indent="0">
              <a:buNone/>
            </a:pPr>
            <a:r>
              <a:rPr lang="en-US" sz="2200" dirty="0">
                <a:solidFill>
                  <a:srgbClr val="202124"/>
                </a:solidFill>
              </a:rPr>
              <a:t>    </a:t>
            </a:r>
            <a:r>
              <a:rPr lang="en-US" sz="2200" b="1" dirty="0">
                <a:solidFill>
                  <a:srgbClr val="202124"/>
                </a:solidFill>
              </a:rPr>
              <a:t>2.</a:t>
            </a:r>
            <a:r>
              <a:rPr lang="en-US" sz="2200" dirty="0">
                <a:solidFill>
                  <a:srgbClr val="202124"/>
                </a:solidFill>
              </a:rPr>
              <a:t> </a:t>
            </a:r>
            <a:r>
              <a:rPr lang="en-US" sz="2200" b="1" dirty="0"/>
              <a:t>Friends and Family,</a:t>
            </a:r>
            <a:r>
              <a:rPr lang="en-US" sz="2200" dirty="0"/>
              <a:t> who are </a:t>
            </a:r>
          </a:p>
          <a:p>
            <a:pPr marL="454914" lvl="1" indent="0">
              <a:buNone/>
            </a:pPr>
            <a:r>
              <a:rPr lang="en-US" sz="2200" dirty="0"/>
              <a:t>the second source of funds for many new ventures.</a:t>
            </a:r>
          </a:p>
          <a:p>
            <a:pPr marL="454914" lvl="1" indent="0">
              <a:buNone/>
            </a:pPr>
            <a:r>
              <a:rPr lang="en-US" sz="2200" dirty="0"/>
              <a:t>Also, an individual can go for “Bootstrapping” sources. </a:t>
            </a:r>
          </a:p>
        </p:txBody>
      </p:sp>
    </p:spTree>
    <p:extLst>
      <p:ext uri="{BB962C8B-B14F-4D97-AF65-F5344CB8AC3E}">
        <p14:creationId xmlns:p14="http://schemas.microsoft.com/office/powerpoint/2010/main" val="182291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49C2A8-E03E-D46C-D9CC-0AD9F82BEAEE}"/>
              </a:ext>
            </a:extLst>
          </p:cNvPr>
          <p:cNvSpPr>
            <a:spLocks noGrp="1"/>
          </p:cNvSpPr>
          <p:nvPr>
            <p:ph type="title"/>
          </p:nvPr>
        </p:nvSpPr>
        <p:spPr/>
        <p:txBody>
          <a:bodyPr/>
          <a:lstStyle/>
          <a:p>
            <a:r>
              <a:rPr lang="en-US" sz="3200" dirty="0"/>
              <a:t>Sources of Personal Financing</a:t>
            </a:r>
            <a:endParaRPr lang="x-none" dirty="0"/>
          </a:p>
        </p:txBody>
      </p:sp>
      <p:sp>
        <p:nvSpPr>
          <p:cNvPr id="3" name="Content Placeholder 2">
            <a:extLst>
              <a:ext uri="{FF2B5EF4-FFF2-40B4-BE49-F238E27FC236}">
                <a16:creationId xmlns="" xmlns:a16="http://schemas.microsoft.com/office/drawing/2014/main" id="{72389430-3EB8-5CF4-324E-637F15226F6A}"/>
              </a:ext>
            </a:extLst>
          </p:cNvPr>
          <p:cNvSpPr>
            <a:spLocks noGrp="1"/>
          </p:cNvSpPr>
          <p:nvPr>
            <p:ph idx="1"/>
          </p:nvPr>
        </p:nvSpPr>
        <p:spPr>
          <a:xfrm>
            <a:off x="1752600" y="1524001"/>
            <a:ext cx="8610600" cy="4602163"/>
          </a:xfrm>
        </p:spPr>
        <p:txBody>
          <a:bodyPr/>
          <a:lstStyle/>
          <a:p>
            <a:pPr marL="0" indent="0">
              <a:buNone/>
            </a:pPr>
            <a:r>
              <a:rPr lang="en-US" sz="2400" b="1" dirty="0"/>
              <a:t>3. Bootstrapping</a:t>
            </a:r>
          </a:p>
          <a:p>
            <a:pPr marL="740664" lvl="1"/>
            <a:r>
              <a:rPr lang="en-US" sz="2200" dirty="0"/>
              <a:t>Bootstrapping is finding ways to avoid the need for external financing or funding through creativity, ingenuity, thriftiness, cost cutting, or any means necessary.</a:t>
            </a:r>
          </a:p>
          <a:p>
            <a:pPr marL="740664" lvl="1"/>
            <a:r>
              <a:rPr lang="en-US" sz="2200" dirty="0"/>
              <a:t>Many entrepreneurs bootstrap out of necessity.</a:t>
            </a:r>
          </a:p>
          <a:p>
            <a:pPr marL="0" indent="-32004">
              <a:buNone/>
            </a:pPr>
            <a:r>
              <a:rPr lang="en-US" sz="2400" dirty="0"/>
              <a:t>  </a:t>
            </a:r>
            <a:r>
              <a:rPr lang="en-US" sz="2000" b="1" dirty="0"/>
              <a:t>Examples of Bootstrapping:</a:t>
            </a:r>
          </a:p>
          <a:p>
            <a:pPr>
              <a:spcBef>
                <a:spcPts val="1200"/>
              </a:spcBef>
            </a:pPr>
            <a:r>
              <a:rPr lang="en-US" sz="1800" dirty="0"/>
              <a:t>Buy used instead of new equipment.</a:t>
            </a:r>
          </a:p>
          <a:p>
            <a:pPr>
              <a:spcBef>
                <a:spcPts val="1200"/>
              </a:spcBef>
            </a:pPr>
            <a:r>
              <a:rPr lang="en-US" sz="1800" dirty="0"/>
              <a:t>Coordinate purchases with other businesses.</a:t>
            </a:r>
          </a:p>
          <a:p>
            <a:pPr>
              <a:spcBef>
                <a:spcPts val="1200"/>
              </a:spcBef>
            </a:pPr>
            <a:r>
              <a:rPr lang="en-US" sz="1800" dirty="0"/>
              <a:t>Lease equipment rather than buying.</a:t>
            </a:r>
          </a:p>
          <a:p>
            <a:pPr>
              <a:spcBef>
                <a:spcPts val="1200"/>
              </a:spcBef>
            </a:pPr>
            <a:r>
              <a:rPr lang="en-US" sz="1800" dirty="0"/>
              <a:t>Obtain payments in advance from customers.</a:t>
            </a:r>
          </a:p>
          <a:p>
            <a:pPr>
              <a:spcBef>
                <a:spcPts val="1200"/>
              </a:spcBef>
            </a:pPr>
            <a:r>
              <a:rPr lang="en-US" sz="1800" dirty="0"/>
              <a:t>Minimize personal expenses.</a:t>
            </a:r>
          </a:p>
          <a:p>
            <a:pPr marL="0" indent="-32004">
              <a:buNone/>
            </a:pPr>
            <a:endParaRPr lang="en-US" sz="1800" b="1" dirty="0"/>
          </a:p>
          <a:p>
            <a:endParaRPr lang="x-none" dirty="0"/>
          </a:p>
        </p:txBody>
      </p:sp>
    </p:spTree>
    <p:extLst>
      <p:ext uri="{BB962C8B-B14F-4D97-AF65-F5344CB8AC3E}">
        <p14:creationId xmlns:p14="http://schemas.microsoft.com/office/powerpoint/2010/main" val="175723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AA87AD-C15A-4D29-3E2A-D74EB9C0B181}"/>
              </a:ext>
            </a:extLst>
          </p:cNvPr>
          <p:cNvSpPr>
            <a:spLocks noGrp="1"/>
          </p:cNvSpPr>
          <p:nvPr>
            <p:ph type="title"/>
          </p:nvPr>
        </p:nvSpPr>
        <p:spPr/>
        <p:txBody>
          <a:bodyPr/>
          <a:lstStyle/>
          <a:p>
            <a:r>
              <a:rPr lang="en-US" sz="3600" dirty="0"/>
              <a:t>Sources of Personal Financing</a:t>
            </a:r>
            <a:endParaRPr lang="x-none" dirty="0"/>
          </a:p>
        </p:txBody>
      </p:sp>
      <p:sp>
        <p:nvSpPr>
          <p:cNvPr id="3" name="Content Placeholder 2">
            <a:extLst>
              <a:ext uri="{FF2B5EF4-FFF2-40B4-BE49-F238E27FC236}">
                <a16:creationId xmlns="" xmlns:a16="http://schemas.microsoft.com/office/drawing/2014/main" id="{C43C17EC-5D4C-96BD-B31D-40AB2FF4A1A3}"/>
              </a:ext>
            </a:extLst>
          </p:cNvPr>
          <p:cNvSpPr>
            <a:spLocks noGrp="1"/>
          </p:cNvSpPr>
          <p:nvPr>
            <p:ph idx="1"/>
          </p:nvPr>
        </p:nvSpPr>
        <p:spPr/>
        <p:txBody>
          <a:bodyPr/>
          <a:lstStyle/>
          <a:p>
            <a:pPr marL="0" indent="0">
              <a:buNone/>
            </a:pPr>
            <a:r>
              <a:rPr lang="en-US" sz="1800" b="1" dirty="0"/>
              <a:t>   Examples of Bootstrapping (cont.):</a:t>
            </a:r>
          </a:p>
          <a:p>
            <a:r>
              <a:rPr lang="en-US" sz="1800" dirty="0"/>
              <a:t>Avoid unnecessary expenses, such as lavish office space or furniture.</a:t>
            </a:r>
          </a:p>
          <a:p>
            <a:pPr>
              <a:spcBef>
                <a:spcPts val="1200"/>
              </a:spcBef>
            </a:pPr>
            <a:r>
              <a:rPr lang="en-US" sz="1800" dirty="0"/>
              <a:t>Buy items cheaply, but prudently, through discount outlets or online auctions such as eBay, rather than at full-price stores.</a:t>
            </a:r>
          </a:p>
          <a:p>
            <a:pPr>
              <a:spcBef>
                <a:spcPts val="1200"/>
              </a:spcBef>
            </a:pPr>
            <a:r>
              <a:rPr lang="en-US" sz="1800" dirty="0"/>
              <a:t>Share office space or employees with other businesses.</a:t>
            </a:r>
          </a:p>
          <a:p>
            <a:pPr>
              <a:spcBef>
                <a:spcPts val="1200"/>
              </a:spcBef>
            </a:pPr>
            <a:r>
              <a:rPr lang="en-US" sz="1800" dirty="0"/>
              <a:t>Hire interns.</a:t>
            </a:r>
          </a:p>
          <a:p>
            <a:endParaRPr lang="en-US" sz="1800" dirty="0"/>
          </a:p>
          <a:p>
            <a:endParaRPr lang="x-none" dirty="0"/>
          </a:p>
        </p:txBody>
      </p:sp>
    </p:spTree>
    <p:extLst>
      <p:ext uri="{BB962C8B-B14F-4D97-AF65-F5344CB8AC3E}">
        <p14:creationId xmlns:p14="http://schemas.microsoft.com/office/powerpoint/2010/main" val="3559372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FDD68C-918A-3F54-3183-8AB76DAA2A96}"/>
              </a:ext>
            </a:extLst>
          </p:cNvPr>
          <p:cNvSpPr>
            <a:spLocks noGrp="1"/>
          </p:cNvSpPr>
          <p:nvPr>
            <p:ph type="title"/>
          </p:nvPr>
        </p:nvSpPr>
        <p:spPr/>
        <p:txBody>
          <a:bodyPr/>
          <a:lstStyle/>
          <a:p>
            <a:r>
              <a:rPr lang="x-none" dirty="0"/>
              <a:t> Other Sources of Fund Raising</a:t>
            </a:r>
          </a:p>
        </p:txBody>
      </p:sp>
      <p:sp>
        <p:nvSpPr>
          <p:cNvPr id="4" name="Content Placeholder 8">
            <a:extLst>
              <a:ext uri="{FF2B5EF4-FFF2-40B4-BE49-F238E27FC236}">
                <a16:creationId xmlns="" xmlns:a16="http://schemas.microsoft.com/office/drawing/2014/main" id="{28F0AF8E-DC3D-31BF-07A5-EB1989EA42F6}"/>
              </a:ext>
            </a:extLst>
          </p:cNvPr>
          <p:cNvSpPr>
            <a:spLocks noGrp="1"/>
          </p:cNvSpPr>
          <p:nvPr>
            <p:ph idx="1"/>
          </p:nvPr>
        </p:nvSpPr>
        <p:spPr>
          <a:xfrm>
            <a:off x="1811438" y="1600201"/>
            <a:ext cx="8229600" cy="4525963"/>
          </a:xfrm>
        </p:spPr>
        <p:txBody>
          <a:bodyPr/>
          <a:lstStyle/>
          <a:p>
            <a:pPr>
              <a:buNone/>
            </a:pPr>
            <a:r>
              <a:rPr lang="en-US" sz="2400" b="1" dirty="0"/>
              <a:t>II- Equity Funding</a:t>
            </a:r>
          </a:p>
          <a:p>
            <a:r>
              <a:rPr lang="en-US" sz="2400" dirty="0"/>
              <a:t>Means exchanging partial ownership in a firm, usually in the form of stock, for funding.</a:t>
            </a:r>
          </a:p>
          <a:p>
            <a:r>
              <a:rPr lang="en-US" sz="2000" dirty="0">
                <a:solidFill>
                  <a:srgbClr val="202124"/>
                </a:solidFill>
                <a:cs typeface="Calibri" panose="020F0502020204030204" pitchFamily="34" charset="0"/>
              </a:rPr>
              <a:t>Equity financing is </a:t>
            </a:r>
            <a:r>
              <a:rPr lang="en-US" sz="2000" dirty="0">
                <a:solidFill>
                  <a:srgbClr val="040C28"/>
                </a:solidFill>
                <a:cs typeface="Calibri" panose="020F0502020204030204" pitchFamily="34" charset="0"/>
              </a:rPr>
              <a:t>when you raise money by selling shares in your business, either to your existing shareholders or to a new investor</a:t>
            </a:r>
            <a:r>
              <a:rPr lang="en-US" sz="2000" dirty="0">
                <a:solidFill>
                  <a:srgbClr val="202124"/>
                </a:solidFill>
                <a:cs typeface="Calibri" panose="020F0502020204030204" pitchFamily="34" charset="0"/>
              </a:rPr>
              <a:t>. This doesn't mean you must surrender control of your business, as your investor can take a minority stake.</a:t>
            </a:r>
            <a:endParaRPr lang="en-US" sz="2000" dirty="0">
              <a:cs typeface="Calibri" panose="020F0502020204030204" pitchFamily="34" charset="0"/>
            </a:endParaRPr>
          </a:p>
          <a:p>
            <a:endParaRPr lang="en-US" sz="2400" dirty="0"/>
          </a:p>
        </p:txBody>
      </p:sp>
      <p:sp>
        <p:nvSpPr>
          <p:cNvPr id="5" name="Content Placeholder 9">
            <a:extLst>
              <a:ext uri="{FF2B5EF4-FFF2-40B4-BE49-F238E27FC236}">
                <a16:creationId xmlns="" xmlns:a16="http://schemas.microsoft.com/office/drawing/2014/main" id="{152096DF-37C3-AB94-7707-B9EF369D267D}"/>
              </a:ext>
            </a:extLst>
          </p:cNvPr>
          <p:cNvSpPr txBox="1">
            <a:spLocks/>
          </p:cNvSpPr>
          <p:nvPr/>
        </p:nvSpPr>
        <p:spPr>
          <a:xfrm>
            <a:off x="2150962" y="4356312"/>
            <a:ext cx="6078638" cy="1358689"/>
          </a:xfrm>
          <a:prstGeom prst="rect">
            <a:avLst/>
          </a:prstGeom>
        </p:spPr>
        <p:txBody>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a:lstStyle>
          <a:p>
            <a:pPr>
              <a:buFont typeface="Arial" panose="020B0604020202020204" pitchFamily="34" charset="0"/>
              <a:buNone/>
            </a:pPr>
            <a:r>
              <a:rPr lang="en-US" sz="2400" b="1" dirty="0">
                <a:solidFill>
                  <a:prstClr val="black"/>
                </a:solidFill>
              </a:rPr>
              <a:t>III- Debt Financing</a:t>
            </a:r>
          </a:p>
          <a:p>
            <a:pPr>
              <a:buSzPct val="100000"/>
            </a:pPr>
            <a:r>
              <a:rPr lang="en-US" sz="2400" dirty="0">
                <a:solidFill>
                  <a:prstClr val="black"/>
                </a:solidFill>
              </a:rPr>
              <a:t>Is getting a loan.</a:t>
            </a:r>
          </a:p>
        </p:txBody>
      </p:sp>
    </p:spTree>
    <p:extLst>
      <p:ext uri="{BB962C8B-B14F-4D97-AF65-F5344CB8AC3E}">
        <p14:creationId xmlns:p14="http://schemas.microsoft.com/office/powerpoint/2010/main" val="1965815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II- Sources of Equity Funding</a:t>
            </a:r>
          </a:p>
        </p:txBody>
      </p:sp>
      <p:sp>
        <p:nvSpPr>
          <p:cNvPr id="7" name="Content Placeholder 6"/>
          <p:cNvSpPr>
            <a:spLocks noGrp="1"/>
          </p:cNvSpPr>
          <p:nvPr>
            <p:ph idx="1"/>
          </p:nvPr>
        </p:nvSpPr>
        <p:spPr/>
        <p:txBody>
          <a:bodyPr/>
          <a:lstStyle/>
          <a:p>
            <a:pPr marL="0" indent="0">
              <a:buNone/>
            </a:pPr>
            <a:r>
              <a:rPr lang="en-US" sz="2400" dirty="0"/>
              <a:t>   A- Business Angels</a:t>
            </a:r>
          </a:p>
          <a:p>
            <a:pPr marL="0" indent="0">
              <a:buNone/>
            </a:pPr>
            <a:r>
              <a:rPr lang="en-US" sz="2400" dirty="0"/>
              <a:t>   B- Venture Capital</a:t>
            </a:r>
          </a:p>
          <a:p>
            <a:pPr marL="0" indent="0">
              <a:buNone/>
            </a:pPr>
            <a:r>
              <a:rPr lang="en-US" sz="2400" dirty="0"/>
              <a:t>   C- Initial Public Offerings</a:t>
            </a:r>
          </a:p>
        </p:txBody>
      </p:sp>
    </p:spTree>
    <p:extLst>
      <p:ext uri="{BB962C8B-B14F-4D97-AF65-F5344CB8AC3E}">
        <p14:creationId xmlns:p14="http://schemas.microsoft.com/office/powerpoint/2010/main" val="1905675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 Business Angels </a:t>
            </a:r>
            <a:r>
              <a:rPr lang="en-US" sz="2000" b="0" dirty="0"/>
              <a:t>(1 of 4)</a:t>
            </a:r>
          </a:p>
        </p:txBody>
      </p:sp>
      <p:sp>
        <p:nvSpPr>
          <p:cNvPr id="3" name="Content Placeholder 2"/>
          <p:cNvSpPr>
            <a:spLocks noGrp="1"/>
          </p:cNvSpPr>
          <p:nvPr>
            <p:ph idx="1"/>
          </p:nvPr>
        </p:nvSpPr>
        <p:spPr>
          <a:xfrm>
            <a:off x="1981200" y="1600201"/>
            <a:ext cx="8001000" cy="4525963"/>
          </a:xfrm>
        </p:spPr>
        <p:txBody>
          <a:bodyPr/>
          <a:lstStyle/>
          <a:p>
            <a:r>
              <a:rPr lang="en-US" sz="2400" b="1" dirty="0"/>
              <a:t>Are individuals who invest their personal capital </a:t>
            </a:r>
            <a:r>
              <a:rPr lang="en-US" sz="2400" b="1" dirty="0">
                <a:solidFill>
                  <a:srgbClr val="FF0000"/>
                </a:solidFill>
              </a:rPr>
              <a:t>directly and early </a:t>
            </a:r>
            <a:r>
              <a:rPr lang="en-US" sz="2400" b="1" dirty="0"/>
              <a:t>in start-ups.</a:t>
            </a:r>
          </a:p>
          <a:p>
            <a:r>
              <a:rPr lang="en-US" sz="2400" dirty="0"/>
              <a:t>The prototypical business angel is about 50 years old, has high income and wealth, is well educated, has succeeded as an entrepreneur, and invests in companies that are in the region where he or she lives.</a:t>
            </a:r>
          </a:p>
          <a:p>
            <a:r>
              <a:rPr lang="en-US" sz="2400" b="1" dirty="0">
                <a:solidFill>
                  <a:srgbClr val="FF0000"/>
                </a:solidFill>
              </a:rPr>
              <a:t>Angel investors </a:t>
            </a:r>
            <a:r>
              <a:rPr lang="en-US" sz="2400" dirty="0"/>
              <a:t>generally invest between $10,000 and $500,000 in a single company and </a:t>
            </a:r>
            <a:r>
              <a:rPr lang="en-US" sz="2400" b="1" dirty="0">
                <a:solidFill>
                  <a:srgbClr val="FF0000"/>
                </a:solidFill>
              </a:rPr>
              <a:t>are looking for companies that have the potential to grow 30 to 40 percent per year before they are acquired or go public.</a:t>
            </a:r>
          </a:p>
        </p:txBody>
      </p:sp>
    </p:spTree>
    <p:extLst>
      <p:ext uri="{BB962C8B-B14F-4D97-AF65-F5344CB8AC3E}">
        <p14:creationId xmlns:p14="http://schemas.microsoft.com/office/powerpoint/2010/main" val="24661663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B- Venture Capital </a:t>
            </a:r>
            <a:r>
              <a:rPr lang="en-US" sz="2000" b="0" dirty="0"/>
              <a:t>(2 of 6)</a:t>
            </a:r>
          </a:p>
        </p:txBody>
      </p:sp>
      <p:sp>
        <p:nvSpPr>
          <p:cNvPr id="3" name="Content Placeholder 2"/>
          <p:cNvSpPr>
            <a:spLocks noGrp="1"/>
          </p:cNvSpPr>
          <p:nvPr>
            <p:ph idx="1"/>
          </p:nvPr>
        </p:nvSpPr>
        <p:spPr>
          <a:xfrm>
            <a:off x="1828800" y="1524000"/>
            <a:ext cx="8534400" cy="4800600"/>
          </a:xfrm>
        </p:spPr>
        <p:txBody>
          <a:bodyPr/>
          <a:lstStyle/>
          <a:p>
            <a:r>
              <a:rPr lang="en-US" sz="2000" dirty="0"/>
              <a:t>Because in the past venture capitalists have funded high-profile successes such as Google, Facebook, Snap, and Twitter, the industry receives a great deal of attention.</a:t>
            </a:r>
          </a:p>
          <a:p>
            <a:r>
              <a:rPr lang="en-US" sz="2000" dirty="0"/>
              <a:t>The funds, or pools of money, are raised from high-net-worth individuals, </a:t>
            </a:r>
            <a:r>
              <a:rPr lang="en-US" sz="1800" dirty="0"/>
              <a:t>(</a:t>
            </a:r>
            <a:r>
              <a:rPr lang="en-US" sz="1800" dirty="0">
                <a:solidFill>
                  <a:srgbClr val="4D5156"/>
                </a:solidFill>
              </a:rPr>
              <a:t>A high-net-worth individual (HNWI) is </a:t>
            </a:r>
            <a:r>
              <a:rPr lang="en-US" sz="1800" dirty="0">
                <a:solidFill>
                  <a:srgbClr val="5F6368"/>
                </a:solidFill>
              </a:rPr>
              <a:t>someone with liquid assets of at least $1 million)</a:t>
            </a:r>
            <a:r>
              <a:rPr lang="en-US" sz="2400" dirty="0">
                <a:solidFill>
                  <a:srgbClr val="4D5156"/>
                </a:solidFill>
                <a:latin typeface="arial" panose="020B0604020202020204" pitchFamily="34" charset="0"/>
              </a:rPr>
              <a:t>, </a:t>
            </a:r>
            <a:r>
              <a:rPr lang="en-US" sz="2000" dirty="0"/>
              <a:t>university endowments, foreign investors, and similar sources.</a:t>
            </a:r>
          </a:p>
          <a:p>
            <a:r>
              <a:rPr lang="en-US" sz="2000" dirty="0"/>
              <a:t>The venture capitalists are called general partners.</a:t>
            </a:r>
          </a:p>
          <a:p>
            <a:r>
              <a:rPr lang="en-US" sz="2000" dirty="0"/>
              <a:t>In fact, venture capitalists fund less than 1 percent of new firms, because they usually look for the “home run.” </a:t>
            </a:r>
            <a:r>
              <a:rPr lang="en-US" sz="1800" dirty="0">
                <a:solidFill>
                  <a:srgbClr val="FF0000"/>
                </a:solidFill>
              </a:rPr>
              <a:t>(home run: an investment that produced a large return in a short period of time for its purchaser). </a:t>
            </a:r>
            <a:r>
              <a:rPr lang="en-US" sz="2000" dirty="0"/>
              <a:t>The result is that they do not fund the majority of the business plans they receive and review.</a:t>
            </a:r>
          </a:p>
          <a:p>
            <a:endParaRPr lang="en-US" sz="2100" dirty="0"/>
          </a:p>
          <a:p>
            <a:endParaRPr lang="en-US" sz="2200" dirty="0"/>
          </a:p>
        </p:txBody>
      </p:sp>
    </p:spTree>
    <p:extLst>
      <p:ext uri="{BB962C8B-B14F-4D97-AF65-F5344CB8AC3E}">
        <p14:creationId xmlns:p14="http://schemas.microsoft.com/office/powerpoint/2010/main" val="22453701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 Initial Public Offering </a:t>
            </a:r>
            <a:r>
              <a:rPr lang="en-US" sz="2000" b="0" dirty="0"/>
              <a:t>(1 of 3)</a:t>
            </a:r>
          </a:p>
        </p:txBody>
      </p:sp>
      <p:sp>
        <p:nvSpPr>
          <p:cNvPr id="3" name="Content Placeholder 2"/>
          <p:cNvSpPr>
            <a:spLocks noGrp="1"/>
          </p:cNvSpPr>
          <p:nvPr>
            <p:ph idx="1"/>
          </p:nvPr>
        </p:nvSpPr>
        <p:spPr/>
        <p:txBody>
          <a:bodyPr/>
          <a:lstStyle/>
          <a:p>
            <a:pPr marL="256032" lvl="1" indent="-256032">
              <a:spcBef>
                <a:spcPts val="1500"/>
              </a:spcBef>
              <a:buSzPct val="100000"/>
              <a:buFont typeface="Arial" panose="020B0604020202020204" pitchFamily="34" charset="0"/>
              <a:buChar char="•"/>
            </a:pPr>
            <a:r>
              <a:rPr lang="en-US" sz="2200" dirty="0"/>
              <a:t>An initial public offering (IPO) is a company</a:t>
            </a:r>
            <a:r>
              <a:rPr lang="en-US" altLang="en-US" sz="2200" dirty="0"/>
              <a:t>’</a:t>
            </a:r>
            <a:r>
              <a:rPr lang="en-US" sz="2200" dirty="0"/>
              <a:t>s first sale of stock to the public. When a company goes public, its stock is traded on one of the major stock exchanges.</a:t>
            </a:r>
          </a:p>
          <a:p>
            <a:pPr marL="256032" lvl="1" indent="-256032">
              <a:spcBef>
                <a:spcPts val="1500"/>
              </a:spcBef>
              <a:buSzPct val="100000"/>
              <a:buFont typeface="Arial" panose="020B0604020202020204" pitchFamily="34" charset="0"/>
              <a:buChar char="•"/>
            </a:pPr>
            <a:r>
              <a:rPr lang="en-US" sz="2200" dirty="0"/>
              <a:t>Most entrepreneurial firms that go public trade on the NASDAQ, which is weighted heavily toward technology, biotech, and small-company stocks.  </a:t>
            </a:r>
          </a:p>
          <a:p>
            <a:pPr marL="256032" lvl="1" indent="-256032">
              <a:spcBef>
                <a:spcPts val="1500"/>
              </a:spcBef>
              <a:buSzPct val="100000"/>
              <a:buFont typeface="Arial" panose="020B0604020202020204" pitchFamily="34" charset="0"/>
              <a:buChar char="•"/>
            </a:pPr>
            <a:r>
              <a:rPr lang="en-US" sz="2200" dirty="0"/>
              <a:t>An IPO is an important milestone for a firm. Typically, a firm is not able to go public until it has demonstrated that it is viable and has a bright future.</a:t>
            </a:r>
          </a:p>
        </p:txBody>
      </p:sp>
    </p:spTree>
    <p:extLst>
      <p:ext uri="{BB962C8B-B14F-4D97-AF65-F5344CB8AC3E}">
        <p14:creationId xmlns:p14="http://schemas.microsoft.com/office/powerpoint/2010/main" val="20626168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0594551" y="0"/>
            <a:ext cx="1597448" cy="2898934"/>
          </a:xfrm>
          <a:prstGeom prst="rect">
            <a:avLst/>
          </a:prstGeom>
        </p:spPr>
      </p:pic>
      <p:grpSp>
        <p:nvGrpSpPr>
          <p:cNvPr id="3" name="object 3"/>
          <p:cNvGrpSpPr/>
          <p:nvPr/>
        </p:nvGrpSpPr>
        <p:grpSpPr>
          <a:xfrm>
            <a:off x="0" y="646808"/>
            <a:ext cx="11571817" cy="6211570"/>
            <a:chOff x="0" y="970212"/>
            <a:chExt cx="17357725" cy="9317355"/>
          </a:xfrm>
        </p:grpSpPr>
        <p:pic>
          <p:nvPicPr>
            <p:cNvPr id="4" name="object 4"/>
            <p:cNvPicPr/>
            <p:nvPr/>
          </p:nvPicPr>
          <p:blipFill>
            <a:blip r:embed="rId3" cstate="print"/>
            <a:stretch>
              <a:fillRect/>
            </a:stretch>
          </p:blipFill>
          <p:spPr>
            <a:xfrm>
              <a:off x="0" y="6354538"/>
              <a:ext cx="4220815" cy="3932461"/>
            </a:xfrm>
            <a:prstGeom prst="rect">
              <a:avLst/>
            </a:prstGeom>
          </p:spPr>
        </p:pic>
        <p:sp>
          <p:nvSpPr>
            <p:cNvPr id="5" name="object 5"/>
            <p:cNvSpPr/>
            <p:nvPr/>
          </p:nvSpPr>
          <p:spPr>
            <a:xfrm>
              <a:off x="3617127" y="1774659"/>
              <a:ext cx="11488420" cy="7521575"/>
            </a:xfrm>
            <a:custGeom>
              <a:avLst/>
              <a:gdLst/>
              <a:ahLst/>
              <a:cxnLst/>
              <a:rect l="l" t="t" r="r" b="b"/>
              <a:pathLst>
                <a:path w="11488419" h="7521575">
                  <a:moveTo>
                    <a:pt x="11426953" y="7520998"/>
                  </a:moveTo>
                  <a:lnTo>
                    <a:pt x="61695" y="7520998"/>
                  </a:lnTo>
                  <a:lnTo>
                    <a:pt x="37793" y="7516112"/>
                  </a:lnTo>
                  <a:lnTo>
                    <a:pt x="18170" y="7502827"/>
                  </a:lnTo>
                  <a:lnTo>
                    <a:pt x="4885" y="7483204"/>
                  </a:lnTo>
                  <a:lnTo>
                    <a:pt x="0" y="7459303"/>
                  </a:lnTo>
                  <a:lnTo>
                    <a:pt x="0" y="61695"/>
                  </a:lnTo>
                  <a:lnTo>
                    <a:pt x="4885" y="37793"/>
                  </a:lnTo>
                  <a:lnTo>
                    <a:pt x="18170" y="18170"/>
                  </a:lnTo>
                  <a:lnTo>
                    <a:pt x="37793" y="4885"/>
                  </a:lnTo>
                  <a:lnTo>
                    <a:pt x="61695" y="0"/>
                  </a:lnTo>
                  <a:lnTo>
                    <a:pt x="11426108" y="0"/>
                  </a:lnTo>
                  <a:lnTo>
                    <a:pt x="11450009" y="4885"/>
                  </a:lnTo>
                  <a:lnTo>
                    <a:pt x="11469632" y="18170"/>
                  </a:lnTo>
                  <a:lnTo>
                    <a:pt x="11482917" y="37793"/>
                  </a:lnTo>
                  <a:lnTo>
                    <a:pt x="11487803" y="61695"/>
                  </a:lnTo>
                  <a:lnTo>
                    <a:pt x="11487803" y="7458458"/>
                  </a:lnTo>
                  <a:lnTo>
                    <a:pt x="11483406" y="7482848"/>
                  </a:lnTo>
                  <a:lnTo>
                    <a:pt x="11470373" y="7502722"/>
                  </a:lnTo>
                  <a:lnTo>
                    <a:pt x="11450842" y="7516099"/>
                  </a:lnTo>
                  <a:lnTo>
                    <a:pt x="11426953" y="7520998"/>
                  </a:lnTo>
                  <a:close/>
                </a:path>
              </a:pathLst>
            </a:custGeom>
            <a:solidFill>
              <a:srgbClr val="FFFFFF"/>
            </a:solidFill>
          </p:spPr>
          <p:txBody>
            <a:bodyPr wrap="square" lIns="0" tIns="0" rIns="0" bIns="0" rtlCol="0"/>
            <a:lstStyle/>
            <a:p>
              <a:endParaRPr sz="1200" kern="0">
                <a:solidFill>
                  <a:sysClr val="windowText" lastClr="000000"/>
                </a:solidFill>
              </a:endParaRPr>
            </a:p>
          </p:txBody>
        </p:sp>
        <p:sp>
          <p:nvSpPr>
            <p:cNvPr id="6" name="object 6"/>
            <p:cNvSpPr/>
            <p:nvPr/>
          </p:nvSpPr>
          <p:spPr>
            <a:xfrm>
              <a:off x="3595998" y="1753531"/>
              <a:ext cx="11527790" cy="7563484"/>
            </a:xfrm>
            <a:custGeom>
              <a:avLst/>
              <a:gdLst/>
              <a:ahLst/>
              <a:cxnLst/>
              <a:rect l="l" t="t" r="r" b="b"/>
              <a:pathLst>
                <a:path w="11527790" h="7563484">
                  <a:moveTo>
                    <a:pt x="11448082" y="7563255"/>
                  </a:moveTo>
                  <a:lnTo>
                    <a:pt x="82823" y="7563255"/>
                  </a:lnTo>
                  <a:lnTo>
                    <a:pt x="50629" y="7556731"/>
                  </a:lnTo>
                  <a:lnTo>
                    <a:pt x="24297" y="7538957"/>
                  </a:lnTo>
                  <a:lnTo>
                    <a:pt x="6523" y="7512626"/>
                  </a:lnTo>
                  <a:lnTo>
                    <a:pt x="0" y="7480431"/>
                  </a:lnTo>
                  <a:lnTo>
                    <a:pt x="0" y="82823"/>
                  </a:lnTo>
                  <a:lnTo>
                    <a:pt x="6523" y="50628"/>
                  </a:lnTo>
                  <a:lnTo>
                    <a:pt x="24297" y="24297"/>
                  </a:lnTo>
                  <a:lnTo>
                    <a:pt x="50629" y="6523"/>
                  </a:lnTo>
                  <a:lnTo>
                    <a:pt x="82822" y="0"/>
                  </a:lnTo>
                  <a:lnTo>
                    <a:pt x="11448084" y="0"/>
                  </a:lnTo>
                  <a:lnTo>
                    <a:pt x="11480276" y="6523"/>
                  </a:lnTo>
                  <a:lnTo>
                    <a:pt x="11506608" y="24297"/>
                  </a:lnTo>
                  <a:lnTo>
                    <a:pt x="11517019" y="39721"/>
                  </a:lnTo>
                  <a:lnTo>
                    <a:pt x="82823" y="39721"/>
                  </a:lnTo>
                  <a:lnTo>
                    <a:pt x="66105" y="43128"/>
                  </a:lnTo>
                  <a:lnTo>
                    <a:pt x="52398" y="52398"/>
                  </a:lnTo>
                  <a:lnTo>
                    <a:pt x="43128" y="66105"/>
                  </a:lnTo>
                  <a:lnTo>
                    <a:pt x="39721" y="82823"/>
                  </a:lnTo>
                  <a:lnTo>
                    <a:pt x="39721" y="7480431"/>
                  </a:lnTo>
                  <a:lnTo>
                    <a:pt x="43128" y="7497149"/>
                  </a:lnTo>
                  <a:lnTo>
                    <a:pt x="52398" y="7510856"/>
                  </a:lnTo>
                  <a:lnTo>
                    <a:pt x="66105" y="7520126"/>
                  </a:lnTo>
                  <a:lnTo>
                    <a:pt x="82823" y="7523533"/>
                  </a:lnTo>
                  <a:lnTo>
                    <a:pt x="11517019" y="7523533"/>
                  </a:lnTo>
                  <a:lnTo>
                    <a:pt x="11506608" y="7538957"/>
                  </a:lnTo>
                  <a:lnTo>
                    <a:pt x="11480276" y="7556731"/>
                  </a:lnTo>
                  <a:lnTo>
                    <a:pt x="11448082" y="7563255"/>
                  </a:lnTo>
                  <a:close/>
                </a:path>
                <a:path w="11527790" h="7563484">
                  <a:moveTo>
                    <a:pt x="11517019" y="7523533"/>
                  </a:moveTo>
                  <a:lnTo>
                    <a:pt x="11448082" y="7523533"/>
                  </a:lnTo>
                  <a:lnTo>
                    <a:pt x="11464800" y="7520126"/>
                  </a:lnTo>
                  <a:lnTo>
                    <a:pt x="11478507" y="7510856"/>
                  </a:lnTo>
                  <a:lnTo>
                    <a:pt x="11487777" y="7497149"/>
                  </a:lnTo>
                  <a:lnTo>
                    <a:pt x="11491184" y="7480431"/>
                  </a:lnTo>
                  <a:lnTo>
                    <a:pt x="11491184" y="82823"/>
                  </a:lnTo>
                  <a:lnTo>
                    <a:pt x="11487777" y="66105"/>
                  </a:lnTo>
                  <a:lnTo>
                    <a:pt x="11478507" y="52398"/>
                  </a:lnTo>
                  <a:lnTo>
                    <a:pt x="11464800" y="43128"/>
                  </a:lnTo>
                  <a:lnTo>
                    <a:pt x="11448082" y="39721"/>
                  </a:lnTo>
                  <a:lnTo>
                    <a:pt x="11517019" y="39721"/>
                  </a:lnTo>
                  <a:lnTo>
                    <a:pt x="11524383" y="50628"/>
                  </a:lnTo>
                  <a:lnTo>
                    <a:pt x="11527724" y="67118"/>
                  </a:lnTo>
                  <a:lnTo>
                    <a:pt x="11527724" y="7496136"/>
                  </a:lnTo>
                  <a:lnTo>
                    <a:pt x="11524383" y="7512626"/>
                  </a:lnTo>
                  <a:lnTo>
                    <a:pt x="11517019" y="7523533"/>
                  </a:lnTo>
                  <a:close/>
                </a:path>
              </a:pathLst>
            </a:custGeom>
            <a:solidFill>
              <a:srgbClr val="181818"/>
            </a:solidFill>
          </p:spPr>
          <p:txBody>
            <a:bodyPr wrap="square" lIns="0" tIns="0" rIns="0" bIns="0" rtlCol="0"/>
            <a:lstStyle/>
            <a:p>
              <a:endParaRPr sz="1200" kern="0">
                <a:solidFill>
                  <a:sysClr val="windowText" lastClr="000000"/>
                </a:solidFill>
              </a:endParaRPr>
            </a:p>
          </p:txBody>
        </p:sp>
        <p:sp>
          <p:nvSpPr>
            <p:cNvPr id="7" name="object 7"/>
            <p:cNvSpPr/>
            <p:nvPr/>
          </p:nvSpPr>
          <p:spPr>
            <a:xfrm>
              <a:off x="3291688" y="991340"/>
              <a:ext cx="11488420" cy="1000125"/>
            </a:xfrm>
            <a:custGeom>
              <a:avLst/>
              <a:gdLst/>
              <a:ahLst/>
              <a:cxnLst/>
              <a:rect l="l" t="t" r="r" b="b"/>
              <a:pathLst>
                <a:path w="11488419" h="1000125">
                  <a:moveTo>
                    <a:pt x="11426954" y="999548"/>
                  </a:moveTo>
                  <a:lnTo>
                    <a:pt x="61695" y="999548"/>
                  </a:lnTo>
                  <a:lnTo>
                    <a:pt x="37793" y="994662"/>
                  </a:lnTo>
                  <a:lnTo>
                    <a:pt x="18170" y="981377"/>
                  </a:lnTo>
                  <a:lnTo>
                    <a:pt x="4885" y="961754"/>
                  </a:lnTo>
                  <a:lnTo>
                    <a:pt x="0" y="937852"/>
                  </a:lnTo>
                  <a:lnTo>
                    <a:pt x="0" y="61695"/>
                  </a:lnTo>
                  <a:lnTo>
                    <a:pt x="4885" y="37793"/>
                  </a:lnTo>
                  <a:lnTo>
                    <a:pt x="18170" y="18170"/>
                  </a:lnTo>
                  <a:lnTo>
                    <a:pt x="37793" y="4885"/>
                  </a:lnTo>
                  <a:lnTo>
                    <a:pt x="61695" y="0"/>
                  </a:lnTo>
                  <a:lnTo>
                    <a:pt x="11426107" y="0"/>
                  </a:lnTo>
                  <a:lnTo>
                    <a:pt x="11450010" y="4885"/>
                  </a:lnTo>
                  <a:lnTo>
                    <a:pt x="11469633" y="18170"/>
                  </a:lnTo>
                  <a:lnTo>
                    <a:pt x="11482918" y="37793"/>
                  </a:lnTo>
                  <a:lnTo>
                    <a:pt x="11487804" y="61695"/>
                  </a:lnTo>
                  <a:lnTo>
                    <a:pt x="11487804" y="937007"/>
                  </a:lnTo>
                  <a:lnTo>
                    <a:pt x="11483406" y="961397"/>
                  </a:lnTo>
                  <a:lnTo>
                    <a:pt x="11470373" y="981272"/>
                  </a:lnTo>
                  <a:lnTo>
                    <a:pt x="11450842" y="994649"/>
                  </a:lnTo>
                  <a:lnTo>
                    <a:pt x="11426954" y="999548"/>
                  </a:lnTo>
                  <a:close/>
                </a:path>
              </a:pathLst>
            </a:custGeom>
            <a:solidFill>
              <a:srgbClr val="D9FAB0"/>
            </a:solidFill>
          </p:spPr>
          <p:txBody>
            <a:bodyPr wrap="square" lIns="0" tIns="0" rIns="0" bIns="0" rtlCol="0"/>
            <a:lstStyle/>
            <a:p>
              <a:endParaRPr sz="1200" kern="0">
                <a:solidFill>
                  <a:sysClr val="windowText" lastClr="000000"/>
                </a:solidFill>
              </a:endParaRPr>
            </a:p>
          </p:txBody>
        </p:sp>
        <p:sp>
          <p:nvSpPr>
            <p:cNvPr id="8" name="object 8"/>
            <p:cNvSpPr/>
            <p:nvPr/>
          </p:nvSpPr>
          <p:spPr>
            <a:xfrm>
              <a:off x="3270555" y="970215"/>
              <a:ext cx="11527790" cy="7363459"/>
            </a:xfrm>
            <a:custGeom>
              <a:avLst/>
              <a:gdLst/>
              <a:ahLst/>
              <a:cxnLst/>
              <a:rect l="l" t="t" r="r" b="b"/>
              <a:pathLst>
                <a:path w="11527790" h="7363459">
                  <a:moveTo>
                    <a:pt x="9191828" y="6615328"/>
                  </a:moveTo>
                  <a:lnTo>
                    <a:pt x="9188209" y="6567208"/>
                  </a:lnTo>
                  <a:lnTo>
                    <a:pt x="9177807" y="6521539"/>
                  </a:lnTo>
                  <a:lnTo>
                    <a:pt x="9161297" y="6478714"/>
                  </a:lnTo>
                  <a:lnTo>
                    <a:pt x="9139352" y="6439141"/>
                  </a:lnTo>
                  <a:lnTo>
                    <a:pt x="9112656" y="6403238"/>
                  </a:lnTo>
                  <a:lnTo>
                    <a:pt x="9121711" y="6431305"/>
                  </a:lnTo>
                  <a:lnTo>
                    <a:pt x="9127858" y="6460147"/>
                  </a:lnTo>
                  <a:lnTo>
                    <a:pt x="9131338" y="6489535"/>
                  </a:lnTo>
                  <a:lnTo>
                    <a:pt x="9132443" y="6519177"/>
                  </a:lnTo>
                  <a:lnTo>
                    <a:pt x="9132443" y="6942099"/>
                  </a:lnTo>
                  <a:lnTo>
                    <a:pt x="9129001" y="6990042"/>
                  </a:lnTo>
                  <a:lnTo>
                    <a:pt x="9119044" y="7036028"/>
                  </a:lnTo>
                  <a:lnTo>
                    <a:pt x="9103106" y="7079640"/>
                  </a:lnTo>
                  <a:lnTo>
                    <a:pt x="9081757" y="7120458"/>
                  </a:lnTo>
                  <a:lnTo>
                    <a:pt x="9055532" y="7158050"/>
                  </a:lnTo>
                  <a:lnTo>
                    <a:pt x="9024988" y="7192010"/>
                  </a:lnTo>
                  <a:lnTo>
                    <a:pt x="8990686" y="7221893"/>
                  </a:lnTo>
                  <a:lnTo>
                    <a:pt x="8953144" y="7247293"/>
                  </a:lnTo>
                  <a:lnTo>
                    <a:pt x="8912936" y="7267778"/>
                  </a:lnTo>
                  <a:lnTo>
                    <a:pt x="8870620" y="7282942"/>
                  </a:lnTo>
                  <a:lnTo>
                    <a:pt x="8826716" y="7292340"/>
                  </a:lnTo>
                  <a:lnTo>
                    <a:pt x="8781809" y="7295566"/>
                  </a:lnTo>
                  <a:lnTo>
                    <a:pt x="2667089" y="7295566"/>
                  </a:lnTo>
                  <a:lnTo>
                    <a:pt x="2629014" y="7293496"/>
                  </a:lnTo>
                  <a:lnTo>
                    <a:pt x="2591447" y="7287438"/>
                  </a:lnTo>
                  <a:lnTo>
                    <a:pt x="2554960" y="7277671"/>
                  </a:lnTo>
                  <a:lnTo>
                    <a:pt x="2520048" y="7264463"/>
                  </a:lnTo>
                  <a:lnTo>
                    <a:pt x="2551658" y="7293394"/>
                  </a:lnTo>
                  <a:lnTo>
                    <a:pt x="2587206" y="7317778"/>
                  </a:lnTo>
                  <a:lnTo>
                    <a:pt x="2626855" y="7337285"/>
                  </a:lnTo>
                  <a:lnTo>
                    <a:pt x="2670784" y="7351598"/>
                  </a:lnTo>
                  <a:lnTo>
                    <a:pt x="2719159" y="7360425"/>
                  </a:lnTo>
                  <a:lnTo>
                    <a:pt x="2772156" y="7363434"/>
                  </a:lnTo>
                  <a:lnTo>
                    <a:pt x="8866632" y="7363434"/>
                  </a:lnTo>
                  <a:lnTo>
                    <a:pt x="8914371" y="7359878"/>
                  </a:lnTo>
                  <a:lnTo>
                    <a:pt x="8960028" y="7349553"/>
                  </a:lnTo>
                  <a:lnTo>
                    <a:pt x="9003106" y="7332980"/>
                  </a:lnTo>
                  <a:lnTo>
                    <a:pt x="9043073" y="7310679"/>
                  </a:lnTo>
                  <a:lnTo>
                    <a:pt x="9063037" y="7295566"/>
                  </a:lnTo>
                  <a:lnTo>
                    <a:pt x="9079395" y="7283183"/>
                  </a:lnTo>
                  <a:lnTo>
                    <a:pt x="9111577" y="7251001"/>
                  </a:lnTo>
                  <a:lnTo>
                    <a:pt x="9139072" y="7214679"/>
                  </a:lnTo>
                  <a:lnTo>
                    <a:pt x="9161374" y="7174712"/>
                  </a:lnTo>
                  <a:lnTo>
                    <a:pt x="9177947" y="7131634"/>
                  </a:lnTo>
                  <a:lnTo>
                    <a:pt x="9188272" y="7085965"/>
                  </a:lnTo>
                  <a:lnTo>
                    <a:pt x="9191828" y="7038238"/>
                  </a:lnTo>
                  <a:lnTo>
                    <a:pt x="9191828" y="6615328"/>
                  </a:lnTo>
                  <a:close/>
                </a:path>
                <a:path w="11527790" h="7363459">
                  <a:moveTo>
                    <a:pt x="11527727" y="67119"/>
                  </a:moveTo>
                  <a:lnTo>
                    <a:pt x="11524386" y="50634"/>
                  </a:lnTo>
                  <a:lnTo>
                    <a:pt x="11517020" y="39725"/>
                  </a:lnTo>
                  <a:lnTo>
                    <a:pt x="11506606" y="24295"/>
                  </a:lnTo>
                  <a:lnTo>
                    <a:pt x="11491189" y="13893"/>
                  </a:lnTo>
                  <a:lnTo>
                    <a:pt x="11491189" y="82829"/>
                  </a:lnTo>
                  <a:lnTo>
                    <a:pt x="11491189" y="958989"/>
                  </a:lnTo>
                  <a:lnTo>
                    <a:pt x="11487772" y="975702"/>
                  </a:lnTo>
                  <a:lnTo>
                    <a:pt x="11478501" y="989406"/>
                  </a:lnTo>
                  <a:lnTo>
                    <a:pt x="11464798" y="998677"/>
                  </a:lnTo>
                  <a:lnTo>
                    <a:pt x="11448085" y="1002080"/>
                  </a:lnTo>
                  <a:lnTo>
                    <a:pt x="82816" y="1002080"/>
                  </a:lnTo>
                  <a:lnTo>
                    <a:pt x="66103" y="998677"/>
                  </a:lnTo>
                  <a:lnTo>
                    <a:pt x="52400" y="989406"/>
                  </a:lnTo>
                  <a:lnTo>
                    <a:pt x="43129" y="975702"/>
                  </a:lnTo>
                  <a:lnTo>
                    <a:pt x="39725" y="958989"/>
                  </a:lnTo>
                  <a:lnTo>
                    <a:pt x="39725" y="82829"/>
                  </a:lnTo>
                  <a:lnTo>
                    <a:pt x="43129" y="66103"/>
                  </a:lnTo>
                  <a:lnTo>
                    <a:pt x="52400" y="52400"/>
                  </a:lnTo>
                  <a:lnTo>
                    <a:pt x="66103" y="43129"/>
                  </a:lnTo>
                  <a:lnTo>
                    <a:pt x="82816" y="39725"/>
                  </a:lnTo>
                  <a:lnTo>
                    <a:pt x="11448085" y="39725"/>
                  </a:lnTo>
                  <a:lnTo>
                    <a:pt x="11464798" y="43129"/>
                  </a:lnTo>
                  <a:lnTo>
                    <a:pt x="11478501" y="52400"/>
                  </a:lnTo>
                  <a:lnTo>
                    <a:pt x="11487772" y="66103"/>
                  </a:lnTo>
                  <a:lnTo>
                    <a:pt x="11491189" y="82829"/>
                  </a:lnTo>
                  <a:lnTo>
                    <a:pt x="11491189" y="13893"/>
                  </a:lnTo>
                  <a:lnTo>
                    <a:pt x="11480279" y="6527"/>
                  </a:lnTo>
                  <a:lnTo>
                    <a:pt x="11448085" y="0"/>
                  </a:lnTo>
                  <a:lnTo>
                    <a:pt x="82816" y="0"/>
                  </a:lnTo>
                  <a:lnTo>
                    <a:pt x="50622" y="6527"/>
                  </a:lnTo>
                  <a:lnTo>
                    <a:pt x="24295" y="24295"/>
                  </a:lnTo>
                  <a:lnTo>
                    <a:pt x="6527" y="50634"/>
                  </a:lnTo>
                  <a:lnTo>
                    <a:pt x="0" y="82829"/>
                  </a:lnTo>
                  <a:lnTo>
                    <a:pt x="0" y="958989"/>
                  </a:lnTo>
                  <a:lnTo>
                    <a:pt x="6527" y="991184"/>
                  </a:lnTo>
                  <a:lnTo>
                    <a:pt x="24295" y="1017511"/>
                  </a:lnTo>
                  <a:lnTo>
                    <a:pt x="50622" y="1035278"/>
                  </a:lnTo>
                  <a:lnTo>
                    <a:pt x="71564" y="1039520"/>
                  </a:lnTo>
                  <a:lnTo>
                    <a:pt x="11459337" y="1039520"/>
                  </a:lnTo>
                  <a:lnTo>
                    <a:pt x="11480279" y="1035278"/>
                  </a:lnTo>
                  <a:lnTo>
                    <a:pt x="11506606" y="1017511"/>
                  </a:lnTo>
                  <a:lnTo>
                    <a:pt x="11517020" y="1002080"/>
                  </a:lnTo>
                  <a:lnTo>
                    <a:pt x="11524386" y="991184"/>
                  </a:lnTo>
                  <a:lnTo>
                    <a:pt x="11527727" y="974686"/>
                  </a:lnTo>
                  <a:lnTo>
                    <a:pt x="11527727" y="67119"/>
                  </a:lnTo>
                  <a:close/>
                </a:path>
              </a:pathLst>
            </a:custGeom>
            <a:solidFill>
              <a:srgbClr val="181818"/>
            </a:solidFill>
          </p:spPr>
          <p:txBody>
            <a:bodyPr wrap="square" lIns="0" tIns="0" rIns="0" bIns="0" rtlCol="0"/>
            <a:lstStyle/>
            <a:p>
              <a:endParaRPr sz="1200" kern="0">
                <a:solidFill>
                  <a:sysClr val="windowText" lastClr="000000"/>
                </a:solidFill>
              </a:endParaRPr>
            </a:p>
          </p:txBody>
        </p:sp>
        <p:sp>
          <p:nvSpPr>
            <p:cNvPr id="9" name="object 9"/>
            <p:cNvSpPr/>
            <p:nvPr/>
          </p:nvSpPr>
          <p:spPr>
            <a:xfrm>
              <a:off x="5612460" y="7164196"/>
              <a:ext cx="6759575" cy="1073785"/>
            </a:xfrm>
            <a:custGeom>
              <a:avLst/>
              <a:gdLst/>
              <a:ahLst/>
              <a:cxnLst/>
              <a:rect l="l" t="t" r="r" b="b"/>
              <a:pathLst>
                <a:path w="6759575" h="1073784">
                  <a:moveTo>
                    <a:pt x="6434248" y="1073306"/>
                  </a:moveTo>
                  <a:lnTo>
                    <a:pt x="325195" y="1073306"/>
                  </a:lnTo>
                  <a:lnTo>
                    <a:pt x="277467" y="1069811"/>
                  </a:lnTo>
                  <a:lnTo>
                    <a:pt x="231804" y="1059649"/>
                  </a:lnTo>
                  <a:lnTo>
                    <a:pt x="188728" y="1043305"/>
                  </a:lnTo>
                  <a:lnTo>
                    <a:pt x="148763" y="1021263"/>
                  </a:lnTo>
                  <a:lnTo>
                    <a:pt x="112431" y="994007"/>
                  </a:lnTo>
                  <a:lnTo>
                    <a:pt x="80255" y="962022"/>
                  </a:lnTo>
                  <a:lnTo>
                    <a:pt x="52757" y="925792"/>
                  </a:lnTo>
                  <a:lnTo>
                    <a:pt x="30459" y="885802"/>
                  </a:lnTo>
                  <a:lnTo>
                    <a:pt x="13886" y="842535"/>
                  </a:lnTo>
                  <a:lnTo>
                    <a:pt x="3558" y="796477"/>
                  </a:lnTo>
                  <a:lnTo>
                    <a:pt x="0" y="748112"/>
                  </a:lnTo>
                  <a:lnTo>
                    <a:pt x="0" y="325195"/>
                  </a:lnTo>
                  <a:lnTo>
                    <a:pt x="3558" y="277467"/>
                  </a:lnTo>
                  <a:lnTo>
                    <a:pt x="13886" y="231803"/>
                  </a:lnTo>
                  <a:lnTo>
                    <a:pt x="30459" y="188728"/>
                  </a:lnTo>
                  <a:lnTo>
                    <a:pt x="52757" y="148763"/>
                  </a:lnTo>
                  <a:lnTo>
                    <a:pt x="80255" y="112431"/>
                  </a:lnTo>
                  <a:lnTo>
                    <a:pt x="112431" y="80254"/>
                  </a:lnTo>
                  <a:lnTo>
                    <a:pt x="148763" y="52756"/>
                  </a:lnTo>
                  <a:lnTo>
                    <a:pt x="188728" y="30459"/>
                  </a:lnTo>
                  <a:lnTo>
                    <a:pt x="231804" y="13886"/>
                  </a:lnTo>
                  <a:lnTo>
                    <a:pt x="277467" y="3558"/>
                  </a:lnTo>
                  <a:lnTo>
                    <a:pt x="325195" y="0"/>
                  </a:lnTo>
                  <a:lnTo>
                    <a:pt x="6434248" y="0"/>
                  </a:lnTo>
                  <a:lnTo>
                    <a:pt x="6481976" y="3558"/>
                  </a:lnTo>
                  <a:lnTo>
                    <a:pt x="6527639" y="13886"/>
                  </a:lnTo>
                  <a:lnTo>
                    <a:pt x="6570714" y="30459"/>
                  </a:lnTo>
                  <a:lnTo>
                    <a:pt x="6610679" y="52756"/>
                  </a:lnTo>
                  <a:lnTo>
                    <a:pt x="6647011" y="80254"/>
                  </a:lnTo>
                  <a:lnTo>
                    <a:pt x="6679188" y="112431"/>
                  </a:lnTo>
                  <a:lnTo>
                    <a:pt x="6706686" y="148763"/>
                  </a:lnTo>
                  <a:lnTo>
                    <a:pt x="6728983" y="188728"/>
                  </a:lnTo>
                  <a:lnTo>
                    <a:pt x="6745557" y="231803"/>
                  </a:lnTo>
                  <a:lnTo>
                    <a:pt x="6755884" y="277467"/>
                  </a:lnTo>
                  <a:lnTo>
                    <a:pt x="6759443" y="325195"/>
                  </a:lnTo>
                  <a:lnTo>
                    <a:pt x="6759443" y="748112"/>
                  </a:lnTo>
                  <a:lnTo>
                    <a:pt x="6755884" y="795840"/>
                  </a:lnTo>
                  <a:lnTo>
                    <a:pt x="6745557" y="841503"/>
                  </a:lnTo>
                  <a:lnTo>
                    <a:pt x="6728983" y="884578"/>
                  </a:lnTo>
                  <a:lnTo>
                    <a:pt x="6706686" y="924543"/>
                  </a:lnTo>
                  <a:lnTo>
                    <a:pt x="6679188" y="960875"/>
                  </a:lnTo>
                  <a:lnTo>
                    <a:pt x="6647011" y="993051"/>
                  </a:lnTo>
                  <a:lnTo>
                    <a:pt x="6610679" y="1020549"/>
                  </a:lnTo>
                  <a:lnTo>
                    <a:pt x="6570714" y="1042846"/>
                  </a:lnTo>
                  <a:lnTo>
                    <a:pt x="6527639" y="1059420"/>
                  </a:lnTo>
                  <a:lnTo>
                    <a:pt x="6481976" y="1069747"/>
                  </a:lnTo>
                  <a:lnTo>
                    <a:pt x="6434248" y="1073306"/>
                  </a:lnTo>
                  <a:close/>
                </a:path>
              </a:pathLst>
            </a:custGeom>
            <a:solidFill>
              <a:srgbClr val="FFB4D9"/>
            </a:solidFill>
          </p:spPr>
          <p:txBody>
            <a:bodyPr wrap="square" lIns="0" tIns="0" rIns="0" bIns="0" rtlCol="0"/>
            <a:lstStyle/>
            <a:p>
              <a:endParaRPr sz="1200" kern="0">
                <a:solidFill>
                  <a:sysClr val="windowText" lastClr="000000"/>
                </a:solidFill>
              </a:endParaRPr>
            </a:p>
          </p:txBody>
        </p:sp>
        <p:sp>
          <p:nvSpPr>
            <p:cNvPr id="10" name="object 10"/>
            <p:cNvSpPr/>
            <p:nvPr/>
          </p:nvSpPr>
          <p:spPr>
            <a:xfrm>
              <a:off x="5584183" y="7135918"/>
              <a:ext cx="6899909" cy="1216025"/>
            </a:xfrm>
            <a:custGeom>
              <a:avLst/>
              <a:gdLst/>
              <a:ahLst/>
              <a:cxnLst/>
              <a:rect l="l" t="t" r="r" b="b"/>
              <a:pathLst>
                <a:path w="6899909" h="1216025">
                  <a:moveTo>
                    <a:pt x="6631533" y="1215947"/>
                  </a:moveTo>
                  <a:lnTo>
                    <a:pt x="370956" y="1215947"/>
                  </a:lnTo>
                  <a:lnTo>
                    <a:pt x="359229" y="1213856"/>
                  </a:lnTo>
                  <a:lnTo>
                    <a:pt x="312485" y="1199314"/>
                  </a:lnTo>
                  <a:lnTo>
                    <a:pt x="269795" y="1179702"/>
                  </a:lnTo>
                  <a:lnTo>
                    <a:pt x="231250" y="1155450"/>
                  </a:lnTo>
                  <a:lnTo>
                    <a:pt x="196940" y="1126990"/>
                  </a:lnTo>
                  <a:lnTo>
                    <a:pt x="166956" y="1094752"/>
                  </a:lnTo>
                  <a:lnTo>
                    <a:pt x="141389" y="1059168"/>
                  </a:lnTo>
                  <a:lnTo>
                    <a:pt x="106845" y="1029109"/>
                  </a:lnTo>
                  <a:lnTo>
                    <a:pt x="76259" y="994945"/>
                  </a:lnTo>
                  <a:lnTo>
                    <a:pt x="50125" y="957071"/>
                  </a:lnTo>
                  <a:lnTo>
                    <a:pt x="28937" y="915882"/>
                  </a:lnTo>
                  <a:lnTo>
                    <a:pt x="13190" y="871776"/>
                  </a:lnTo>
                  <a:lnTo>
                    <a:pt x="3380" y="825146"/>
                  </a:lnTo>
                  <a:lnTo>
                    <a:pt x="0" y="776390"/>
                  </a:lnTo>
                  <a:lnTo>
                    <a:pt x="0" y="353473"/>
                  </a:lnTo>
                  <a:lnTo>
                    <a:pt x="3228" y="305530"/>
                  </a:lnTo>
                  <a:lnTo>
                    <a:pt x="12633" y="259541"/>
                  </a:lnTo>
                  <a:lnTo>
                    <a:pt x="27791" y="215928"/>
                  </a:lnTo>
                  <a:lnTo>
                    <a:pt x="48281" y="175113"/>
                  </a:lnTo>
                  <a:lnTo>
                    <a:pt x="73681" y="137519"/>
                  </a:lnTo>
                  <a:lnTo>
                    <a:pt x="103567" y="103567"/>
                  </a:lnTo>
                  <a:lnTo>
                    <a:pt x="137519" y="73681"/>
                  </a:lnTo>
                  <a:lnTo>
                    <a:pt x="175113" y="48281"/>
                  </a:lnTo>
                  <a:lnTo>
                    <a:pt x="215927" y="27791"/>
                  </a:lnTo>
                  <a:lnTo>
                    <a:pt x="259540" y="12633"/>
                  </a:lnTo>
                  <a:lnTo>
                    <a:pt x="305529" y="3228"/>
                  </a:lnTo>
                  <a:lnTo>
                    <a:pt x="353471" y="0"/>
                  </a:lnTo>
                  <a:lnTo>
                    <a:pt x="6462527" y="0"/>
                  </a:lnTo>
                  <a:lnTo>
                    <a:pt x="6515932" y="4047"/>
                  </a:lnTo>
                  <a:lnTo>
                    <a:pt x="6566716" y="15762"/>
                  </a:lnTo>
                  <a:lnTo>
                    <a:pt x="6598519" y="28278"/>
                  </a:lnTo>
                  <a:lnTo>
                    <a:pt x="353472" y="28278"/>
                  </a:lnTo>
                  <a:lnTo>
                    <a:pt x="305744" y="31836"/>
                  </a:lnTo>
                  <a:lnTo>
                    <a:pt x="260081" y="42164"/>
                  </a:lnTo>
                  <a:lnTo>
                    <a:pt x="217006" y="58737"/>
                  </a:lnTo>
                  <a:lnTo>
                    <a:pt x="177041" y="81034"/>
                  </a:lnTo>
                  <a:lnTo>
                    <a:pt x="140709" y="108533"/>
                  </a:lnTo>
                  <a:lnTo>
                    <a:pt x="108532" y="140709"/>
                  </a:lnTo>
                  <a:lnTo>
                    <a:pt x="81034" y="177041"/>
                  </a:lnTo>
                  <a:lnTo>
                    <a:pt x="58737" y="217006"/>
                  </a:lnTo>
                  <a:lnTo>
                    <a:pt x="42163" y="260081"/>
                  </a:lnTo>
                  <a:lnTo>
                    <a:pt x="31836" y="305745"/>
                  </a:lnTo>
                  <a:lnTo>
                    <a:pt x="28277" y="353473"/>
                  </a:lnTo>
                  <a:lnTo>
                    <a:pt x="28277" y="776390"/>
                  </a:lnTo>
                  <a:lnTo>
                    <a:pt x="31789" y="824118"/>
                  </a:lnTo>
                  <a:lnTo>
                    <a:pt x="42163" y="870813"/>
                  </a:lnTo>
                  <a:lnTo>
                    <a:pt x="58737" y="914080"/>
                  </a:lnTo>
                  <a:lnTo>
                    <a:pt x="81034" y="954070"/>
                  </a:lnTo>
                  <a:lnTo>
                    <a:pt x="108532" y="990300"/>
                  </a:lnTo>
                  <a:lnTo>
                    <a:pt x="140709" y="1022285"/>
                  </a:lnTo>
                  <a:lnTo>
                    <a:pt x="177041" y="1049541"/>
                  </a:lnTo>
                  <a:lnTo>
                    <a:pt x="217006" y="1071583"/>
                  </a:lnTo>
                  <a:lnTo>
                    <a:pt x="260081" y="1087928"/>
                  </a:lnTo>
                  <a:lnTo>
                    <a:pt x="305744" y="1098089"/>
                  </a:lnTo>
                  <a:lnTo>
                    <a:pt x="314857" y="1098756"/>
                  </a:lnTo>
                  <a:lnTo>
                    <a:pt x="209255" y="1098756"/>
                  </a:lnTo>
                  <a:lnTo>
                    <a:pt x="240875" y="1127689"/>
                  </a:lnTo>
                  <a:lnTo>
                    <a:pt x="276522" y="1152066"/>
                  </a:lnTo>
                  <a:lnTo>
                    <a:pt x="316453" y="1171572"/>
                  </a:lnTo>
                  <a:lnTo>
                    <a:pt x="360925" y="1185894"/>
                  </a:lnTo>
                  <a:lnTo>
                    <a:pt x="410195" y="1194718"/>
                  </a:lnTo>
                  <a:lnTo>
                    <a:pt x="464519" y="1197729"/>
                  </a:lnTo>
                  <a:lnTo>
                    <a:pt x="6688699" y="1197729"/>
                  </a:lnTo>
                  <a:lnTo>
                    <a:pt x="6687732" y="1198215"/>
                  </a:lnTo>
                  <a:lnTo>
                    <a:pt x="6644119" y="1213373"/>
                  </a:lnTo>
                  <a:lnTo>
                    <a:pt x="6631533" y="1215947"/>
                  </a:lnTo>
                  <a:close/>
                </a:path>
                <a:path w="6899909" h="1216025">
                  <a:moveTo>
                    <a:pt x="6603867" y="1101584"/>
                  </a:moveTo>
                  <a:lnTo>
                    <a:pt x="6462525" y="1101584"/>
                  </a:lnTo>
                  <a:lnTo>
                    <a:pt x="6510253" y="1098026"/>
                  </a:lnTo>
                  <a:lnTo>
                    <a:pt x="6555917" y="1087698"/>
                  </a:lnTo>
                  <a:lnTo>
                    <a:pt x="6598992" y="1071124"/>
                  </a:lnTo>
                  <a:lnTo>
                    <a:pt x="6638957" y="1048827"/>
                  </a:lnTo>
                  <a:lnTo>
                    <a:pt x="6675289" y="1021329"/>
                  </a:lnTo>
                  <a:lnTo>
                    <a:pt x="6707465" y="989153"/>
                  </a:lnTo>
                  <a:lnTo>
                    <a:pt x="6734964" y="952821"/>
                  </a:lnTo>
                  <a:lnTo>
                    <a:pt x="6757261" y="912856"/>
                  </a:lnTo>
                  <a:lnTo>
                    <a:pt x="6773835" y="869781"/>
                  </a:lnTo>
                  <a:lnTo>
                    <a:pt x="6784162" y="824118"/>
                  </a:lnTo>
                  <a:lnTo>
                    <a:pt x="6787721" y="776390"/>
                  </a:lnTo>
                  <a:lnTo>
                    <a:pt x="6787721" y="353473"/>
                  </a:lnTo>
                  <a:lnTo>
                    <a:pt x="6784162" y="305745"/>
                  </a:lnTo>
                  <a:lnTo>
                    <a:pt x="6773835" y="260081"/>
                  </a:lnTo>
                  <a:lnTo>
                    <a:pt x="6757261" y="217006"/>
                  </a:lnTo>
                  <a:lnTo>
                    <a:pt x="6734964" y="177041"/>
                  </a:lnTo>
                  <a:lnTo>
                    <a:pt x="6707465" y="140709"/>
                  </a:lnTo>
                  <a:lnTo>
                    <a:pt x="6675289" y="108533"/>
                  </a:lnTo>
                  <a:lnTo>
                    <a:pt x="6638957" y="81034"/>
                  </a:lnTo>
                  <a:lnTo>
                    <a:pt x="6598992" y="58737"/>
                  </a:lnTo>
                  <a:lnTo>
                    <a:pt x="6555917" y="42164"/>
                  </a:lnTo>
                  <a:lnTo>
                    <a:pt x="6510253" y="31836"/>
                  </a:lnTo>
                  <a:lnTo>
                    <a:pt x="6462525" y="28278"/>
                  </a:lnTo>
                  <a:lnTo>
                    <a:pt x="6598519" y="28278"/>
                  </a:lnTo>
                  <a:lnTo>
                    <a:pt x="6658244" y="59622"/>
                  </a:lnTo>
                  <a:lnTo>
                    <a:pt x="6697899" y="90480"/>
                  </a:lnTo>
                  <a:lnTo>
                    <a:pt x="6732756" y="126434"/>
                  </a:lnTo>
                  <a:lnTo>
                    <a:pt x="6762270" y="166839"/>
                  </a:lnTo>
                  <a:lnTo>
                    <a:pt x="6796814" y="196897"/>
                  </a:lnTo>
                  <a:lnTo>
                    <a:pt x="6827400" y="231062"/>
                  </a:lnTo>
                  <a:lnTo>
                    <a:pt x="6831866" y="237533"/>
                  </a:lnTo>
                  <a:lnTo>
                    <a:pt x="6799032" y="237533"/>
                  </a:lnTo>
                  <a:lnTo>
                    <a:pt x="6806897" y="265590"/>
                  </a:lnTo>
                  <a:lnTo>
                    <a:pt x="6813171" y="294443"/>
                  </a:lnTo>
                  <a:lnTo>
                    <a:pt x="6817324" y="323825"/>
                  </a:lnTo>
                  <a:lnTo>
                    <a:pt x="6818827" y="353473"/>
                  </a:lnTo>
                  <a:lnTo>
                    <a:pt x="6818827" y="776390"/>
                  </a:lnTo>
                  <a:lnTo>
                    <a:pt x="6815612" y="824118"/>
                  </a:lnTo>
                  <a:lnTo>
                    <a:pt x="6806193" y="870322"/>
                  </a:lnTo>
                  <a:lnTo>
                    <a:pt x="6791035" y="913935"/>
                  </a:lnTo>
                  <a:lnTo>
                    <a:pt x="6770545" y="954749"/>
                  </a:lnTo>
                  <a:lnTo>
                    <a:pt x="6745145" y="992343"/>
                  </a:lnTo>
                  <a:lnTo>
                    <a:pt x="6715259" y="1026295"/>
                  </a:lnTo>
                  <a:lnTo>
                    <a:pt x="6681307" y="1056181"/>
                  </a:lnTo>
                  <a:lnTo>
                    <a:pt x="6643713" y="1081580"/>
                  </a:lnTo>
                  <a:lnTo>
                    <a:pt x="6603867" y="1101584"/>
                  </a:lnTo>
                  <a:close/>
                </a:path>
                <a:path w="6899909" h="1216025">
                  <a:moveTo>
                    <a:pt x="6688699" y="1197729"/>
                  </a:moveTo>
                  <a:lnTo>
                    <a:pt x="6550186" y="1197729"/>
                  </a:lnTo>
                  <a:lnTo>
                    <a:pt x="6597980" y="1194171"/>
                  </a:lnTo>
                  <a:lnTo>
                    <a:pt x="6643824" y="1183843"/>
                  </a:lnTo>
                  <a:lnTo>
                    <a:pt x="6687169" y="1167270"/>
                  </a:lnTo>
                  <a:lnTo>
                    <a:pt x="6727468" y="1144972"/>
                  </a:lnTo>
                  <a:lnTo>
                    <a:pt x="6764172" y="1117474"/>
                  </a:lnTo>
                  <a:lnTo>
                    <a:pt x="6796733" y="1085298"/>
                  </a:lnTo>
                  <a:lnTo>
                    <a:pt x="6824603" y="1048966"/>
                  </a:lnTo>
                  <a:lnTo>
                    <a:pt x="6847234" y="1009001"/>
                  </a:lnTo>
                  <a:lnTo>
                    <a:pt x="6864077" y="965925"/>
                  </a:lnTo>
                  <a:lnTo>
                    <a:pt x="6874585" y="920262"/>
                  </a:lnTo>
                  <a:lnTo>
                    <a:pt x="6878210" y="872534"/>
                  </a:lnTo>
                  <a:lnTo>
                    <a:pt x="6878210" y="449617"/>
                  </a:lnTo>
                  <a:lnTo>
                    <a:pt x="6874590" y="401500"/>
                  </a:lnTo>
                  <a:lnTo>
                    <a:pt x="6864184" y="355825"/>
                  </a:lnTo>
                  <a:lnTo>
                    <a:pt x="6847670" y="313001"/>
                  </a:lnTo>
                  <a:lnTo>
                    <a:pt x="6825726" y="273435"/>
                  </a:lnTo>
                  <a:lnTo>
                    <a:pt x="6799032" y="237533"/>
                  </a:lnTo>
                  <a:lnTo>
                    <a:pt x="6831866" y="237533"/>
                  </a:lnTo>
                  <a:lnTo>
                    <a:pt x="6853535" y="268936"/>
                  </a:lnTo>
                  <a:lnTo>
                    <a:pt x="6874723" y="310124"/>
                  </a:lnTo>
                  <a:lnTo>
                    <a:pt x="6890469" y="354231"/>
                  </a:lnTo>
                  <a:lnTo>
                    <a:pt x="6899795" y="398558"/>
                  </a:lnTo>
                  <a:lnTo>
                    <a:pt x="6899795" y="923587"/>
                  </a:lnTo>
                  <a:lnTo>
                    <a:pt x="6891027" y="966466"/>
                  </a:lnTo>
                  <a:lnTo>
                    <a:pt x="6875868" y="1010079"/>
                  </a:lnTo>
                  <a:lnTo>
                    <a:pt x="6855378" y="1050894"/>
                  </a:lnTo>
                  <a:lnTo>
                    <a:pt x="6829979" y="1088488"/>
                  </a:lnTo>
                  <a:lnTo>
                    <a:pt x="6800092" y="1122439"/>
                  </a:lnTo>
                  <a:lnTo>
                    <a:pt x="6766141" y="1152326"/>
                  </a:lnTo>
                  <a:lnTo>
                    <a:pt x="6728547" y="1177725"/>
                  </a:lnTo>
                  <a:lnTo>
                    <a:pt x="6688699" y="1197729"/>
                  </a:lnTo>
                  <a:close/>
                </a:path>
                <a:path w="6899909" h="1216025">
                  <a:moveTo>
                    <a:pt x="6465353" y="1129862"/>
                  </a:moveTo>
                  <a:lnTo>
                    <a:pt x="356300" y="1129862"/>
                  </a:lnTo>
                  <a:lnTo>
                    <a:pt x="317021" y="1127786"/>
                  </a:lnTo>
                  <a:lnTo>
                    <a:pt x="279597" y="1121732"/>
                  </a:lnTo>
                  <a:lnTo>
                    <a:pt x="243763" y="1111968"/>
                  </a:lnTo>
                  <a:lnTo>
                    <a:pt x="209255" y="1098756"/>
                  </a:lnTo>
                  <a:lnTo>
                    <a:pt x="314857" y="1098756"/>
                  </a:lnTo>
                  <a:lnTo>
                    <a:pt x="353472" y="1101584"/>
                  </a:lnTo>
                  <a:lnTo>
                    <a:pt x="6603867" y="1101584"/>
                  </a:lnTo>
                  <a:lnTo>
                    <a:pt x="6602898" y="1102070"/>
                  </a:lnTo>
                  <a:lnTo>
                    <a:pt x="6559285" y="1117229"/>
                  </a:lnTo>
                  <a:lnTo>
                    <a:pt x="6513296" y="1126634"/>
                  </a:lnTo>
                  <a:lnTo>
                    <a:pt x="6465353" y="1129862"/>
                  </a:lnTo>
                  <a:close/>
                </a:path>
              </a:pathLst>
            </a:custGeom>
            <a:solidFill>
              <a:srgbClr val="181818"/>
            </a:solidFill>
          </p:spPr>
          <p:txBody>
            <a:bodyPr wrap="square" lIns="0" tIns="0" rIns="0" bIns="0" rtlCol="0"/>
            <a:lstStyle/>
            <a:p>
              <a:endParaRPr sz="1200" kern="0">
                <a:solidFill>
                  <a:sysClr val="windowText" lastClr="000000"/>
                </a:solidFill>
              </a:endParaRPr>
            </a:p>
          </p:txBody>
        </p:sp>
        <p:pic>
          <p:nvPicPr>
            <p:cNvPr id="11" name="object 11"/>
            <p:cNvPicPr/>
            <p:nvPr/>
          </p:nvPicPr>
          <p:blipFill>
            <a:blip r:embed="rId4" cstate="print"/>
            <a:stretch>
              <a:fillRect/>
            </a:stretch>
          </p:blipFill>
          <p:spPr>
            <a:xfrm>
              <a:off x="3703842" y="1291412"/>
              <a:ext cx="409574" cy="409574"/>
            </a:xfrm>
            <a:prstGeom prst="rect">
              <a:avLst/>
            </a:prstGeom>
          </p:spPr>
        </p:pic>
        <p:pic>
          <p:nvPicPr>
            <p:cNvPr id="12" name="object 12"/>
            <p:cNvPicPr/>
            <p:nvPr/>
          </p:nvPicPr>
          <p:blipFill>
            <a:blip r:embed="rId5" cstate="print"/>
            <a:stretch>
              <a:fillRect/>
            </a:stretch>
          </p:blipFill>
          <p:spPr>
            <a:xfrm>
              <a:off x="4376493" y="1291412"/>
              <a:ext cx="409574" cy="409574"/>
            </a:xfrm>
            <a:prstGeom prst="rect">
              <a:avLst/>
            </a:prstGeom>
          </p:spPr>
        </p:pic>
        <p:pic>
          <p:nvPicPr>
            <p:cNvPr id="13" name="object 13"/>
            <p:cNvPicPr/>
            <p:nvPr/>
          </p:nvPicPr>
          <p:blipFill>
            <a:blip r:embed="rId6" cstate="print"/>
            <a:stretch>
              <a:fillRect/>
            </a:stretch>
          </p:blipFill>
          <p:spPr>
            <a:xfrm>
              <a:off x="5049144" y="1291412"/>
              <a:ext cx="409574" cy="409574"/>
            </a:xfrm>
            <a:prstGeom prst="rect">
              <a:avLst/>
            </a:prstGeom>
          </p:spPr>
        </p:pic>
        <p:pic>
          <p:nvPicPr>
            <p:cNvPr id="14" name="object 14"/>
            <p:cNvPicPr/>
            <p:nvPr/>
          </p:nvPicPr>
          <p:blipFill>
            <a:blip r:embed="rId7" cstate="print"/>
            <a:stretch>
              <a:fillRect/>
            </a:stretch>
          </p:blipFill>
          <p:spPr>
            <a:xfrm>
              <a:off x="1372857" y="6540699"/>
              <a:ext cx="1457324" cy="1190624"/>
            </a:xfrm>
            <a:prstGeom prst="rect">
              <a:avLst/>
            </a:prstGeom>
          </p:spPr>
        </p:pic>
        <p:pic>
          <p:nvPicPr>
            <p:cNvPr id="15" name="object 15"/>
            <p:cNvPicPr/>
            <p:nvPr/>
          </p:nvPicPr>
          <p:blipFill>
            <a:blip r:embed="rId8" cstate="print"/>
            <a:stretch>
              <a:fillRect/>
            </a:stretch>
          </p:blipFill>
          <p:spPr>
            <a:xfrm>
              <a:off x="13530084" y="7069777"/>
              <a:ext cx="2254448" cy="1104899"/>
            </a:xfrm>
            <a:prstGeom prst="rect">
              <a:avLst/>
            </a:prstGeom>
          </p:spPr>
        </p:pic>
        <p:pic>
          <p:nvPicPr>
            <p:cNvPr id="16" name="object 16"/>
            <p:cNvPicPr/>
            <p:nvPr/>
          </p:nvPicPr>
          <p:blipFill>
            <a:blip r:embed="rId9" cstate="print"/>
            <a:stretch>
              <a:fillRect/>
            </a:stretch>
          </p:blipFill>
          <p:spPr>
            <a:xfrm>
              <a:off x="13994843" y="3522043"/>
              <a:ext cx="3362324" cy="1371599"/>
            </a:xfrm>
            <a:prstGeom prst="rect">
              <a:avLst/>
            </a:prstGeom>
          </p:spPr>
        </p:pic>
        <p:pic>
          <p:nvPicPr>
            <p:cNvPr id="17" name="object 17"/>
            <p:cNvPicPr/>
            <p:nvPr/>
          </p:nvPicPr>
          <p:blipFill>
            <a:blip r:embed="rId10" cstate="print"/>
            <a:stretch>
              <a:fillRect/>
            </a:stretch>
          </p:blipFill>
          <p:spPr>
            <a:xfrm>
              <a:off x="632208" y="2757440"/>
              <a:ext cx="3094583" cy="1057274"/>
            </a:xfrm>
            <a:prstGeom prst="rect">
              <a:avLst/>
            </a:prstGeom>
          </p:spPr>
        </p:pic>
        <p:pic>
          <p:nvPicPr>
            <p:cNvPr id="18" name="object 18"/>
            <p:cNvPicPr/>
            <p:nvPr/>
          </p:nvPicPr>
          <p:blipFill>
            <a:blip r:embed="rId11" cstate="print"/>
            <a:stretch>
              <a:fillRect/>
            </a:stretch>
          </p:blipFill>
          <p:spPr>
            <a:xfrm>
              <a:off x="2866661" y="6875482"/>
              <a:ext cx="1038224" cy="1152524"/>
            </a:xfrm>
            <a:prstGeom prst="rect">
              <a:avLst/>
            </a:prstGeom>
          </p:spPr>
        </p:pic>
      </p:grpSp>
      <p:sp>
        <p:nvSpPr>
          <p:cNvPr id="19" name="object 19"/>
          <p:cNvSpPr txBox="1">
            <a:spLocks noGrp="1"/>
          </p:cNvSpPr>
          <p:nvPr>
            <p:ph type="title"/>
          </p:nvPr>
        </p:nvSpPr>
        <p:spPr>
          <a:xfrm>
            <a:off x="3780672" y="2458537"/>
            <a:ext cx="4486910" cy="1054990"/>
          </a:xfrm>
          <a:prstGeom prst="rect">
            <a:avLst/>
          </a:prstGeom>
        </p:spPr>
        <p:txBody>
          <a:bodyPr vert="horz" wrap="square" lIns="0" tIns="8467" rIns="0" bIns="0" rtlCol="0">
            <a:spAutoFit/>
          </a:bodyPr>
          <a:lstStyle/>
          <a:p>
            <a:pPr marL="8467">
              <a:spcBef>
                <a:spcPts val="67"/>
              </a:spcBef>
            </a:pPr>
            <a:r>
              <a:rPr sz="6800" spc="163" dirty="0">
                <a:solidFill>
                  <a:srgbClr val="181818"/>
                </a:solidFill>
              </a:rPr>
              <a:t>GUERILLA</a:t>
            </a:r>
            <a:endParaRPr sz="6800"/>
          </a:p>
        </p:txBody>
      </p:sp>
      <p:sp>
        <p:nvSpPr>
          <p:cNvPr id="20" name="object 20"/>
          <p:cNvSpPr txBox="1"/>
          <p:nvPr/>
        </p:nvSpPr>
        <p:spPr>
          <a:xfrm>
            <a:off x="3974844" y="3247141"/>
            <a:ext cx="4098713" cy="980482"/>
          </a:xfrm>
          <a:prstGeom prst="rect">
            <a:avLst/>
          </a:prstGeom>
        </p:spPr>
        <p:txBody>
          <a:bodyPr vert="horz" wrap="square" lIns="0" tIns="206587" rIns="0" bIns="0" rtlCol="0">
            <a:spAutoFit/>
          </a:bodyPr>
          <a:lstStyle/>
          <a:p>
            <a:pPr marL="656623" marR="3387" indent="-648578">
              <a:lnSpc>
                <a:spcPct val="65800"/>
              </a:lnSpc>
              <a:spcBef>
                <a:spcPts val="1627"/>
              </a:spcBef>
            </a:pPr>
            <a:r>
              <a:rPr sz="3800" kern="0" spc="80" dirty="0">
                <a:solidFill>
                  <a:srgbClr val="181818"/>
                </a:solidFill>
                <a:latin typeface="Arial"/>
                <a:cs typeface="Arial"/>
              </a:rPr>
              <a:t>MARKETING</a:t>
            </a:r>
            <a:r>
              <a:rPr sz="3800" kern="0" spc="-320" dirty="0">
                <a:solidFill>
                  <a:srgbClr val="181818"/>
                </a:solidFill>
                <a:latin typeface="Arial"/>
                <a:cs typeface="Arial"/>
              </a:rPr>
              <a:t> </a:t>
            </a:r>
            <a:r>
              <a:rPr sz="3800" kern="0" spc="-17" dirty="0">
                <a:solidFill>
                  <a:srgbClr val="181818"/>
                </a:solidFill>
                <a:latin typeface="Arial"/>
                <a:cs typeface="Arial"/>
              </a:rPr>
              <a:t>FOR </a:t>
            </a:r>
            <a:r>
              <a:rPr sz="3800" kern="0" spc="187" dirty="0">
                <a:solidFill>
                  <a:srgbClr val="181818"/>
                </a:solidFill>
                <a:latin typeface="Arial"/>
                <a:cs typeface="Arial"/>
              </a:rPr>
              <a:t>STARTUPS</a:t>
            </a:r>
            <a:endParaRPr sz="3800" kern="0">
              <a:solidFill>
                <a:sysClr val="windowText" lastClr="000000"/>
              </a:solidFill>
              <a:latin typeface="Arial"/>
              <a:cs typeface="Arial"/>
            </a:endParaRPr>
          </a:p>
        </p:txBody>
      </p:sp>
      <p:sp>
        <p:nvSpPr>
          <p:cNvPr id="21" name="object 21"/>
          <p:cNvSpPr txBox="1"/>
          <p:nvPr/>
        </p:nvSpPr>
        <p:spPr>
          <a:xfrm>
            <a:off x="5202878" y="4697561"/>
            <a:ext cx="2167043" cy="747640"/>
          </a:xfrm>
          <a:prstGeom prst="rect">
            <a:avLst/>
          </a:prstGeom>
        </p:spPr>
        <p:txBody>
          <a:bodyPr vert="horz" wrap="square" lIns="0" tIns="80009" rIns="0" bIns="0" rtlCol="0">
            <a:spAutoFit/>
          </a:bodyPr>
          <a:lstStyle/>
          <a:p>
            <a:pPr marL="8467" marR="3387" indent="97795">
              <a:lnSpc>
                <a:spcPts val="2600"/>
              </a:lnSpc>
              <a:spcBef>
                <a:spcPts val="629"/>
              </a:spcBef>
            </a:pPr>
            <a:r>
              <a:rPr sz="2633" kern="0" spc="-60" dirty="0">
                <a:solidFill>
                  <a:srgbClr val="181818"/>
                </a:solidFill>
                <a:latin typeface="Trebuchet MS"/>
                <a:cs typeface="Trebuchet MS"/>
              </a:rPr>
              <a:t>Presented</a:t>
            </a:r>
            <a:r>
              <a:rPr sz="2633" kern="0" spc="-107" dirty="0">
                <a:solidFill>
                  <a:srgbClr val="181818"/>
                </a:solidFill>
                <a:latin typeface="Trebuchet MS"/>
                <a:cs typeface="Trebuchet MS"/>
              </a:rPr>
              <a:t> </a:t>
            </a:r>
            <a:r>
              <a:rPr sz="2633" kern="0" spc="-17" dirty="0">
                <a:solidFill>
                  <a:srgbClr val="181818"/>
                </a:solidFill>
                <a:latin typeface="Trebuchet MS"/>
                <a:cs typeface="Trebuchet MS"/>
              </a:rPr>
              <a:t>by </a:t>
            </a:r>
            <a:r>
              <a:rPr sz="2633" kern="0" dirty="0">
                <a:solidFill>
                  <a:srgbClr val="181818"/>
                </a:solidFill>
                <a:latin typeface="Trebuchet MS"/>
                <a:cs typeface="Trebuchet MS"/>
              </a:rPr>
              <a:t>Dr</a:t>
            </a:r>
            <a:r>
              <a:rPr sz="2633" kern="0" spc="-173" dirty="0">
                <a:solidFill>
                  <a:srgbClr val="181818"/>
                </a:solidFill>
                <a:latin typeface="Trebuchet MS"/>
                <a:cs typeface="Trebuchet MS"/>
              </a:rPr>
              <a:t> </a:t>
            </a:r>
            <a:r>
              <a:rPr sz="2633" kern="0" dirty="0">
                <a:solidFill>
                  <a:srgbClr val="181818"/>
                </a:solidFill>
                <a:latin typeface="Trebuchet MS"/>
                <a:cs typeface="Trebuchet MS"/>
              </a:rPr>
              <a:t>Noha</a:t>
            </a:r>
            <a:r>
              <a:rPr sz="2633" kern="0" spc="-173" dirty="0">
                <a:solidFill>
                  <a:srgbClr val="181818"/>
                </a:solidFill>
                <a:latin typeface="Trebuchet MS"/>
                <a:cs typeface="Trebuchet MS"/>
              </a:rPr>
              <a:t> </a:t>
            </a:r>
            <a:r>
              <a:rPr sz="2633" kern="0" spc="-40" dirty="0">
                <a:solidFill>
                  <a:srgbClr val="181818"/>
                </a:solidFill>
                <a:latin typeface="Trebuchet MS"/>
                <a:cs typeface="Trebuchet MS"/>
              </a:rPr>
              <a:t>Fawzy</a:t>
            </a:r>
            <a:endParaRPr sz="2633" kern="0">
              <a:solidFill>
                <a:sysClr val="windowText" lastClr="000000"/>
              </a:solidFill>
              <a:latin typeface="Trebuchet MS"/>
              <a:cs typeface="Trebuchet MS"/>
            </a:endParaRPr>
          </a:p>
        </p:txBody>
      </p:sp>
      <p:sp>
        <p:nvSpPr>
          <p:cNvPr id="22" name="object 22"/>
          <p:cNvSpPr txBox="1"/>
          <p:nvPr/>
        </p:nvSpPr>
        <p:spPr>
          <a:xfrm>
            <a:off x="10726168" y="4967795"/>
            <a:ext cx="803487" cy="265095"/>
          </a:xfrm>
          <a:prstGeom prst="rect">
            <a:avLst/>
          </a:prstGeom>
        </p:spPr>
        <p:txBody>
          <a:bodyPr vert="horz" wrap="square" lIns="0" tIns="8467" rIns="0" bIns="0" rtlCol="0">
            <a:spAutoFit/>
          </a:bodyPr>
          <a:lstStyle/>
          <a:p>
            <a:pPr marL="8467">
              <a:spcBef>
                <a:spcPts val="67"/>
              </a:spcBef>
            </a:pPr>
            <a:r>
              <a:rPr sz="1667" b="1" kern="0" spc="-83" dirty="0">
                <a:solidFill>
                  <a:srgbClr val="181818"/>
                </a:solidFill>
                <a:latin typeface="Times New Roman"/>
                <a:cs typeface="Times New Roman"/>
              </a:rPr>
              <a:t>Feedback</a:t>
            </a:r>
            <a:endParaRPr sz="1667" kern="0">
              <a:solidFill>
                <a:sysClr val="windowText" lastClr="000000"/>
              </a:solidFill>
              <a:latin typeface="Times New Roman"/>
              <a:cs typeface="Times New Roman"/>
            </a:endParaRPr>
          </a:p>
        </p:txBody>
      </p:sp>
      <p:sp>
        <p:nvSpPr>
          <p:cNvPr id="23" name="object 23"/>
          <p:cNvSpPr txBox="1"/>
          <p:nvPr/>
        </p:nvSpPr>
        <p:spPr>
          <a:xfrm>
            <a:off x="10425397" y="2336442"/>
            <a:ext cx="586740" cy="265095"/>
          </a:xfrm>
          <a:prstGeom prst="rect">
            <a:avLst/>
          </a:prstGeom>
        </p:spPr>
        <p:txBody>
          <a:bodyPr vert="horz" wrap="square" lIns="0" tIns="8467" rIns="0" bIns="0" rtlCol="0">
            <a:spAutoFit/>
          </a:bodyPr>
          <a:lstStyle/>
          <a:p>
            <a:pPr marL="8467">
              <a:spcBef>
                <a:spcPts val="67"/>
              </a:spcBef>
            </a:pPr>
            <a:r>
              <a:rPr sz="1667" b="1" kern="0" spc="-100" dirty="0">
                <a:solidFill>
                  <a:srgbClr val="181818"/>
                </a:solidFill>
                <a:latin typeface="Times New Roman"/>
                <a:cs typeface="Times New Roman"/>
              </a:rPr>
              <a:t>Trends</a:t>
            </a:r>
            <a:endParaRPr sz="1667" kern="0">
              <a:solidFill>
                <a:sysClr val="windowText" lastClr="000000"/>
              </a:solidFill>
              <a:latin typeface="Times New Roman"/>
              <a:cs typeface="Times New Roman"/>
            </a:endParaRPr>
          </a:p>
        </p:txBody>
      </p:sp>
      <p:sp>
        <p:nvSpPr>
          <p:cNvPr id="24" name="object 24"/>
          <p:cNvSpPr txBox="1"/>
          <p:nvPr/>
        </p:nvSpPr>
        <p:spPr>
          <a:xfrm>
            <a:off x="1094548" y="5280430"/>
            <a:ext cx="314960" cy="265095"/>
          </a:xfrm>
          <a:prstGeom prst="rect">
            <a:avLst/>
          </a:prstGeom>
        </p:spPr>
        <p:txBody>
          <a:bodyPr vert="horz" wrap="square" lIns="0" tIns="8467" rIns="0" bIns="0" rtlCol="0">
            <a:spAutoFit/>
          </a:bodyPr>
          <a:lstStyle/>
          <a:p>
            <a:pPr marL="8467">
              <a:spcBef>
                <a:spcPts val="67"/>
              </a:spcBef>
            </a:pPr>
            <a:r>
              <a:rPr sz="1667" b="1" kern="0" spc="-136" dirty="0">
                <a:solidFill>
                  <a:srgbClr val="181818"/>
                </a:solidFill>
                <a:latin typeface="Times New Roman"/>
                <a:cs typeface="Times New Roman"/>
              </a:rPr>
              <a:t>Ads</a:t>
            </a:r>
            <a:endParaRPr sz="1667" kern="0">
              <a:solidFill>
                <a:sysClr val="windowText" lastClr="000000"/>
              </a:solidFill>
              <a:latin typeface="Times New Roman"/>
              <a:cs typeface="Times New Roman"/>
            </a:endParaRPr>
          </a:p>
        </p:txBody>
      </p:sp>
      <p:sp>
        <p:nvSpPr>
          <p:cNvPr id="25" name="object 25"/>
          <p:cNvSpPr txBox="1"/>
          <p:nvPr/>
        </p:nvSpPr>
        <p:spPr>
          <a:xfrm>
            <a:off x="945819" y="1857816"/>
            <a:ext cx="612563" cy="265095"/>
          </a:xfrm>
          <a:prstGeom prst="rect">
            <a:avLst/>
          </a:prstGeom>
        </p:spPr>
        <p:txBody>
          <a:bodyPr vert="horz" wrap="square" lIns="0" tIns="8467" rIns="0" bIns="0" rtlCol="0">
            <a:spAutoFit/>
          </a:bodyPr>
          <a:lstStyle/>
          <a:p>
            <a:pPr marL="8467">
              <a:spcBef>
                <a:spcPts val="67"/>
              </a:spcBef>
            </a:pPr>
            <a:r>
              <a:rPr sz="1667" b="1" kern="0" spc="-80" dirty="0">
                <a:solidFill>
                  <a:srgbClr val="181818"/>
                </a:solidFill>
                <a:latin typeface="Times New Roman"/>
                <a:cs typeface="Times New Roman"/>
              </a:rPr>
              <a:t>market</a:t>
            </a:r>
            <a:endParaRPr sz="1667" kern="0">
              <a:solidFill>
                <a:sysClr val="windowText" lastClr="000000"/>
              </a:solidFill>
              <a:latin typeface="Times New Roman"/>
              <a:cs typeface="Times New Roman"/>
            </a:endParaRPr>
          </a:p>
        </p:txBody>
      </p:sp>
    </p:spTree>
    <p:extLst>
      <p:ext uri="{BB962C8B-B14F-4D97-AF65-F5344CB8AC3E}">
        <p14:creationId xmlns:p14="http://schemas.microsoft.com/office/powerpoint/2010/main" val="4213915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6A7402-91D6-9C4A-8077-C310DE4E2358}"/>
              </a:ext>
            </a:extLst>
          </p:cNvPr>
          <p:cNvSpPr>
            <a:spLocks noGrp="1"/>
          </p:cNvSpPr>
          <p:nvPr>
            <p:ph type="title"/>
          </p:nvPr>
        </p:nvSpPr>
        <p:spPr/>
        <p:txBody>
          <a:bodyPr/>
          <a:lstStyle/>
          <a:p>
            <a:r>
              <a:rPr lang="en-IN" sz="3200" dirty="0"/>
              <a:t>Three Approaches to Identify </a:t>
            </a:r>
            <a:br>
              <a:rPr lang="en-IN" sz="3200" dirty="0"/>
            </a:br>
            <a:r>
              <a:rPr lang="en-IN" sz="3200" dirty="0"/>
              <a:t> an Opportunity</a:t>
            </a:r>
            <a:endParaRPr lang="x-none" sz="3200" dirty="0"/>
          </a:p>
        </p:txBody>
      </p:sp>
      <p:pic>
        <p:nvPicPr>
          <p:cNvPr id="4" name="Content Placeholder 3">
            <a:extLst>
              <a:ext uri="{FF2B5EF4-FFF2-40B4-BE49-F238E27FC236}">
                <a16:creationId xmlns="" xmlns:a16="http://schemas.microsoft.com/office/drawing/2014/main" id="{62D1BAF7-1D1E-7A4D-B04D-2C3B8F96798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57400" y="2057401"/>
            <a:ext cx="8381997" cy="1097281"/>
          </a:xfrm>
          <a:prstGeom prst="rect">
            <a:avLst/>
          </a:prstGeom>
        </p:spPr>
      </p:pic>
      <p:sp>
        <p:nvSpPr>
          <p:cNvPr id="5" name="TextBox 4">
            <a:extLst>
              <a:ext uri="{FF2B5EF4-FFF2-40B4-BE49-F238E27FC236}">
                <a16:creationId xmlns="" xmlns:a16="http://schemas.microsoft.com/office/drawing/2014/main" id="{19F396DE-86CF-DB48-8E85-0F297D370206}"/>
              </a:ext>
            </a:extLst>
          </p:cNvPr>
          <p:cNvSpPr txBox="1"/>
          <p:nvPr/>
        </p:nvSpPr>
        <p:spPr>
          <a:xfrm>
            <a:off x="2171700" y="3525521"/>
            <a:ext cx="2362200" cy="1200329"/>
          </a:xfrm>
          <a:prstGeom prst="rect">
            <a:avLst/>
          </a:prstGeom>
          <a:solidFill>
            <a:schemeClr val="accent1">
              <a:lumMod val="20000"/>
              <a:lumOff val="80000"/>
            </a:schemeClr>
          </a:solidFill>
        </p:spPr>
        <p:txBody>
          <a:bodyPr wrap="square" rtlCol="0">
            <a:spAutoFit/>
          </a:bodyPr>
          <a:lstStyle/>
          <a:p>
            <a:r>
              <a:rPr lang="en-US" b="1" dirty="0">
                <a:solidFill>
                  <a:prstClr val="black"/>
                </a:solidFill>
                <a:latin typeface="Times New Roman" panose="02020603050405020304" pitchFamily="18" charset="0"/>
                <a:cs typeface="Times New Roman" panose="02020603050405020304" pitchFamily="18" charset="0"/>
              </a:rPr>
              <a:t>Follow economic, political, technological, and social trends.</a:t>
            </a:r>
          </a:p>
        </p:txBody>
      </p:sp>
      <p:sp>
        <p:nvSpPr>
          <p:cNvPr id="6" name="TextBox 5">
            <a:extLst>
              <a:ext uri="{FF2B5EF4-FFF2-40B4-BE49-F238E27FC236}">
                <a16:creationId xmlns="" xmlns:a16="http://schemas.microsoft.com/office/drawing/2014/main" id="{1685C5EB-6F34-D240-977B-65B5ECAED7AB}"/>
              </a:ext>
            </a:extLst>
          </p:cNvPr>
          <p:cNvSpPr txBox="1"/>
          <p:nvPr/>
        </p:nvSpPr>
        <p:spPr>
          <a:xfrm>
            <a:off x="5096299" y="3505201"/>
            <a:ext cx="2362200" cy="646331"/>
          </a:xfrm>
          <a:prstGeom prst="rect">
            <a:avLst/>
          </a:prstGeom>
          <a:solidFill>
            <a:schemeClr val="accent5">
              <a:lumMod val="40000"/>
              <a:lumOff val="60000"/>
            </a:schemeClr>
          </a:solidFill>
        </p:spPr>
        <p:txBody>
          <a:bodyPr wrap="square" rtlCol="0">
            <a:spAutoFit/>
          </a:bodyPr>
          <a:lstStyle/>
          <a:p>
            <a:r>
              <a:rPr lang="en-US" b="1" dirty="0">
                <a:solidFill>
                  <a:prstClr val="black"/>
                </a:solidFill>
                <a:latin typeface="Times New Roman" panose="02020603050405020304" pitchFamily="18" charset="0"/>
                <a:cs typeface="Times New Roman" panose="02020603050405020304" pitchFamily="18" charset="0"/>
              </a:rPr>
              <a:t>Observing challenges encounter everyday.</a:t>
            </a:r>
          </a:p>
        </p:txBody>
      </p:sp>
      <p:sp>
        <p:nvSpPr>
          <p:cNvPr id="7" name="TextBox 6">
            <a:extLst>
              <a:ext uri="{FF2B5EF4-FFF2-40B4-BE49-F238E27FC236}">
                <a16:creationId xmlns="" xmlns:a16="http://schemas.microsoft.com/office/drawing/2014/main" id="{AF5BAC7A-D3D4-CA43-9F5F-0A62FC97C72C}"/>
              </a:ext>
            </a:extLst>
          </p:cNvPr>
          <p:cNvSpPr txBox="1"/>
          <p:nvPr/>
        </p:nvSpPr>
        <p:spPr>
          <a:xfrm>
            <a:off x="7924796" y="3505201"/>
            <a:ext cx="2514601" cy="1200329"/>
          </a:xfrm>
          <a:prstGeom prst="rect">
            <a:avLst/>
          </a:prstGeom>
          <a:solidFill>
            <a:schemeClr val="accent4">
              <a:lumMod val="60000"/>
              <a:lumOff val="40000"/>
            </a:schemeClr>
          </a:solidFill>
        </p:spPr>
        <p:txBody>
          <a:bodyPr wrap="square" rtlCol="0">
            <a:spAutoFit/>
          </a:bodyPr>
          <a:lstStyle/>
          <a:p>
            <a:r>
              <a:rPr lang="en-US" b="1" dirty="0">
                <a:solidFill>
                  <a:prstClr val="black"/>
                </a:solidFill>
                <a:latin typeface="Times New Roman" panose="02020603050405020304" pitchFamily="18" charset="0"/>
                <a:cs typeface="Times New Roman" panose="02020603050405020304" pitchFamily="18" charset="0"/>
              </a:rPr>
              <a:t>Consumers needs and wants are not met or products are not readily available.</a:t>
            </a:r>
          </a:p>
        </p:txBody>
      </p:sp>
      <p:cxnSp>
        <p:nvCxnSpPr>
          <p:cNvPr id="8" name="Straight Arrow Connector 7">
            <a:extLst>
              <a:ext uri="{FF2B5EF4-FFF2-40B4-BE49-F238E27FC236}">
                <a16:creationId xmlns="" xmlns:a16="http://schemas.microsoft.com/office/drawing/2014/main" id="{773C6109-EFE0-094A-8C8C-8F2A57BA541F}"/>
              </a:ext>
            </a:extLst>
          </p:cNvPr>
          <p:cNvCxnSpPr>
            <a:cxnSpLocks/>
          </p:cNvCxnSpPr>
          <p:nvPr/>
        </p:nvCxnSpPr>
        <p:spPr>
          <a:xfrm>
            <a:off x="3352800" y="3131664"/>
            <a:ext cx="0" cy="297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 xmlns:a16="http://schemas.microsoft.com/office/drawing/2014/main" id="{7C8F2AFE-51DE-0245-950E-E2313907940E}"/>
              </a:ext>
            </a:extLst>
          </p:cNvPr>
          <p:cNvCxnSpPr>
            <a:cxnSpLocks/>
          </p:cNvCxnSpPr>
          <p:nvPr/>
        </p:nvCxnSpPr>
        <p:spPr>
          <a:xfrm>
            <a:off x="6121400" y="3131664"/>
            <a:ext cx="0" cy="29733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 xmlns:a16="http://schemas.microsoft.com/office/drawing/2014/main" id="{71E8FE74-91A5-AD4F-B6B3-9B8074542836}"/>
              </a:ext>
            </a:extLst>
          </p:cNvPr>
          <p:cNvCxnSpPr>
            <a:cxnSpLocks/>
          </p:cNvCxnSpPr>
          <p:nvPr/>
        </p:nvCxnSpPr>
        <p:spPr>
          <a:xfrm>
            <a:off x="8991600" y="3131665"/>
            <a:ext cx="0" cy="3203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4860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64661" y="1"/>
            <a:ext cx="4027338" cy="3766739"/>
          </a:xfrm>
          <a:prstGeom prst="rect">
            <a:avLst/>
          </a:prstGeom>
        </p:spPr>
      </p:pic>
      <p:pic>
        <p:nvPicPr>
          <p:cNvPr id="3" name="object 3"/>
          <p:cNvPicPr/>
          <p:nvPr/>
        </p:nvPicPr>
        <p:blipFill>
          <a:blip r:embed="rId3" cstate="print"/>
          <a:stretch>
            <a:fillRect/>
          </a:stretch>
        </p:blipFill>
        <p:spPr>
          <a:xfrm>
            <a:off x="0" y="4208217"/>
            <a:ext cx="2822880" cy="2649782"/>
          </a:xfrm>
          <a:prstGeom prst="rect">
            <a:avLst/>
          </a:prstGeom>
        </p:spPr>
      </p:pic>
      <p:pic>
        <p:nvPicPr>
          <p:cNvPr id="4" name="object 4"/>
          <p:cNvPicPr/>
          <p:nvPr/>
        </p:nvPicPr>
        <p:blipFill>
          <a:blip r:embed="rId4" cstate="print"/>
          <a:stretch>
            <a:fillRect/>
          </a:stretch>
        </p:blipFill>
        <p:spPr>
          <a:xfrm>
            <a:off x="1392211" y="830634"/>
            <a:ext cx="273049" cy="273049"/>
          </a:xfrm>
          <a:prstGeom prst="rect">
            <a:avLst/>
          </a:prstGeom>
        </p:spPr>
      </p:pic>
      <p:pic>
        <p:nvPicPr>
          <p:cNvPr id="5" name="object 5"/>
          <p:cNvPicPr/>
          <p:nvPr/>
        </p:nvPicPr>
        <p:blipFill>
          <a:blip r:embed="rId5" cstate="print"/>
          <a:stretch>
            <a:fillRect/>
          </a:stretch>
        </p:blipFill>
        <p:spPr>
          <a:xfrm>
            <a:off x="1840645" y="830634"/>
            <a:ext cx="273049" cy="273049"/>
          </a:xfrm>
          <a:prstGeom prst="rect">
            <a:avLst/>
          </a:prstGeom>
        </p:spPr>
      </p:pic>
      <p:pic>
        <p:nvPicPr>
          <p:cNvPr id="6" name="object 6"/>
          <p:cNvPicPr/>
          <p:nvPr/>
        </p:nvPicPr>
        <p:blipFill>
          <a:blip r:embed="rId6" cstate="print"/>
          <a:stretch>
            <a:fillRect/>
          </a:stretch>
        </p:blipFill>
        <p:spPr>
          <a:xfrm>
            <a:off x="2289078" y="830634"/>
            <a:ext cx="273049" cy="273049"/>
          </a:xfrm>
          <a:prstGeom prst="rect">
            <a:avLst/>
          </a:prstGeom>
        </p:spPr>
      </p:pic>
      <p:pic>
        <p:nvPicPr>
          <p:cNvPr id="7" name="object 7"/>
          <p:cNvPicPr/>
          <p:nvPr/>
        </p:nvPicPr>
        <p:blipFill>
          <a:blip r:embed="rId7" cstate="print"/>
          <a:stretch>
            <a:fillRect/>
          </a:stretch>
        </p:blipFill>
        <p:spPr>
          <a:xfrm>
            <a:off x="735273" y="2455489"/>
            <a:ext cx="111419" cy="111419"/>
          </a:xfrm>
          <a:prstGeom prst="rect">
            <a:avLst/>
          </a:prstGeom>
        </p:spPr>
      </p:pic>
      <p:pic>
        <p:nvPicPr>
          <p:cNvPr id="8" name="object 8"/>
          <p:cNvPicPr/>
          <p:nvPr/>
        </p:nvPicPr>
        <p:blipFill>
          <a:blip r:embed="rId8" cstate="print"/>
          <a:stretch>
            <a:fillRect/>
          </a:stretch>
        </p:blipFill>
        <p:spPr>
          <a:xfrm>
            <a:off x="735273" y="4323401"/>
            <a:ext cx="111419" cy="111419"/>
          </a:xfrm>
          <a:prstGeom prst="rect">
            <a:avLst/>
          </a:prstGeom>
        </p:spPr>
      </p:pic>
      <p:sp>
        <p:nvSpPr>
          <p:cNvPr id="9" name="object 9"/>
          <p:cNvSpPr txBox="1"/>
          <p:nvPr/>
        </p:nvSpPr>
        <p:spPr>
          <a:xfrm>
            <a:off x="997880" y="2235523"/>
            <a:ext cx="10991003" cy="3804888"/>
          </a:xfrm>
          <a:prstGeom prst="rect">
            <a:avLst/>
          </a:prstGeom>
        </p:spPr>
        <p:txBody>
          <a:bodyPr vert="horz" wrap="square" lIns="0" tIns="85090" rIns="0" bIns="0" rtlCol="0">
            <a:spAutoFit/>
          </a:bodyPr>
          <a:lstStyle/>
          <a:p>
            <a:pPr marL="8467" marR="3387">
              <a:lnSpc>
                <a:spcPts val="2940"/>
              </a:lnSpc>
              <a:spcBef>
                <a:spcPts val="670"/>
              </a:spcBef>
            </a:pPr>
            <a:r>
              <a:rPr sz="2933" kern="0" spc="100" dirty="0">
                <a:solidFill>
                  <a:sysClr val="windowText" lastClr="000000"/>
                </a:solidFill>
                <a:latin typeface="Arial"/>
                <a:cs typeface="Arial"/>
              </a:rPr>
              <a:t>CAN</a:t>
            </a:r>
            <a:r>
              <a:rPr sz="2933" kern="0" spc="-233" dirty="0">
                <a:solidFill>
                  <a:sysClr val="windowText" lastClr="000000"/>
                </a:solidFill>
                <a:latin typeface="Arial"/>
                <a:cs typeface="Arial"/>
              </a:rPr>
              <a:t> </a:t>
            </a:r>
            <a:r>
              <a:rPr sz="2933" kern="0" spc="57" dirty="0">
                <a:solidFill>
                  <a:sysClr val="windowText" lastClr="000000"/>
                </a:solidFill>
                <a:latin typeface="Arial"/>
                <a:cs typeface="Arial"/>
              </a:rPr>
              <a:t>BE</a:t>
            </a:r>
            <a:r>
              <a:rPr sz="2933" kern="0" spc="-237" dirty="0">
                <a:solidFill>
                  <a:sysClr val="windowText" lastClr="000000"/>
                </a:solidFill>
                <a:latin typeface="Arial"/>
                <a:cs typeface="Arial"/>
              </a:rPr>
              <a:t> </a:t>
            </a:r>
            <a:r>
              <a:rPr sz="2933" kern="0" spc="350" dirty="0">
                <a:solidFill>
                  <a:sysClr val="windowText" lastClr="000000"/>
                </a:solidFill>
                <a:latin typeface="Arial"/>
                <a:cs typeface="Arial"/>
              </a:rPr>
              <a:t>A</a:t>
            </a:r>
            <a:r>
              <a:rPr sz="2933" kern="0" spc="-233" dirty="0">
                <a:solidFill>
                  <a:sysClr val="windowText" lastClr="000000"/>
                </a:solidFill>
                <a:latin typeface="Arial"/>
                <a:cs typeface="Arial"/>
              </a:rPr>
              <a:t> </a:t>
            </a:r>
            <a:r>
              <a:rPr sz="2933" kern="0" spc="67" dirty="0">
                <a:solidFill>
                  <a:sysClr val="windowText" lastClr="000000"/>
                </a:solidFill>
                <a:latin typeface="Arial"/>
                <a:cs typeface="Arial"/>
              </a:rPr>
              <a:t>REPLACEMENT</a:t>
            </a:r>
            <a:r>
              <a:rPr sz="2933" kern="0" spc="-233" dirty="0">
                <a:solidFill>
                  <a:sysClr val="windowText" lastClr="000000"/>
                </a:solidFill>
                <a:latin typeface="Arial"/>
                <a:cs typeface="Arial"/>
              </a:rPr>
              <a:t> </a:t>
            </a:r>
            <a:r>
              <a:rPr sz="2933" kern="0" spc="-23" dirty="0">
                <a:solidFill>
                  <a:sysClr val="windowText" lastClr="000000"/>
                </a:solidFill>
                <a:latin typeface="Arial"/>
                <a:cs typeface="Arial"/>
              </a:rPr>
              <a:t>FOR</a:t>
            </a:r>
            <a:r>
              <a:rPr sz="2933" kern="0" spc="-233" dirty="0">
                <a:solidFill>
                  <a:sysClr val="windowText" lastClr="000000"/>
                </a:solidFill>
                <a:latin typeface="Arial"/>
                <a:cs typeface="Arial"/>
              </a:rPr>
              <a:t> </a:t>
            </a:r>
            <a:r>
              <a:rPr sz="2933" kern="0" spc="140" dirty="0">
                <a:solidFill>
                  <a:sysClr val="windowText" lastClr="000000"/>
                </a:solidFill>
                <a:latin typeface="Arial"/>
                <a:cs typeface="Arial"/>
              </a:rPr>
              <a:t>TRADITIONAL</a:t>
            </a:r>
            <a:r>
              <a:rPr sz="2933" kern="0" spc="-233" dirty="0">
                <a:solidFill>
                  <a:sysClr val="windowText" lastClr="000000"/>
                </a:solidFill>
                <a:latin typeface="Arial"/>
                <a:cs typeface="Arial"/>
              </a:rPr>
              <a:t> </a:t>
            </a:r>
            <a:r>
              <a:rPr sz="2933" kern="0" spc="70" dirty="0">
                <a:solidFill>
                  <a:sysClr val="windowText" lastClr="000000"/>
                </a:solidFill>
                <a:latin typeface="Arial"/>
                <a:cs typeface="Arial"/>
              </a:rPr>
              <a:t>MARKETING. </a:t>
            </a:r>
            <a:r>
              <a:rPr sz="2933" kern="0" spc="60" dirty="0">
                <a:solidFill>
                  <a:sysClr val="windowText" lastClr="000000"/>
                </a:solidFill>
                <a:latin typeface="Arial"/>
                <a:cs typeface="Arial"/>
              </a:rPr>
              <a:t>IN</a:t>
            </a:r>
            <a:r>
              <a:rPr sz="2933" kern="0" spc="-240" dirty="0">
                <a:solidFill>
                  <a:sysClr val="windowText" lastClr="000000"/>
                </a:solidFill>
                <a:latin typeface="Arial"/>
                <a:cs typeface="Arial"/>
              </a:rPr>
              <a:t> </a:t>
            </a:r>
            <a:r>
              <a:rPr sz="2933" kern="0" spc="350" dirty="0">
                <a:solidFill>
                  <a:sysClr val="windowText" lastClr="000000"/>
                </a:solidFill>
                <a:latin typeface="Arial"/>
                <a:cs typeface="Arial"/>
              </a:rPr>
              <a:t>A</a:t>
            </a:r>
            <a:r>
              <a:rPr sz="2933" kern="0" spc="-237" dirty="0">
                <a:solidFill>
                  <a:sysClr val="windowText" lastClr="000000"/>
                </a:solidFill>
                <a:latin typeface="Arial"/>
                <a:cs typeface="Arial"/>
              </a:rPr>
              <a:t> </a:t>
            </a:r>
            <a:r>
              <a:rPr sz="2933" kern="0" spc="97" dirty="0">
                <a:solidFill>
                  <a:sysClr val="windowText" lastClr="000000"/>
                </a:solidFill>
                <a:latin typeface="Arial"/>
                <a:cs typeface="Arial"/>
              </a:rPr>
              <a:t>NUTSHELL,</a:t>
            </a:r>
            <a:r>
              <a:rPr sz="2933" kern="0" spc="-237" dirty="0">
                <a:solidFill>
                  <a:sysClr val="windowText" lastClr="000000"/>
                </a:solidFill>
                <a:latin typeface="Arial"/>
                <a:cs typeface="Arial"/>
              </a:rPr>
              <a:t> </a:t>
            </a:r>
            <a:r>
              <a:rPr sz="2933" kern="0" spc="70" dirty="0">
                <a:solidFill>
                  <a:sysClr val="windowText" lastClr="000000"/>
                </a:solidFill>
                <a:latin typeface="Arial"/>
                <a:cs typeface="Arial"/>
              </a:rPr>
              <a:t>GUERRILLA</a:t>
            </a:r>
            <a:r>
              <a:rPr sz="2933" kern="0" spc="-237" dirty="0">
                <a:solidFill>
                  <a:sysClr val="windowText" lastClr="000000"/>
                </a:solidFill>
                <a:latin typeface="Arial"/>
                <a:cs typeface="Arial"/>
              </a:rPr>
              <a:t> </a:t>
            </a:r>
            <a:r>
              <a:rPr sz="2933" kern="0" spc="73" dirty="0">
                <a:solidFill>
                  <a:sysClr val="windowText" lastClr="000000"/>
                </a:solidFill>
                <a:latin typeface="Arial"/>
                <a:cs typeface="Arial"/>
              </a:rPr>
              <a:t>MARKETING</a:t>
            </a:r>
            <a:r>
              <a:rPr sz="2933" kern="0" spc="-237" dirty="0">
                <a:solidFill>
                  <a:sysClr val="windowText" lastClr="000000"/>
                </a:solidFill>
                <a:latin typeface="Arial"/>
                <a:cs typeface="Arial"/>
              </a:rPr>
              <a:t> </a:t>
            </a:r>
            <a:r>
              <a:rPr sz="2933" kern="0" spc="70" dirty="0">
                <a:solidFill>
                  <a:sysClr val="windowText" lastClr="000000"/>
                </a:solidFill>
                <a:latin typeface="Arial"/>
                <a:cs typeface="Arial"/>
              </a:rPr>
              <a:t>USES</a:t>
            </a:r>
            <a:r>
              <a:rPr sz="2933" kern="0" spc="-237" dirty="0">
                <a:solidFill>
                  <a:sysClr val="windowText" lastClr="000000"/>
                </a:solidFill>
                <a:latin typeface="Arial"/>
                <a:cs typeface="Arial"/>
              </a:rPr>
              <a:t> </a:t>
            </a:r>
            <a:r>
              <a:rPr sz="2933" kern="0" spc="110" dirty="0">
                <a:solidFill>
                  <a:sysClr val="windowText" lastClr="000000"/>
                </a:solidFill>
                <a:latin typeface="Arial"/>
                <a:cs typeface="Arial"/>
              </a:rPr>
              <a:t>CREATIVE </a:t>
            </a:r>
            <a:r>
              <a:rPr sz="2933" kern="0" spc="50" dirty="0">
                <a:solidFill>
                  <a:sysClr val="windowText" lastClr="000000"/>
                </a:solidFill>
                <a:latin typeface="Arial"/>
                <a:cs typeface="Arial"/>
              </a:rPr>
              <a:t>THINKING</a:t>
            </a:r>
            <a:r>
              <a:rPr sz="2933" kern="0" spc="-233" dirty="0">
                <a:solidFill>
                  <a:sysClr val="windowText" lastClr="000000"/>
                </a:solidFill>
                <a:latin typeface="Arial"/>
                <a:cs typeface="Arial"/>
              </a:rPr>
              <a:t> </a:t>
            </a:r>
            <a:r>
              <a:rPr sz="2933" kern="0" spc="93" dirty="0">
                <a:solidFill>
                  <a:sysClr val="windowText" lastClr="000000"/>
                </a:solidFill>
                <a:latin typeface="Arial"/>
                <a:cs typeface="Arial"/>
              </a:rPr>
              <a:t>TO</a:t>
            </a:r>
            <a:r>
              <a:rPr sz="2933" kern="0" spc="-233" dirty="0">
                <a:solidFill>
                  <a:sysClr val="windowText" lastClr="000000"/>
                </a:solidFill>
                <a:latin typeface="Arial"/>
                <a:cs typeface="Arial"/>
              </a:rPr>
              <a:t> </a:t>
            </a:r>
            <a:r>
              <a:rPr sz="2933" kern="0" spc="47" dirty="0">
                <a:solidFill>
                  <a:sysClr val="windowText" lastClr="000000"/>
                </a:solidFill>
                <a:latin typeface="Arial"/>
                <a:cs typeface="Arial"/>
              </a:rPr>
              <a:t>AROUSE</a:t>
            </a:r>
            <a:r>
              <a:rPr sz="2933" kern="0" spc="-230" dirty="0">
                <a:solidFill>
                  <a:sysClr val="windowText" lastClr="000000"/>
                </a:solidFill>
                <a:latin typeface="Arial"/>
                <a:cs typeface="Arial"/>
              </a:rPr>
              <a:t> </a:t>
            </a:r>
            <a:r>
              <a:rPr sz="2933" kern="0" spc="60" dirty="0">
                <a:solidFill>
                  <a:sysClr val="windowText" lastClr="000000"/>
                </a:solidFill>
                <a:latin typeface="Arial"/>
                <a:cs typeface="Arial"/>
              </a:rPr>
              <a:t>THE</a:t>
            </a:r>
            <a:r>
              <a:rPr sz="2933" kern="0" spc="-233" dirty="0">
                <a:solidFill>
                  <a:sysClr val="windowText" lastClr="000000"/>
                </a:solidFill>
                <a:latin typeface="Arial"/>
                <a:cs typeface="Arial"/>
              </a:rPr>
              <a:t> </a:t>
            </a:r>
            <a:r>
              <a:rPr sz="2933" kern="0" spc="120" dirty="0">
                <a:solidFill>
                  <a:sysClr val="windowText" lastClr="000000"/>
                </a:solidFill>
                <a:latin typeface="Arial"/>
                <a:cs typeface="Arial"/>
              </a:rPr>
              <a:t>PUBLIC'S</a:t>
            </a:r>
            <a:r>
              <a:rPr sz="2933" kern="0" spc="-230" dirty="0">
                <a:solidFill>
                  <a:sysClr val="windowText" lastClr="000000"/>
                </a:solidFill>
                <a:latin typeface="Arial"/>
                <a:cs typeface="Arial"/>
              </a:rPr>
              <a:t> </a:t>
            </a:r>
            <a:r>
              <a:rPr sz="2933" kern="0" spc="80" dirty="0">
                <a:solidFill>
                  <a:sysClr val="windowText" lastClr="000000"/>
                </a:solidFill>
                <a:latin typeface="Arial"/>
                <a:cs typeface="Arial"/>
              </a:rPr>
              <a:t>CURIOSITY</a:t>
            </a:r>
            <a:r>
              <a:rPr sz="2933" kern="0" spc="-233" dirty="0">
                <a:solidFill>
                  <a:sysClr val="windowText" lastClr="000000"/>
                </a:solidFill>
                <a:latin typeface="Arial"/>
                <a:cs typeface="Arial"/>
              </a:rPr>
              <a:t> </a:t>
            </a:r>
            <a:r>
              <a:rPr sz="2933" kern="0" spc="127" dirty="0">
                <a:solidFill>
                  <a:sysClr val="windowText" lastClr="000000"/>
                </a:solidFill>
                <a:latin typeface="Arial"/>
                <a:cs typeface="Arial"/>
              </a:rPr>
              <a:t>ABOUT </a:t>
            </a:r>
            <a:r>
              <a:rPr sz="2933" kern="0" spc="60" dirty="0">
                <a:solidFill>
                  <a:sysClr val="windowText" lastClr="000000"/>
                </a:solidFill>
                <a:latin typeface="Arial"/>
                <a:cs typeface="Arial"/>
              </a:rPr>
              <a:t>THE</a:t>
            </a:r>
            <a:r>
              <a:rPr sz="2933" kern="0" spc="-243" dirty="0">
                <a:solidFill>
                  <a:sysClr val="windowText" lastClr="000000"/>
                </a:solidFill>
                <a:latin typeface="Arial"/>
                <a:cs typeface="Arial"/>
              </a:rPr>
              <a:t> </a:t>
            </a:r>
            <a:r>
              <a:rPr sz="2933" kern="0" spc="83" dirty="0">
                <a:solidFill>
                  <a:sysClr val="windowText" lastClr="000000"/>
                </a:solidFill>
                <a:latin typeface="Arial"/>
                <a:cs typeface="Arial"/>
              </a:rPr>
              <a:t>BRAND</a:t>
            </a:r>
            <a:r>
              <a:rPr sz="2933" kern="0" spc="-240" dirty="0">
                <a:solidFill>
                  <a:sysClr val="windowText" lastClr="000000"/>
                </a:solidFill>
                <a:latin typeface="Arial"/>
                <a:cs typeface="Arial"/>
              </a:rPr>
              <a:t> </a:t>
            </a:r>
            <a:r>
              <a:rPr sz="2933" kern="0" spc="300" dirty="0">
                <a:solidFill>
                  <a:sysClr val="windowText" lastClr="000000"/>
                </a:solidFill>
                <a:latin typeface="Arial"/>
                <a:cs typeface="Arial"/>
              </a:rPr>
              <a:t>VIA</a:t>
            </a:r>
            <a:r>
              <a:rPr sz="2933" kern="0" spc="-240" dirty="0">
                <a:solidFill>
                  <a:sysClr val="windowText" lastClr="000000"/>
                </a:solidFill>
                <a:latin typeface="Arial"/>
                <a:cs typeface="Arial"/>
              </a:rPr>
              <a:t> </a:t>
            </a:r>
            <a:r>
              <a:rPr sz="2933" kern="0" spc="160" dirty="0">
                <a:solidFill>
                  <a:sysClr val="windowText" lastClr="000000"/>
                </a:solidFill>
                <a:latin typeface="Arial"/>
                <a:cs typeface="Arial"/>
              </a:rPr>
              <a:t>DISPLAY</a:t>
            </a:r>
            <a:r>
              <a:rPr sz="2933" kern="0" spc="-240" dirty="0">
                <a:solidFill>
                  <a:sysClr val="windowText" lastClr="000000"/>
                </a:solidFill>
                <a:latin typeface="Arial"/>
                <a:cs typeface="Arial"/>
              </a:rPr>
              <a:t> </a:t>
            </a:r>
            <a:r>
              <a:rPr sz="2933" kern="0" spc="163" dirty="0">
                <a:solidFill>
                  <a:sysClr val="windowText" lastClr="000000"/>
                </a:solidFill>
                <a:latin typeface="Arial"/>
                <a:cs typeface="Arial"/>
              </a:rPr>
              <a:t>ADS</a:t>
            </a:r>
            <a:r>
              <a:rPr sz="2933" kern="0" spc="-240" dirty="0">
                <a:solidFill>
                  <a:sysClr val="windowText" lastClr="000000"/>
                </a:solidFill>
                <a:latin typeface="Arial"/>
                <a:cs typeface="Arial"/>
              </a:rPr>
              <a:t> </a:t>
            </a:r>
            <a:r>
              <a:rPr sz="2933" kern="0" spc="223" dirty="0">
                <a:solidFill>
                  <a:sysClr val="windowText" lastClr="000000"/>
                </a:solidFill>
                <a:latin typeface="Arial"/>
                <a:cs typeface="Arial"/>
              </a:rPr>
              <a:t>THAT</a:t>
            </a:r>
            <a:r>
              <a:rPr sz="2933" kern="0" spc="-240" dirty="0">
                <a:solidFill>
                  <a:sysClr val="windowText" lastClr="000000"/>
                </a:solidFill>
                <a:latin typeface="Arial"/>
                <a:cs typeface="Arial"/>
              </a:rPr>
              <a:t> </a:t>
            </a:r>
            <a:r>
              <a:rPr sz="2933" kern="0" spc="73" dirty="0">
                <a:solidFill>
                  <a:sysClr val="windowText" lastClr="000000"/>
                </a:solidFill>
                <a:latin typeface="Arial"/>
                <a:cs typeface="Arial"/>
              </a:rPr>
              <a:t>ARE</a:t>
            </a:r>
            <a:r>
              <a:rPr sz="2933" kern="0" spc="-240" dirty="0">
                <a:solidFill>
                  <a:sysClr val="windowText" lastClr="000000"/>
                </a:solidFill>
                <a:latin typeface="Arial"/>
                <a:cs typeface="Arial"/>
              </a:rPr>
              <a:t> </a:t>
            </a:r>
            <a:r>
              <a:rPr sz="2933" kern="0" spc="76" dirty="0">
                <a:solidFill>
                  <a:sysClr val="windowText" lastClr="000000"/>
                </a:solidFill>
                <a:latin typeface="Arial"/>
                <a:cs typeface="Arial"/>
              </a:rPr>
              <a:t>TEMPORARY </a:t>
            </a:r>
            <a:r>
              <a:rPr sz="2933" kern="0" spc="57" dirty="0">
                <a:solidFill>
                  <a:sysClr val="windowText" lastClr="000000"/>
                </a:solidFill>
                <a:latin typeface="Arial"/>
                <a:cs typeface="Arial"/>
              </a:rPr>
              <a:t>UNAUTHORIZED</a:t>
            </a:r>
            <a:r>
              <a:rPr sz="2933" kern="0" spc="-233" dirty="0">
                <a:solidFill>
                  <a:sysClr val="windowText" lastClr="000000"/>
                </a:solidFill>
                <a:latin typeface="Arial"/>
                <a:cs typeface="Arial"/>
              </a:rPr>
              <a:t> </a:t>
            </a:r>
            <a:r>
              <a:rPr sz="2933" kern="0" spc="83" dirty="0">
                <a:solidFill>
                  <a:sysClr val="windowText" lastClr="000000"/>
                </a:solidFill>
                <a:latin typeface="Arial"/>
                <a:cs typeface="Arial"/>
              </a:rPr>
              <a:t>BANNERS,</a:t>
            </a:r>
            <a:r>
              <a:rPr sz="2933" kern="0" spc="-233" dirty="0">
                <a:solidFill>
                  <a:sysClr val="windowText" lastClr="000000"/>
                </a:solidFill>
                <a:latin typeface="Arial"/>
                <a:cs typeface="Arial"/>
              </a:rPr>
              <a:t> </a:t>
            </a:r>
            <a:r>
              <a:rPr sz="2933" kern="0" spc="117" dirty="0">
                <a:solidFill>
                  <a:sysClr val="windowText" lastClr="000000"/>
                </a:solidFill>
                <a:latin typeface="Arial"/>
                <a:cs typeface="Arial"/>
              </a:rPr>
              <a:t>PUT</a:t>
            </a:r>
            <a:r>
              <a:rPr sz="2933" kern="0" spc="-233" dirty="0">
                <a:solidFill>
                  <a:sysClr val="windowText" lastClr="000000"/>
                </a:solidFill>
                <a:latin typeface="Arial"/>
                <a:cs typeface="Arial"/>
              </a:rPr>
              <a:t> </a:t>
            </a:r>
            <a:r>
              <a:rPr sz="2933" kern="0" spc="317" dirty="0">
                <a:solidFill>
                  <a:sysClr val="windowText" lastClr="000000"/>
                </a:solidFill>
                <a:latin typeface="Arial"/>
                <a:cs typeface="Arial"/>
              </a:rPr>
              <a:t>AT</a:t>
            </a:r>
            <a:r>
              <a:rPr sz="2933" kern="0" spc="-233" dirty="0">
                <a:solidFill>
                  <a:sysClr val="windowText" lastClr="000000"/>
                </a:solidFill>
                <a:latin typeface="Arial"/>
                <a:cs typeface="Arial"/>
              </a:rPr>
              <a:t> </a:t>
            </a:r>
            <a:r>
              <a:rPr sz="2933" kern="0" spc="-7" dirty="0">
                <a:solidFill>
                  <a:sysClr val="windowText" lastClr="000000"/>
                </a:solidFill>
                <a:latin typeface="Arial"/>
                <a:cs typeface="Arial"/>
              </a:rPr>
              <a:t>HIGH</a:t>
            </a:r>
            <a:r>
              <a:rPr sz="2933" kern="0" spc="-233" dirty="0">
                <a:solidFill>
                  <a:sysClr val="windowText" lastClr="000000"/>
                </a:solidFill>
                <a:latin typeface="Arial"/>
                <a:cs typeface="Arial"/>
              </a:rPr>
              <a:t> </a:t>
            </a:r>
            <a:r>
              <a:rPr sz="2933" kern="0" spc="123" dirty="0">
                <a:solidFill>
                  <a:sysClr val="windowText" lastClr="000000"/>
                </a:solidFill>
                <a:latin typeface="Arial"/>
                <a:cs typeface="Arial"/>
              </a:rPr>
              <a:t>TRAFFIC</a:t>
            </a:r>
            <a:r>
              <a:rPr sz="2933" kern="0" spc="-233" dirty="0">
                <a:solidFill>
                  <a:sysClr val="windowText" lastClr="000000"/>
                </a:solidFill>
                <a:latin typeface="Arial"/>
                <a:cs typeface="Arial"/>
              </a:rPr>
              <a:t> </a:t>
            </a:r>
            <a:r>
              <a:rPr sz="2933" kern="0" spc="133" dirty="0">
                <a:solidFill>
                  <a:sysClr val="windowText" lastClr="000000"/>
                </a:solidFill>
                <a:latin typeface="Arial"/>
                <a:cs typeface="Arial"/>
              </a:rPr>
              <a:t>AREAS. </a:t>
            </a:r>
            <a:r>
              <a:rPr sz="2933" kern="0" spc="197" dirty="0">
                <a:solidFill>
                  <a:sysClr val="windowText" lastClr="000000"/>
                </a:solidFill>
                <a:latin typeface="Arial"/>
                <a:cs typeface="Arial"/>
              </a:rPr>
              <a:t>IT'S</a:t>
            </a:r>
            <a:r>
              <a:rPr sz="2933" kern="0" spc="-227" dirty="0">
                <a:solidFill>
                  <a:sysClr val="windowText" lastClr="000000"/>
                </a:solidFill>
                <a:latin typeface="Arial"/>
                <a:cs typeface="Arial"/>
              </a:rPr>
              <a:t> </a:t>
            </a:r>
            <a:r>
              <a:rPr sz="2933" kern="0" spc="193" dirty="0">
                <a:solidFill>
                  <a:sysClr val="windowText" lastClr="000000"/>
                </a:solidFill>
                <a:latin typeface="Arial"/>
                <a:cs typeface="Arial"/>
              </a:rPr>
              <a:t>ACTUALLY</a:t>
            </a:r>
            <a:r>
              <a:rPr sz="2933" kern="0" spc="-223" dirty="0">
                <a:solidFill>
                  <a:sysClr val="windowText" lastClr="000000"/>
                </a:solidFill>
                <a:latin typeface="Arial"/>
                <a:cs typeface="Arial"/>
              </a:rPr>
              <a:t> </a:t>
            </a:r>
            <a:r>
              <a:rPr sz="2933" kern="0" spc="350" dirty="0">
                <a:solidFill>
                  <a:sysClr val="windowText" lastClr="000000"/>
                </a:solidFill>
                <a:latin typeface="Arial"/>
                <a:cs typeface="Arial"/>
              </a:rPr>
              <a:t>A</a:t>
            </a:r>
            <a:r>
              <a:rPr sz="2933" kern="0" spc="-223" dirty="0">
                <a:solidFill>
                  <a:sysClr val="windowText" lastClr="000000"/>
                </a:solidFill>
                <a:latin typeface="Arial"/>
                <a:cs typeface="Arial"/>
              </a:rPr>
              <a:t> </a:t>
            </a:r>
            <a:r>
              <a:rPr sz="2933" kern="0" spc="113" dirty="0">
                <a:solidFill>
                  <a:sysClr val="windowText" lastClr="000000"/>
                </a:solidFill>
                <a:latin typeface="Arial"/>
                <a:cs typeface="Arial"/>
              </a:rPr>
              <a:t>VERY</a:t>
            </a:r>
            <a:r>
              <a:rPr sz="2933" kern="0" spc="-227" dirty="0">
                <a:solidFill>
                  <a:sysClr val="windowText" lastClr="000000"/>
                </a:solidFill>
                <a:latin typeface="Arial"/>
                <a:cs typeface="Arial"/>
              </a:rPr>
              <a:t> </a:t>
            </a:r>
            <a:r>
              <a:rPr sz="2933" kern="0" spc="70" dirty="0">
                <a:solidFill>
                  <a:sysClr val="windowText" lastClr="000000"/>
                </a:solidFill>
                <a:latin typeface="Arial"/>
                <a:cs typeface="Arial"/>
              </a:rPr>
              <a:t>UNCONVENTIONAL</a:t>
            </a:r>
            <a:r>
              <a:rPr sz="2933" kern="0" spc="-223" dirty="0">
                <a:solidFill>
                  <a:sysClr val="windowText" lastClr="000000"/>
                </a:solidFill>
                <a:latin typeface="Arial"/>
                <a:cs typeface="Arial"/>
              </a:rPr>
              <a:t> </a:t>
            </a:r>
            <a:r>
              <a:rPr sz="2933" kern="0" dirty="0">
                <a:solidFill>
                  <a:sysClr val="windowText" lastClr="000000"/>
                </a:solidFill>
                <a:latin typeface="Arial"/>
                <a:cs typeface="Arial"/>
              </a:rPr>
              <a:t>FORM</a:t>
            </a:r>
            <a:r>
              <a:rPr sz="2933" kern="0" spc="-223" dirty="0">
                <a:solidFill>
                  <a:sysClr val="windowText" lastClr="000000"/>
                </a:solidFill>
                <a:latin typeface="Arial"/>
                <a:cs typeface="Arial"/>
              </a:rPr>
              <a:t> </a:t>
            </a:r>
            <a:r>
              <a:rPr sz="2933" kern="0" spc="-17" dirty="0">
                <a:solidFill>
                  <a:sysClr val="windowText" lastClr="000000"/>
                </a:solidFill>
                <a:latin typeface="Arial"/>
                <a:cs typeface="Arial"/>
              </a:rPr>
              <a:t>OF </a:t>
            </a:r>
            <a:r>
              <a:rPr sz="2933" kern="0" dirty="0">
                <a:solidFill>
                  <a:sysClr val="windowText" lastClr="000000"/>
                </a:solidFill>
                <a:latin typeface="Arial"/>
                <a:cs typeface="Arial"/>
              </a:rPr>
              <a:t>INBOUND</a:t>
            </a:r>
            <a:r>
              <a:rPr sz="2933" kern="0" spc="-203" dirty="0">
                <a:solidFill>
                  <a:sysClr val="windowText" lastClr="000000"/>
                </a:solidFill>
                <a:latin typeface="Arial"/>
                <a:cs typeface="Arial"/>
              </a:rPr>
              <a:t> </a:t>
            </a:r>
            <a:r>
              <a:rPr sz="2933" kern="0" spc="73" dirty="0">
                <a:solidFill>
                  <a:sysClr val="windowText" lastClr="000000"/>
                </a:solidFill>
                <a:latin typeface="Arial"/>
                <a:cs typeface="Arial"/>
              </a:rPr>
              <a:t>MARKETING</a:t>
            </a:r>
            <a:r>
              <a:rPr sz="2933" kern="0" spc="-200" dirty="0">
                <a:solidFill>
                  <a:sysClr val="windowText" lastClr="000000"/>
                </a:solidFill>
                <a:latin typeface="Arial"/>
                <a:cs typeface="Arial"/>
              </a:rPr>
              <a:t> </a:t>
            </a:r>
            <a:r>
              <a:rPr sz="2933" kern="0" spc="50" dirty="0">
                <a:solidFill>
                  <a:sysClr val="windowText" lastClr="000000"/>
                </a:solidFill>
                <a:latin typeface="Arial"/>
                <a:cs typeface="Arial"/>
              </a:rPr>
              <a:t>WHICH</a:t>
            </a:r>
            <a:r>
              <a:rPr sz="2933" kern="0" spc="-203" dirty="0">
                <a:solidFill>
                  <a:sysClr val="windowText" lastClr="000000"/>
                </a:solidFill>
                <a:latin typeface="Arial"/>
                <a:cs typeface="Arial"/>
              </a:rPr>
              <a:t> </a:t>
            </a:r>
            <a:r>
              <a:rPr sz="2933" kern="0" spc="123" dirty="0">
                <a:solidFill>
                  <a:sysClr val="windowText" lastClr="000000"/>
                </a:solidFill>
                <a:latin typeface="Arial"/>
                <a:cs typeface="Arial"/>
              </a:rPr>
              <a:t>RAISES</a:t>
            </a:r>
            <a:r>
              <a:rPr sz="2933" kern="0" spc="-200" dirty="0">
                <a:solidFill>
                  <a:sysClr val="windowText" lastClr="000000"/>
                </a:solidFill>
                <a:latin typeface="Arial"/>
                <a:cs typeface="Arial"/>
              </a:rPr>
              <a:t> </a:t>
            </a:r>
            <a:r>
              <a:rPr sz="2933" kern="0" spc="76" dirty="0">
                <a:solidFill>
                  <a:sysClr val="windowText" lastClr="000000"/>
                </a:solidFill>
                <a:latin typeface="Arial"/>
                <a:cs typeface="Arial"/>
              </a:rPr>
              <a:t>BRAND </a:t>
            </a:r>
            <a:r>
              <a:rPr sz="2933" kern="0" spc="113" dirty="0">
                <a:solidFill>
                  <a:sysClr val="windowText" lastClr="000000"/>
                </a:solidFill>
                <a:latin typeface="Arial"/>
                <a:cs typeface="Arial"/>
              </a:rPr>
              <a:t>AWARENESS</a:t>
            </a:r>
            <a:r>
              <a:rPr sz="2933" kern="0" spc="-230" dirty="0">
                <a:solidFill>
                  <a:sysClr val="windowText" lastClr="000000"/>
                </a:solidFill>
                <a:latin typeface="Arial"/>
                <a:cs typeface="Arial"/>
              </a:rPr>
              <a:t> </a:t>
            </a:r>
            <a:r>
              <a:rPr sz="2933" kern="0" spc="50" dirty="0">
                <a:solidFill>
                  <a:sysClr val="windowText" lastClr="000000"/>
                </a:solidFill>
                <a:latin typeface="Arial"/>
                <a:cs typeface="Arial"/>
              </a:rPr>
              <a:t>AMONG</a:t>
            </a:r>
            <a:r>
              <a:rPr sz="2933" kern="0" spc="-230" dirty="0">
                <a:solidFill>
                  <a:sysClr val="windowText" lastClr="000000"/>
                </a:solidFill>
                <a:latin typeface="Arial"/>
                <a:cs typeface="Arial"/>
              </a:rPr>
              <a:t> </a:t>
            </a:r>
            <a:r>
              <a:rPr sz="2933" kern="0" spc="63" dirty="0">
                <a:solidFill>
                  <a:sysClr val="windowText" lastClr="000000"/>
                </a:solidFill>
                <a:latin typeface="Arial"/>
                <a:cs typeface="Arial"/>
              </a:rPr>
              <a:t>LARGE</a:t>
            </a:r>
            <a:r>
              <a:rPr sz="2933" kern="0" spc="-227" dirty="0">
                <a:solidFill>
                  <a:sysClr val="windowText" lastClr="000000"/>
                </a:solidFill>
                <a:latin typeface="Arial"/>
                <a:cs typeface="Arial"/>
              </a:rPr>
              <a:t> </a:t>
            </a:r>
            <a:r>
              <a:rPr sz="2933" kern="0" spc="50" dirty="0">
                <a:solidFill>
                  <a:sysClr val="windowText" lastClr="000000"/>
                </a:solidFill>
                <a:latin typeface="Arial"/>
                <a:cs typeface="Arial"/>
              </a:rPr>
              <a:t>AUDIENCES,</a:t>
            </a:r>
            <a:r>
              <a:rPr sz="2933" kern="0" spc="-230" dirty="0">
                <a:solidFill>
                  <a:sysClr val="windowText" lastClr="000000"/>
                </a:solidFill>
                <a:latin typeface="Arial"/>
                <a:cs typeface="Arial"/>
              </a:rPr>
              <a:t> </a:t>
            </a:r>
            <a:r>
              <a:rPr sz="2933" kern="0" spc="100" dirty="0">
                <a:solidFill>
                  <a:sysClr val="windowText" lastClr="000000"/>
                </a:solidFill>
                <a:latin typeface="Arial"/>
                <a:cs typeface="Arial"/>
              </a:rPr>
              <a:t>WITHOUT </a:t>
            </a:r>
            <a:r>
              <a:rPr sz="2933" kern="0" spc="47" dirty="0">
                <a:solidFill>
                  <a:sysClr val="windowText" lastClr="000000"/>
                </a:solidFill>
                <a:latin typeface="Arial"/>
                <a:cs typeface="Arial"/>
              </a:rPr>
              <a:t>INTERRUPTING</a:t>
            </a:r>
            <a:r>
              <a:rPr sz="2933" kern="0" spc="-240" dirty="0">
                <a:solidFill>
                  <a:sysClr val="windowText" lastClr="000000"/>
                </a:solidFill>
                <a:latin typeface="Arial"/>
                <a:cs typeface="Arial"/>
              </a:rPr>
              <a:t> </a:t>
            </a:r>
            <a:r>
              <a:rPr sz="2933" kern="0" spc="80" dirty="0">
                <a:solidFill>
                  <a:sysClr val="windowText" lastClr="000000"/>
                </a:solidFill>
                <a:latin typeface="Arial"/>
                <a:cs typeface="Arial"/>
              </a:rPr>
              <a:t>THEM</a:t>
            </a:r>
            <a:r>
              <a:rPr sz="2933" kern="0" spc="-237" dirty="0">
                <a:solidFill>
                  <a:sysClr val="windowText" lastClr="000000"/>
                </a:solidFill>
                <a:latin typeface="Arial"/>
                <a:cs typeface="Arial"/>
              </a:rPr>
              <a:t> </a:t>
            </a:r>
            <a:r>
              <a:rPr sz="2933" kern="0" spc="93" dirty="0">
                <a:solidFill>
                  <a:sysClr val="windowText" lastClr="000000"/>
                </a:solidFill>
                <a:latin typeface="Arial"/>
                <a:cs typeface="Arial"/>
              </a:rPr>
              <a:t>AND</a:t>
            </a:r>
            <a:r>
              <a:rPr sz="2933" kern="0" spc="-237" dirty="0">
                <a:solidFill>
                  <a:sysClr val="windowText" lastClr="000000"/>
                </a:solidFill>
                <a:latin typeface="Arial"/>
                <a:cs typeface="Arial"/>
              </a:rPr>
              <a:t> </a:t>
            </a:r>
            <a:r>
              <a:rPr sz="2933" kern="0" spc="76" dirty="0">
                <a:solidFill>
                  <a:sysClr val="windowText" lastClr="000000"/>
                </a:solidFill>
                <a:latin typeface="Arial"/>
                <a:cs typeface="Arial"/>
              </a:rPr>
              <a:t>CONVEYS</a:t>
            </a:r>
            <a:r>
              <a:rPr sz="2933" kern="0" spc="-237" dirty="0">
                <a:solidFill>
                  <a:sysClr val="windowText" lastClr="000000"/>
                </a:solidFill>
                <a:latin typeface="Arial"/>
                <a:cs typeface="Arial"/>
              </a:rPr>
              <a:t> </a:t>
            </a:r>
            <a:r>
              <a:rPr sz="2933" kern="0" spc="60" dirty="0">
                <a:solidFill>
                  <a:sysClr val="windowText" lastClr="000000"/>
                </a:solidFill>
                <a:latin typeface="Arial"/>
                <a:cs typeface="Arial"/>
              </a:rPr>
              <a:t>THE</a:t>
            </a:r>
            <a:r>
              <a:rPr sz="2933" kern="0" spc="-237" dirty="0">
                <a:solidFill>
                  <a:sysClr val="windowText" lastClr="000000"/>
                </a:solidFill>
                <a:latin typeface="Arial"/>
                <a:cs typeface="Arial"/>
              </a:rPr>
              <a:t> </a:t>
            </a:r>
            <a:r>
              <a:rPr sz="2933" kern="0" spc="76" dirty="0">
                <a:solidFill>
                  <a:sysClr val="windowText" lastClr="000000"/>
                </a:solidFill>
                <a:latin typeface="Arial"/>
                <a:cs typeface="Arial"/>
              </a:rPr>
              <a:t>MESSAGE </a:t>
            </a:r>
            <a:r>
              <a:rPr sz="2933" kern="0" spc="100" dirty="0">
                <a:solidFill>
                  <a:sysClr val="windowText" lastClr="000000"/>
                </a:solidFill>
                <a:latin typeface="Arial"/>
                <a:cs typeface="Arial"/>
              </a:rPr>
              <a:t>SMOOTHLY</a:t>
            </a:r>
            <a:r>
              <a:rPr sz="2933" kern="0" spc="-217" dirty="0">
                <a:solidFill>
                  <a:sysClr val="windowText" lastClr="000000"/>
                </a:solidFill>
                <a:latin typeface="Arial"/>
                <a:cs typeface="Arial"/>
              </a:rPr>
              <a:t> </a:t>
            </a:r>
            <a:r>
              <a:rPr sz="2933" kern="0" spc="107" dirty="0">
                <a:solidFill>
                  <a:sysClr val="windowText" lastClr="000000"/>
                </a:solidFill>
                <a:latin typeface="Arial"/>
                <a:cs typeface="Arial"/>
              </a:rPr>
              <a:t>WITHOUT</a:t>
            </a:r>
            <a:r>
              <a:rPr sz="2933" kern="0" spc="-217" dirty="0">
                <a:solidFill>
                  <a:sysClr val="windowText" lastClr="000000"/>
                </a:solidFill>
                <a:latin typeface="Arial"/>
                <a:cs typeface="Arial"/>
              </a:rPr>
              <a:t> </a:t>
            </a:r>
            <a:r>
              <a:rPr sz="2933" kern="0" dirty="0">
                <a:solidFill>
                  <a:sysClr val="windowText" lastClr="000000"/>
                </a:solidFill>
                <a:latin typeface="Arial"/>
                <a:cs typeface="Arial"/>
              </a:rPr>
              <a:t>MUCH</a:t>
            </a:r>
            <a:r>
              <a:rPr sz="2933" kern="0" spc="-217" dirty="0">
                <a:solidFill>
                  <a:sysClr val="windowText" lastClr="000000"/>
                </a:solidFill>
                <a:latin typeface="Arial"/>
                <a:cs typeface="Arial"/>
              </a:rPr>
              <a:t> </a:t>
            </a:r>
            <a:r>
              <a:rPr sz="2933" kern="0" spc="37" dirty="0">
                <a:solidFill>
                  <a:sysClr val="windowText" lastClr="000000"/>
                </a:solidFill>
                <a:latin typeface="Arial"/>
                <a:cs typeface="Arial"/>
              </a:rPr>
              <a:t>EFFORT.</a:t>
            </a:r>
            <a:endParaRPr sz="2933" kern="0">
              <a:solidFill>
                <a:sysClr val="windowText" lastClr="000000"/>
              </a:solidFill>
              <a:latin typeface="Arial"/>
              <a:cs typeface="Arial"/>
            </a:endParaRPr>
          </a:p>
        </p:txBody>
      </p:sp>
      <p:sp>
        <p:nvSpPr>
          <p:cNvPr id="10" name="object 10"/>
          <p:cNvSpPr txBox="1">
            <a:spLocks noGrp="1"/>
          </p:cNvSpPr>
          <p:nvPr>
            <p:ph type="title"/>
          </p:nvPr>
        </p:nvSpPr>
        <p:spPr>
          <a:xfrm>
            <a:off x="206306" y="406816"/>
            <a:ext cx="7715389" cy="1884212"/>
          </a:xfrm>
          <a:prstGeom prst="rect">
            <a:avLst/>
          </a:prstGeom>
        </p:spPr>
        <p:txBody>
          <a:bodyPr vert="horz" wrap="square" lIns="0" tIns="819255" rIns="0" bIns="0" rtlCol="0">
            <a:spAutoFit/>
          </a:bodyPr>
          <a:lstStyle/>
          <a:p>
            <a:pPr marL="2194670">
              <a:spcBef>
                <a:spcPts val="70"/>
              </a:spcBef>
            </a:pPr>
            <a:r>
              <a:rPr sz="3434" spc="217" dirty="0">
                <a:solidFill>
                  <a:srgbClr val="FF66C3"/>
                </a:solidFill>
              </a:rPr>
              <a:t>WHAT</a:t>
            </a:r>
            <a:r>
              <a:rPr sz="3434" spc="-287" dirty="0">
                <a:solidFill>
                  <a:srgbClr val="FF66C3"/>
                </a:solidFill>
              </a:rPr>
              <a:t> </a:t>
            </a:r>
            <a:r>
              <a:rPr sz="3434" spc="183" dirty="0">
                <a:solidFill>
                  <a:srgbClr val="FF66C3"/>
                </a:solidFill>
              </a:rPr>
              <a:t>IS</a:t>
            </a:r>
            <a:r>
              <a:rPr sz="3434" spc="-283" dirty="0">
                <a:solidFill>
                  <a:srgbClr val="FF66C3"/>
                </a:solidFill>
              </a:rPr>
              <a:t> </a:t>
            </a:r>
            <a:r>
              <a:rPr sz="3434" spc="76" dirty="0">
                <a:solidFill>
                  <a:srgbClr val="FF66C3"/>
                </a:solidFill>
              </a:rPr>
              <a:t>GUERRILLA</a:t>
            </a:r>
            <a:r>
              <a:rPr sz="3434" spc="-287" dirty="0">
                <a:solidFill>
                  <a:srgbClr val="FF66C3"/>
                </a:solidFill>
              </a:rPr>
              <a:t> </a:t>
            </a:r>
            <a:r>
              <a:rPr sz="3434" spc="70" dirty="0">
                <a:solidFill>
                  <a:srgbClr val="FF66C3"/>
                </a:solidFill>
              </a:rPr>
              <a:t>MARKETING</a:t>
            </a:r>
            <a:endParaRPr sz="3434"/>
          </a:p>
        </p:txBody>
      </p:sp>
    </p:spTree>
    <p:extLst>
      <p:ext uri="{BB962C8B-B14F-4D97-AF65-F5344CB8AC3E}">
        <p14:creationId xmlns:p14="http://schemas.microsoft.com/office/powerpoint/2010/main" val="7330480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64661" y="0"/>
            <a:ext cx="4027338" cy="3766740"/>
          </a:xfrm>
          <a:prstGeom prst="rect">
            <a:avLst/>
          </a:prstGeom>
        </p:spPr>
      </p:pic>
      <p:grpSp>
        <p:nvGrpSpPr>
          <p:cNvPr id="3" name="object 3"/>
          <p:cNvGrpSpPr/>
          <p:nvPr/>
        </p:nvGrpSpPr>
        <p:grpSpPr>
          <a:xfrm>
            <a:off x="0" y="641773"/>
            <a:ext cx="11680190" cy="6241627"/>
            <a:chOff x="0" y="924749"/>
            <a:chExt cx="17520285" cy="9362440"/>
          </a:xfrm>
        </p:grpSpPr>
        <p:pic>
          <p:nvPicPr>
            <p:cNvPr id="4" name="object 4"/>
            <p:cNvPicPr/>
            <p:nvPr/>
          </p:nvPicPr>
          <p:blipFill>
            <a:blip r:embed="rId3" cstate="print"/>
            <a:stretch>
              <a:fillRect/>
            </a:stretch>
          </p:blipFill>
          <p:spPr>
            <a:xfrm>
              <a:off x="0" y="6312324"/>
              <a:ext cx="4234320" cy="3974675"/>
            </a:xfrm>
            <a:prstGeom prst="rect">
              <a:avLst/>
            </a:prstGeom>
          </p:spPr>
        </p:pic>
        <p:sp>
          <p:nvSpPr>
            <p:cNvPr id="5" name="object 5"/>
            <p:cNvSpPr/>
            <p:nvPr/>
          </p:nvSpPr>
          <p:spPr>
            <a:xfrm>
              <a:off x="618011" y="947707"/>
              <a:ext cx="16882110" cy="8995410"/>
            </a:xfrm>
            <a:custGeom>
              <a:avLst/>
              <a:gdLst/>
              <a:ahLst/>
              <a:cxnLst/>
              <a:rect l="l" t="t" r="r" b="b"/>
              <a:pathLst>
                <a:path w="16882110" h="8995410">
                  <a:moveTo>
                    <a:pt x="16815576" y="8995133"/>
                  </a:moveTo>
                  <a:lnTo>
                    <a:pt x="67038" y="8995133"/>
                  </a:lnTo>
                  <a:lnTo>
                    <a:pt x="41066" y="8989824"/>
                  </a:lnTo>
                  <a:lnTo>
                    <a:pt x="19744" y="8975388"/>
                  </a:lnTo>
                  <a:lnTo>
                    <a:pt x="5309" y="8954066"/>
                  </a:lnTo>
                  <a:lnTo>
                    <a:pt x="0" y="8928094"/>
                  </a:lnTo>
                  <a:lnTo>
                    <a:pt x="0" y="67038"/>
                  </a:lnTo>
                  <a:lnTo>
                    <a:pt x="5309" y="41066"/>
                  </a:lnTo>
                  <a:lnTo>
                    <a:pt x="19744" y="19744"/>
                  </a:lnTo>
                  <a:lnTo>
                    <a:pt x="41066" y="5309"/>
                  </a:lnTo>
                  <a:lnTo>
                    <a:pt x="67038" y="0"/>
                  </a:lnTo>
                  <a:lnTo>
                    <a:pt x="16814658" y="0"/>
                  </a:lnTo>
                  <a:lnTo>
                    <a:pt x="16840630" y="5309"/>
                  </a:lnTo>
                  <a:lnTo>
                    <a:pt x="16861952" y="19744"/>
                  </a:lnTo>
                  <a:lnTo>
                    <a:pt x="16876387" y="41066"/>
                  </a:lnTo>
                  <a:lnTo>
                    <a:pt x="16881696" y="67038"/>
                  </a:lnTo>
                  <a:lnTo>
                    <a:pt x="16881696" y="8927176"/>
                  </a:lnTo>
                  <a:lnTo>
                    <a:pt x="16876918" y="8953678"/>
                  </a:lnTo>
                  <a:lnTo>
                    <a:pt x="16862756" y="8975274"/>
                  </a:lnTo>
                  <a:lnTo>
                    <a:pt x="16841534" y="8989809"/>
                  </a:lnTo>
                  <a:lnTo>
                    <a:pt x="16815576" y="8995133"/>
                  </a:lnTo>
                  <a:close/>
                </a:path>
              </a:pathLst>
            </a:custGeom>
            <a:solidFill>
              <a:srgbClr val="FFFFFF"/>
            </a:solidFill>
          </p:spPr>
          <p:txBody>
            <a:bodyPr wrap="square" lIns="0" tIns="0" rIns="0" bIns="0" rtlCol="0"/>
            <a:lstStyle/>
            <a:p>
              <a:endParaRPr sz="1200" kern="0">
                <a:solidFill>
                  <a:sysClr val="windowText" lastClr="000000"/>
                </a:solidFill>
              </a:endParaRPr>
            </a:p>
          </p:txBody>
        </p:sp>
        <p:sp>
          <p:nvSpPr>
            <p:cNvPr id="6" name="object 6"/>
            <p:cNvSpPr/>
            <p:nvPr/>
          </p:nvSpPr>
          <p:spPr>
            <a:xfrm>
              <a:off x="595053" y="924749"/>
              <a:ext cx="16925290" cy="9041130"/>
            </a:xfrm>
            <a:custGeom>
              <a:avLst/>
              <a:gdLst/>
              <a:ahLst/>
              <a:cxnLst/>
              <a:rect l="l" t="t" r="r" b="b"/>
              <a:pathLst>
                <a:path w="16925290" h="9041130">
                  <a:moveTo>
                    <a:pt x="16838534" y="9041049"/>
                  </a:moveTo>
                  <a:lnTo>
                    <a:pt x="89996" y="9041049"/>
                  </a:lnTo>
                  <a:lnTo>
                    <a:pt x="55014" y="9033961"/>
                  </a:lnTo>
                  <a:lnTo>
                    <a:pt x="26402" y="9014647"/>
                  </a:lnTo>
                  <a:lnTo>
                    <a:pt x="7088" y="8986035"/>
                  </a:lnTo>
                  <a:lnTo>
                    <a:pt x="0" y="8951052"/>
                  </a:lnTo>
                  <a:lnTo>
                    <a:pt x="0" y="89996"/>
                  </a:lnTo>
                  <a:lnTo>
                    <a:pt x="7088" y="55014"/>
                  </a:lnTo>
                  <a:lnTo>
                    <a:pt x="26402" y="26402"/>
                  </a:lnTo>
                  <a:lnTo>
                    <a:pt x="55014" y="7088"/>
                  </a:lnTo>
                  <a:lnTo>
                    <a:pt x="89996" y="0"/>
                  </a:lnTo>
                  <a:lnTo>
                    <a:pt x="16838534" y="0"/>
                  </a:lnTo>
                  <a:lnTo>
                    <a:pt x="16873516" y="7088"/>
                  </a:lnTo>
                  <a:lnTo>
                    <a:pt x="16902128" y="26402"/>
                  </a:lnTo>
                  <a:lnTo>
                    <a:pt x="16913441" y="43161"/>
                  </a:lnTo>
                  <a:lnTo>
                    <a:pt x="89996" y="43161"/>
                  </a:lnTo>
                  <a:lnTo>
                    <a:pt x="71831" y="46863"/>
                  </a:lnTo>
                  <a:lnTo>
                    <a:pt x="56936" y="56936"/>
                  </a:lnTo>
                  <a:lnTo>
                    <a:pt x="46863" y="71831"/>
                  </a:lnTo>
                  <a:lnTo>
                    <a:pt x="43161" y="89996"/>
                  </a:lnTo>
                  <a:lnTo>
                    <a:pt x="43161" y="8951052"/>
                  </a:lnTo>
                  <a:lnTo>
                    <a:pt x="46863" y="8969218"/>
                  </a:lnTo>
                  <a:lnTo>
                    <a:pt x="56936" y="8984112"/>
                  </a:lnTo>
                  <a:lnTo>
                    <a:pt x="71831" y="8994185"/>
                  </a:lnTo>
                  <a:lnTo>
                    <a:pt x="89996" y="8997887"/>
                  </a:lnTo>
                  <a:lnTo>
                    <a:pt x="16913441" y="8997887"/>
                  </a:lnTo>
                  <a:lnTo>
                    <a:pt x="16902128" y="9014647"/>
                  </a:lnTo>
                  <a:lnTo>
                    <a:pt x="16873516" y="9033961"/>
                  </a:lnTo>
                  <a:lnTo>
                    <a:pt x="16838534" y="9041049"/>
                  </a:lnTo>
                  <a:close/>
                </a:path>
                <a:path w="16925290" h="9041130">
                  <a:moveTo>
                    <a:pt x="16913441" y="8997887"/>
                  </a:moveTo>
                  <a:lnTo>
                    <a:pt x="16838534" y="8997887"/>
                  </a:lnTo>
                  <a:lnTo>
                    <a:pt x="16856700" y="8994185"/>
                  </a:lnTo>
                  <a:lnTo>
                    <a:pt x="16871595" y="8984112"/>
                  </a:lnTo>
                  <a:lnTo>
                    <a:pt x="16881668" y="8969218"/>
                  </a:lnTo>
                  <a:lnTo>
                    <a:pt x="16885370" y="8951052"/>
                  </a:lnTo>
                  <a:lnTo>
                    <a:pt x="16885370" y="89996"/>
                  </a:lnTo>
                  <a:lnTo>
                    <a:pt x="16881668" y="71831"/>
                  </a:lnTo>
                  <a:lnTo>
                    <a:pt x="16871595" y="56936"/>
                  </a:lnTo>
                  <a:lnTo>
                    <a:pt x="16856700" y="46863"/>
                  </a:lnTo>
                  <a:lnTo>
                    <a:pt x="16838534" y="43161"/>
                  </a:lnTo>
                  <a:lnTo>
                    <a:pt x="16913441" y="43161"/>
                  </a:lnTo>
                  <a:lnTo>
                    <a:pt x="16921442" y="55014"/>
                  </a:lnTo>
                  <a:lnTo>
                    <a:pt x="16924849" y="71831"/>
                  </a:lnTo>
                  <a:lnTo>
                    <a:pt x="16924849" y="8969218"/>
                  </a:lnTo>
                  <a:lnTo>
                    <a:pt x="16921442" y="8986035"/>
                  </a:lnTo>
                  <a:lnTo>
                    <a:pt x="16913441" y="8997887"/>
                  </a:lnTo>
                  <a:close/>
                </a:path>
              </a:pathLst>
            </a:custGeom>
            <a:solidFill>
              <a:srgbClr val="181818"/>
            </a:solidFill>
          </p:spPr>
          <p:txBody>
            <a:bodyPr wrap="square" lIns="0" tIns="0" rIns="0" bIns="0" rtlCol="0"/>
            <a:lstStyle/>
            <a:p>
              <a:endParaRPr sz="1200" kern="0">
                <a:solidFill>
                  <a:sysClr val="windowText" lastClr="000000"/>
                </a:solidFill>
              </a:endParaRPr>
            </a:p>
          </p:txBody>
        </p:sp>
        <p:sp>
          <p:nvSpPr>
            <p:cNvPr id="7" name="object 7"/>
            <p:cNvSpPr/>
            <p:nvPr/>
          </p:nvSpPr>
          <p:spPr>
            <a:xfrm>
              <a:off x="1676162" y="945877"/>
              <a:ext cx="7962265" cy="1000125"/>
            </a:xfrm>
            <a:custGeom>
              <a:avLst/>
              <a:gdLst/>
              <a:ahLst/>
              <a:cxnLst/>
              <a:rect l="l" t="t" r="r" b="b"/>
              <a:pathLst>
                <a:path w="7962265" h="1000125">
                  <a:moveTo>
                    <a:pt x="7901006" y="999548"/>
                  </a:moveTo>
                  <a:lnTo>
                    <a:pt x="61695" y="999548"/>
                  </a:lnTo>
                  <a:lnTo>
                    <a:pt x="37793" y="994662"/>
                  </a:lnTo>
                  <a:lnTo>
                    <a:pt x="18170" y="981377"/>
                  </a:lnTo>
                  <a:lnTo>
                    <a:pt x="4885" y="961754"/>
                  </a:lnTo>
                  <a:lnTo>
                    <a:pt x="0" y="937852"/>
                  </a:lnTo>
                  <a:lnTo>
                    <a:pt x="0" y="61695"/>
                  </a:lnTo>
                  <a:lnTo>
                    <a:pt x="4885" y="37793"/>
                  </a:lnTo>
                  <a:lnTo>
                    <a:pt x="18170" y="18170"/>
                  </a:lnTo>
                  <a:lnTo>
                    <a:pt x="37793" y="4885"/>
                  </a:lnTo>
                  <a:lnTo>
                    <a:pt x="61695" y="0"/>
                  </a:lnTo>
                  <a:lnTo>
                    <a:pt x="7900161" y="0"/>
                  </a:lnTo>
                  <a:lnTo>
                    <a:pt x="7924063" y="4885"/>
                  </a:lnTo>
                  <a:lnTo>
                    <a:pt x="7943686" y="18170"/>
                  </a:lnTo>
                  <a:lnTo>
                    <a:pt x="7956971" y="37793"/>
                  </a:lnTo>
                  <a:lnTo>
                    <a:pt x="7961857" y="61695"/>
                  </a:lnTo>
                  <a:lnTo>
                    <a:pt x="7961857" y="937007"/>
                  </a:lnTo>
                  <a:lnTo>
                    <a:pt x="7957459" y="961397"/>
                  </a:lnTo>
                  <a:lnTo>
                    <a:pt x="7944425" y="981271"/>
                  </a:lnTo>
                  <a:lnTo>
                    <a:pt x="7924894" y="994648"/>
                  </a:lnTo>
                  <a:lnTo>
                    <a:pt x="7901006" y="999548"/>
                  </a:lnTo>
                  <a:close/>
                </a:path>
              </a:pathLst>
            </a:custGeom>
            <a:solidFill>
              <a:srgbClr val="D9FAB0"/>
            </a:solidFill>
          </p:spPr>
          <p:txBody>
            <a:bodyPr wrap="square" lIns="0" tIns="0" rIns="0" bIns="0" rtlCol="0"/>
            <a:lstStyle/>
            <a:p>
              <a:endParaRPr sz="1200" kern="0">
                <a:solidFill>
                  <a:sysClr val="windowText" lastClr="000000"/>
                </a:solidFill>
              </a:endParaRPr>
            </a:p>
          </p:txBody>
        </p:sp>
        <p:sp>
          <p:nvSpPr>
            <p:cNvPr id="8" name="object 8"/>
            <p:cNvSpPr/>
            <p:nvPr/>
          </p:nvSpPr>
          <p:spPr>
            <a:xfrm>
              <a:off x="1655033" y="924749"/>
              <a:ext cx="8003540" cy="1040130"/>
            </a:xfrm>
            <a:custGeom>
              <a:avLst/>
              <a:gdLst/>
              <a:ahLst/>
              <a:cxnLst/>
              <a:rect l="l" t="t" r="r" b="b"/>
              <a:pathLst>
                <a:path w="8003540" h="1040130">
                  <a:moveTo>
                    <a:pt x="7933394" y="1039523"/>
                  </a:moveTo>
                  <a:lnTo>
                    <a:pt x="71564" y="1039523"/>
                  </a:lnTo>
                  <a:lnTo>
                    <a:pt x="50629" y="1035281"/>
                  </a:lnTo>
                  <a:lnTo>
                    <a:pt x="24297" y="1017507"/>
                  </a:lnTo>
                  <a:lnTo>
                    <a:pt x="6523" y="991175"/>
                  </a:lnTo>
                  <a:lnTo>
                    <a:pt x="0" y="958981"/>
                  </a:lnTo>
                  <a:lnTo>
                    <a:pt x="0" y="82823"/>
                  </a:lnTo>
                  <a:lnTo>
                    <a:pt x="6523" y="50629"/>
                  </a:lnTo>
                  <a:lnTo>
                    <a:pt x="24297" y="24297"/>
                  </a:lnTo>
                  <a:lnTo>
                    <a:pt x="50629" y="6523"/>
                  </a:lnTo>
                  <a:lnTo>
                    <a:pt x="82823" y="0"/>
                  </a:lnTo>
                  <a:lnTo>
                    <a:pt x="7922135" y="0"/>
                  </a:lnTo>
                  <a:lnTo>
                    <a:pt x="7954330" y="6523"/>
                  </a:lnTo>
                  <a:lnTo>
                    <a:pt x="7980661" y="24297"/>
                  </a:lnTo>
                  <a:lnTo>
                    <a:pt x="7991072" y="39721"/>
                  </a:lnTo>
                  <a:lnTo>
                    <a:pt x="82823" y="39721"/>
                  </a:lnTo>
                  <a:lnTo>
                    <a:pt x="66105" y="43128"/>
                  </a:lnTo>
                  <a:lnTo>
                    <a:pt x="52398" y="52398"/>
                  </a:lnTo>
                  <a:lnTo>
                    <a:pt x="43128" y="66105"/>
                  </a:lnTo>
                  <a:lnTo>
                    <a:pt x="39721" y="82823"/>
                  </a:lnTo>
                  <a:lnTo>
                    <a:pt x="39721" y="958981"/>
                  </a:lnTo>
                  <a:lnTo>
                    <a:pt x="43128" y="975699"/>
                  </a:lnTo>
                  <a:lnTo>
                    <a:pt x="52398" y="989406"/>
                  </a:lnTo>
                  <a:lnTo>
                    <a:pt x="66105" y="998676"/>
                  </a:lnTo>
                  <a:lnTo>
                    <a:pt x="82823" y="1002083"/>
                  </a:lnTo>
                  <a:lnTo>
                    <a:pt x="7991072" y="1002083"/>
                  </a:lnTo>
                  <a:lnTo>
                    <a:pt x="7980661" y="1017507"/>
                  </a:lnTo>
                  <a:lnTo>
                    <a:pt x="7954330" y="1035281"/>
                  </a:lnTo>
                  <a:lnTo>
                    <a:pt x="7933394" y="1039523"/>
                  </a:lnTo>
                  <a:close/>
                </a:path>
                <a:path w="8003540" h="1040130">
                  <a:moveTo>
                    <a:pt x="7991072" y="1002083"/>
                  </a:moveTo>
                  <a:lnTo>
                    <a:pt x="7922135" y="1002083"/>
                  </a:lnTo>
                  <a:lnTo>
                    <a:pt x="7938853" y="998676"/>
                  </a:lnTo>
                  <a:lnTo>
                    <a:pt x="7952560" y="989406"/>
                  </a:lnTo>
                  <a:lnTo>
                    <a:pt x="7961830" y="975699"/>
                  </a:lnTo>
                  <a:lnTo>
                    <a:pt x="7965237" y="958981"/>
                  </a:lnTo>
                  <a:lnTo>
                    <a:pt x="7965237" y="82823"/>
                  </a:lnTo>
                  <a:lnTo>
                    <a:pt x="7961830" y="66105"/>
                  </a:lnTo>
                  <a:lnTo>
                    <a:pt x="7952560" y="52398"/>
                  </a:lnTo>
                  <a:lnTo>
                    <a:pt x="7938853" y="43128"/>
                  </a:lnTo>
                  <a:lnTo>
                    <a:pt x="7922135" y="39721"/>
                  </a:lnTo>
                  <a:lnTo>
                    <a:pt x="7991072" y="39721"/>
                  </a:lnTo>
                  <a:lnTo>
                    <a:pt x="7998435" y="50629"/>
                  </a:lnTo>
                  <a:lnTo>
                    <a:pt x="8003486" y="75555"/>
                  </a:lnTo>
                  <a:lnTo>
                    <a:pt x="8003486" y="966249"/>
                  </a:lnTo>
                  <a:lnTo>
                    <a:pt x="7998435" y="991175"/>
                  </a:lnTo>
                  <a:lnTo>
                    <a:pt x="7991072" y="1002083"/>
                  </a:lnTo>
                  <a:close/>
                </a:path>
              </a:pathLst>
            </a:custGeom>
            <a:solidFill>
              <a:srgbClr val="181818"/>
            </a:solidFill>
          </p:spPr>
          <p:txBody>
            <a:bodyPr wrap="square" lIns="0" tIns="0" rIns="0" bIns="0" rtlCol="0"/>
            <a:lstStyle/>
            <a:p>
              <a:endParaRPr sz="1200" kern="0">
                <a:solidFill>
                  <a:sysClr val="windowText" lastClr="000000"/>
                </a:solidFill>
              </a:endParaRPr>
            </a:p>
          </p:txBody>
        </p:sp>
        <p:pic>
          <p:nvPicPr>
            <p:cNvPr id="9" name="object 9"/>
            <p:cNvPicPr/>
            <p:nvPr/>
          </p:nvPicPr>
          <p:blipFill>
            <a:blip r:embed="rId4" cstate="print"/>
            <a:stretch>
              <a:fillRect/>
            </a:stretch>
          </p:blipFill>
          <p:spPr>
            <a:xfrm>
              <a:off x="2088316" y="1245950"/>
              <a:ext cx="409574" cy="409574"/>
            </a:xfrm>
            <a:prstGeom prst="rect">
              <a:avLst/>
            </a:prstGeom>
          </p:spPr>
        </p:pic>
        <p:pic>
          <p:nvPicPr>
            <p:cNvPr id="10" name="object 10"/>
            <p:cNvPicPr/>
            <p:nvPr/>
          </p:nvPicPr>
          <p:blipFill>
            <a:blip r:embed="rId5" cstate="print"/>
            <a:stretch>
              <a:fillRect/>
            </a:stretch>
          </p:blipFill>
          <p:spPr>
            <a:xfrm>
              <a:off x="2760967" y="1245950"/>
              <a:ext cx="409574" cy="409574"/>
            </a:xfrm>
            <a:prstGeom prst="rect">
              <a:avLst/>
            </a:prstGeom>
          </p:spPr>
        </p:pic>
        <p:pic>
          <p:nvPicPr>
            <p:cNvPr id="11" name="object 11"/>
            <p:cNvPicPr/>
            <p:nvPr/>
          </p:nvPicPr>
          <p:blipFill>
            <a:blip r:embed="rId6" cstate="print"/>
            <a:stretch>
              <a:fillRect/>
            </a:stretch>
          </p:blipFill>
          <p:spPr>
            <a:xfrm>
              <a:off x="3433617" y="1245950"/>
              <a:ext cx="409574" cy="409574"/>
            </a:xfrm>
            <a:prstGeom prst="rect">
              <a:avLst/>
            </a:prstGeom>
          </p:spPr>
        </p:pic>
        <p:pic>
          <p:nvPicPr>
            <p:cNvPr id="12" name="object 12"/>
            <p:cNvPicPr/>
            <p:nvPr/>
          </p:nvPicPr>
          <p:blipFill>
            <a:blip r:embed="rId7" cstate="print"/>
            <a:stretch>
              <a:fillRect/>
            </a:stretch>
          </p:blipFill>
          <p:spPr>
            <a:xfrm>
              <a:off x="9059319" y="3487191"/>
              <a:ext cx="3036422" cy="704849"/>
            </a:xfrm>
            <a:prstGeom prst="rect">
              <a:avLst/>
            </a:prstGeom>
          </p:spPr>
        </p:pic>
        <p:pic>
          <p:nvPicPr>
            <p:cNvPr id="13" name="object 13"/>
            <p:cNvPicPr/>
            <p:nvPr/>
          </p:nvPicPr>
          <p:blipFill>
            <a:blip r:embed="rId8" cstate="print"/>
            <a:stretch>
              <a:fillRect/>
            </a:stretch>
          </p:blipFill>
          <p:spPr>
            <a:xfrm>
              <a:off x="10519293" y="7620198"/>
              <a:ext cx="2238374" cy="1828799"/>
            </a:xfrm>
            <a:prstGeom prst="rect">
              <a:avLst/>
            </a:prstGeom>
          </p:spPr>
        </p:pic>
      </p:grpSp>
      <p:sp>
        <p:nvSpPr>
          <p:cNvPr id="14" name="object 14"/>
          <p:cNvSpPr txBox="1"/>
          <p:nvPr/>
        </p:nvSpPr>
        <p:spPr>
          <a:xfrm>
            <a:off x="2288348" y="1392602"/>
            <a:ext cx="7426537" cy="521211"/>
          </a:xfrm>
          <a:prstGeom prst="rect">
            <a:avLst/>
          </a:prstGeom>
        </p:spPr>
        <p:txBody>
          <a:bodyPr vert="horz" wrap="square" lIns="0" tIns="8043" rIns="0" bIns="0" rtlCol="0">
            <a:spAutoFit/>
          </a:bodyPr>
          <a:lstStyle/>
          <a:p>
            <a:pPr marL="8467">
              <a:spcBef>
                <a:spcPts val="63"/>
              </a:spcBef>
            </a:pPr>
            <a:r>
              <a:rPr sz="3334" kern="0" spc="136" dirty="0">
                <a:solidFill>
                  <a:srgbClr val="FF66C3"/>
                </a:solidFill>
                <a:latin typeface="Arial"/>
                <a:cs typeface="Arial"/>
              </a:rPr>
              <a:t>TYPES</a:t>
            </a:r>
            <a:r>
              <a:rPr sz="3334" kern="0" spc="-280" dirty="0">
                <a:solidFill>
                  <a:srgbClr val="FF66C3"/>
                </a:solidFill>
                <a:latin typeface="Arial"/>
                <a:cs typeface="Arial"/>
              </a:rPr>
              <a:t> </a:t>
            </a:r>
            <a:r>
              <a:rPr sz="3334" kern="0" spc="-30" dirty="0">
                <a:solidFill>
                  <a:srgbClr val="FF66C3"/>
                </a:solidFill>
                <a:latin typeface="Arial"/>
                <a:cs typeface="Arial"/>
              </a:rPr>
              <a:t>OF</a:t>
            </a:r>
            <a:r>
              <a:rPr sz="3334" kern="0" spc="-280" dirty="0">
                <a:solidFill>
                  <a:srgbClr val="FF66C3"/>
                </a:solidFill>
                <a:latin typeface="Arial"/>
                <a:cs typeface="Arial"/>
              </a:rPr>
              <a:t> </a:t>
            </a:r>
            <a:r>
              <a:rPr sz="3334" kern="0" spc="63" dirty="0">
                <a:solidFill>
                  <a:srgbClr val="FF66C3"/>
                </a:solidFill>
                <a:latin typeface="Arial"/>
                <a:cs typeface="Arial"/>
              </a:rPr>
              <a:t>GUERRILLA</a:t>
            </a:r>
            <a:r>
              <a:rPr sz="3334" kern="0" spc="-280" dirty="0">
                <a:solidFill>
                  <a:srgbClr val="FF66C3"/>
                </a:solidFill>
                <a:latin typeface="Arial"/>
                <a:cs typeface="Arial"/>
              </a:rPr>
              <a:t> </a:t>
            </a:r>
            <a:r>
              <a:rPr sz="3334" kern="0" spc="63" dirty="0">
                <a:solidFill>
                  <a:srgbClr val="FF66C3"/>
                </a:solidFill>
                <a:latin typeface="Arial"/>
                <a:cs typeface="Arial"/>
              </a:rPr>
              <a:t>MARKETING</a:t>
            </a:r>
            <a:endParaRPr sz="3334" kern="0">
              <a:solidFill>
                <a:sysClr val="windowText" lastClr="000000"/>
              </a:solidFill>
              <a:latin typeface="Arial"/>
              <a:cs typeface="Arial"/>
            </a:endParaRPr>
          </a:p>
        </p:txBody>
      </p:sp>
      <p:sp>
        <p:nvSpPr>
          <p:cNvPr id="15" name="object 15"/>
          <p:cNvSpPr txBox="1"/>
          <p:nvPr/>
        </p:nvSpPr>
        <p:spPr>
          <a:xfrm>
            <a:off x="911291" y="2649901"/>
            <a:ext cx="6371167" cy="3919449"/>
          </a:xfrm>
          <a:prstGeom prst="rect">
            <a:avLst/>
          </a:prstGeom>
        </p:spPr>
        <p:txBody>
          <a:bodyPr vert="horz" wrap="square" lIns="0" tIns="8043" rIns="0" bIns="0" rtlCol="0">
            <a:spAutoFit/>
          </a:bodyPr>
          <a:lstStyle/>
          <a:p>
            <a:pPr marL="151138" lvl="2">
              <a:lnSpc>
                <a:spcPts val="3650"/>
              </a:lnSpc>
              <a:spcBef>
                <a:spcPts val="63"/>
              </a:spcBef>
              <a:buSzPct val="98000"/>
              <a:tabLst>
                <a:tab pos="834432" algn="l"/>
              </a:tabLst>
            </a:pPr>
            <a:r>
              <a:rPr lang="en-US" sz="3334" kern="0" spc="173" dirty="0">
                <a:solidFill>
                  <a:sysClr val="windowText" lastClr="000000"/>
                </a:solidFill>
                <a:latin typeface="Arial"/>
                <a:cs typeface="Arial"/>
              </a:rPr>
              <a:t>1. V</a:t>
            </a:r>
            <a:r>
              <a:rPr sz="3334" kern="0" spc="173" dirty="0">
                <a:solidFill>
                  <a:sysClr val="windowText" lastClr="000000"/>
                </a:solidFill>
                <a:latin typeface="Arial"/>
                <a:cs typeface="Arial"/>
              </a:rPr>
              <a:t>IRAL</a:t>
            </a:r>
            <a:r>
              <a:rPr sz="3334" kern="0" spc="-277"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a:p>
            <a:pPr marL="41489">
              <a:lnSpc>
                <a:spcPts val="3300"/>
              </a:lnSpc>
              <a:buSzPct val="98000"/>
              <a:tabLst>
                <a:tab pos="493631" algn="l"/>
              </a:tabLst>
            </a:pPr>
            <a:r>
              <a:rPr lang="en-US" sz="3334" kern="0" dirty="0">
                <a:solidFill>
                  <a:sysClr val="windowText" lastClr="000000"/>
                </a:solidFill>
                <a:latin typeface="Arial"/>
                <a:cs typeface="Arial"/>
              </a:rPr>
              <a:t> 2. </a:t>
            </a:r>
            <a:r>
              <a:rPr sz="3334" kern="0" dirty="0">
                <a:solidFill>
                  <a:sysClr val="windowText" lastClr="000000"/>
                </a:solidFill>
                <a:latin typeface="Arial"/>
                <a:cs typeface="Arial"/>
              </a:rPr>
              <a:t>PRESUME</a:t>
            </a:r>
            <a:r>
              <a:rPr sz="3334" kern="0" spc="-160"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a:p>
            <a:pPr marL="22861" lvl="7">
              <a:lnSpc>
                <a:spcPts val="3300"/>
              </a:lnSpc>
              <a:buSzPct val="98000"/>
              <a:tabLst>
                <a:tab pos="493631" algn="l"/>
              </a:tabLst>
            </a:pPr>
            <a:r>
              <a:rPr lang="en-US" sz="3334" kern="0" spc="83" dirty="0">
                <a:solidFill>
                  <a:sysClr val="windowText" lastClr="000000"/>
                </a:solidFill>
                <a:latin typeface="Arial"/>
                <a:cs typeface="Arial"/>
              </a:rPr>
              <a:t> 3. </a:t>
            </a:r>
            <a:r>
              <a:rPr sz="3334" kern="0" spc="83" dirty="0">
                <a:solidFill>
                  <a:sysClr val="windowText" lastClr="000000"/>
                </a:solidFill>
                <a:latin typeface="Arial"/>
                <a:cs typeface="Arial"/>
              </a:rPr>
              <a:t>EXPERIENTIAL</a:t>
            </a:r>
            <a:r>
              <a:rPr lang="en-US" sz="3334" kern="0" spc="83" dirty="0">
                <a:solidFill>
                  <a:sysClr val="windowText" lastClr="000000"/>
                </a:solidFill>
                <a:latin typeface="Arial"/>
                <a:cs typeface="Arial"/>
              </a:rPr>
              <a:t> </a:t>
            </a:r>
          </a:p>
          <a:p>
            <a:pPr marL="22861" lvl="7">
              <a:lnSpc>
                <a:spcPts val="3300"/>
              </a:lnSpc>
              <a:buSzPct val="98000"/>
              <a:tabLst>
                <a:tab pos="493631" algn="l"/>
              </a:tabLst>
            </a:pPr>
            <a:r>
              <a:rPr lang="en-US" sz="3334" kern="0" spc="83" dirty="0">
                <a:solidFill>
                  <a:sysClr val="windowText" lastClr="000000"/>
                </a:solidFill>
                <a:latin typeface="Arial"/>
                <a:cs typeface="Arial"/>
              </a:rPr>
              <a:t> </a:t>
            </a:r>
            <a:r>
              <a:rPr sz="3334" kern="0" spc="-260" dirty="0">
                <a:solidFill>
                  <a:sysClr val="windowText" lastClr="000000"/>
                </a:solidFill>
                <a:latin typeface="Arial"/>
                <a:cs typeface="Arial"/>
              </a:rPr>
              <a:t> </a:t>
            </a:r>
            <a:r>
              <a:rPr lang="en-US" sz="3334" kern="0" spc="-260"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a:p>
            <a:pPr marL="8044">
              <a:lnSpc>
                <a:spcPts val="3300"/>
              </a:lnSpc>
              <a:buSzPct val="98000"/>
              <a:tabLst>
                <a:tab pos="493631" algn="l"/>
              </a:tabLst>
            </a:pPr>
            <a:r>
              <a:rPr lang="en-US" sz="3334" kern="0" spc="127" dirty="0">
                <a:solidFill>
                  <a:sysClr val="windowText" lastClr="000000"/>
                </a:solidFill>
                <a:latin typeface="Arial"/>
                <a:cs typeface="Arial"/>
              </a:rPr>
              <a:t> 4. </a:t>
            </a:r>
            <a:r>
              <a:rPr sz="3334" kern="0" spc="127" dirty="0">
                <a:solidFill>
                  <a:sysClr val="windowText" lastClr="000000"/>
                </a:solidFill>
                <a:latin typeface="Arial"/>
                <a:cs typeface="Arial"/>
              </a:rPr>
              <a:t>WILD</a:t>
            </a:r>
            <a:r>
              <a:rPr sz="3334" kern="0" spc="-280" dirty="0">
                <a:solidFill>
                  <a:sysClr val="windowText" lastClr="000000"/>
                </a:solidFill>
                <a:latin typeface="Arial"/>
                <a:cs typeface="Arial"/>
              </a:rPr>
              <a:t> </a:t>
            </a:r>
            <a:r>
              <a:rPr sz="3334" kern="0" spc="113" dirty="0">
                <a:solidFill>
                  <a:sysClr val="windowText" lastClr="000000"/>
                </a:solidFill>
                <a:latin typeface="Arial"/>
                <a:cs typeface="Arial"/>
              </a:rPr>
              <a:t>POST</a:t>
            </a:r>
            <a:r>
              <a:rPr sz="3334" kern="0" spc="-280" dirty="0">
                <a:solidFill>
                  <a:sysClr val="windowText" lastClr="000000"/>
                </a:solidFill>
                <a:latin typeface="Arial"/>
                <a:cs typeface="Arial"/>
              </a:rPr>
              <a:t> </a:t>
            </a:r>
            <a:r>
              <a:rPr sz="3334" kern="0" spc="100" dirty="0">
                <a:solidFill>
                  <a:sysClr val="windowText" lastClr="000000"/>
                </a:solidFill>
                <a:latin typeface="Arial"/>
                <a:cs typeface="Arial"/>
              </a:rPr>
              <a:t>ADVERTISING</a:t>
            </a:r>
            <a:endParaRPr sz="3334" kern="0" dirty="0">
              <a:solidFill>
                <a:sysClr val="windowText" lastClr="000000"/>
              </a:solidFill>
              <a:latin typeface="Arial"/>
              <a:cs typeface="Arial"/>
            </a:endParaRPr>
          </a:p>
          <a:p>
            <a:pPr marL="8044">
              <a:lnSpc>
                <a:spcPts val="3300"/>
              </a:lnSpc>
              <a:buSzPct val="98000"/>
              <a:tabLst>
                <a:tab pos="493631" algn="l"/>
              </a:tabLst>
            </a:pPr>
            <a:r>
              <a:rPr lang="en-US" sz="3334" kern="0" spc="147" dirty="0">
                <a:solidFill>
                  <a:sysClr val="windowText" lastClr="000000"/>
                </a:solidFill>
                <a:latin typeface="Arial"/>
                <a:cs typeface="Arial"/>
              </a:rPr>
              <a:t> 5. </a:t>
            </a:r>
            <a:r>
              <a:rPr sz="3334" kern="0" spc="147" dirty="0">
                <a:solidFill>
                  <a:sysClr val="windowText" lastClr="000000"/>
                </a:solidFill>
                <a:latin typeface="Arial"/>
                <a:cs typeface="Arial"/>
              </a:rPr>
              <a:t>AMBIENT</a:t>
            </a:r>
            <a:r>
              <a:rPr sz="3334" kern="0" spc="-273"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a:p>
            <a:pPr marL="20321">
              <a:lnSpc>
                <a:spcPts val="3300"/>
              </a:lnSpc>
              <a:buSzPct val="98000"/>
              <a:tabLst>
                <a:tab pos="493631" algn="l"/>
              </a:tabLst>
            </a:pPr>
            <a:r>
              <a:rPr lang="en-US" sz="3334" kern="0" spc="70" dirty="0">
                <a:solidFill>
                  <a:sysClr val="windowText" lastClr="000000"/>
                </a:solidFill>
                <a:latin typeface="Arial"/>
                <a:cs typeface="Arial"/>
              </a:rPr>
              <a:t> 6. </a:t>
            </a:r>
            <a:r>
              <a:rPr sz="3334" kern="0" spc="70" dirty="0">
                <a:solidFill>
                  <a:sysClr val="windowText" lastClr="000000"/>
                </a:solidFill>
                <a:latin typeface="Arial"/>
                <a:cs typeface="Arial"/>
              </a:rPr>
              <a:t>GRASSROOTS</a:t>
            </a:r>
            <a:endParaRPr lang="en-US" sz="3334" kern="0" spc="70" dirty="0">
              <a:solidFill>
                <a:sysClr val="windowText" lastClr="000000"/>
              </a:solidFill>
              <a:latin typeface="Arial"/>
              <a:cs typeface="Arial"/>
            </a:endParaRPr>
          </a:p>
          <a:p>
            <a:pPr marL="20321">
              <a:lnSpc>
                <a:spcPts val="3300"/>
              </a:lnSpc>
              <a:buSzPct val="98000"/>
              <a:tabLst>
                <a:tab pos="493631" algn="l"/>
              </a:tabLst>
            </a:pPr>
            <a:r>
              <a:rPr lang="x-none" sz="3334" kern="0" spc="70" dirty="0">
                <a:solidFill>
                  <a:sysClr val="windowText" lastClr="000000"/>
                </a:solidFill>
                <a:latin typeface="Arial"/>
                <a:cs typeface="Arial"/>
              </a:rPr>
              <a:t>    </a:t>
            </a:r>
            <a:r>
              <a:rPr sz="3334" kern="0" spc="-263"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a:p>
            <a:pPr marL="28788">
              <a:lnSpc>
                <a:spcPts val="3650"/>
              </a:lnSpc>
              <a:buSzPct val="98000"/>
              <a:tabLst>
                <a:tab pos="493631" algn="l"/>
              </a:tabLst>
            </a:pPr>
            <a:r>
              <a:rPr lang="en-US" sz="3334" kern="0" spc="136" dirty="0">
                <a:solidFill>
                  <a:sysClr val="windowText" lastClr="000000"/>
                </a:solidFill>
                <a:latin typeface="Arial"/>
                <a:cs typeface="Arial"/>
              </a:rPr>
              <a:t> 7. </a:t>
            </a:r>
            <a:r>
              <a:rPr sz="3334" kern="0" spc="136" dirty="0">
                <a:solidFill>
                  <a:sysClr val="windowText" lastClr="000000"/>
                </a:solidFill>
                <a:latin typeface="Arial"/>
                <a:cs typeface="Arial"/>
              </a:rPr>
              <a:t>AMBUSH</a:t>
            </a:r>
            <a:r>
              <a:rPr sz="3334" kern="0" spc="-287" dirty="0">
                <a:solidFill>
                  <a:sysClr val="windowText" lastClr="000000"/>
                </a:solidFill>
                <a:latin typeface="Arial"/>
                <a:cs typeface="Arial"/>
              </a:rPr>
              <a:t> </a:t>
            </a:r>
            <a:r>
              <a:rPr sz="3334" kern="0" spc="63" dirty="0">
                <a:solidFill>
                  <a:sysClr val="windowText" lastClr="000000"/>
                </a:solidFill>
                <a:latin typeface="Arial"/>
                <a:cs typeface="Arial"/>
              </a:rPr>
              <a:t>MARKETING</a:t>
            </a:r>
            <a:endParaRPr sz="3334" kern="0" dirty="0">
              <a:solidFill>
                <a:sysClr val="windowText" lastClr="000000"/>
              </a:solidFill>
              <a:latin typeface="Arial"/>
              <a:cs typeface="Arial"/>
            </a:endParaRPr>
          </a:p>
        </p:txBody>
      </p:sp>
    </p:spTree>
    <p:extLst>
      <p:ext uri="{BB962C8B-B14F-4D97-AF65-F5344CB8AC3E}">
        <p14:creationId xmlns:p14="http://schemas.microsoft.com/office/powerpoint/2010/main" val="23729359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D9FAB0"/>
          </a:solidFill>
        </p:spPr>
        <p:txBody>
          <a:bodyPr wrap="square" lIns="0" tIns="0" rIns="0" bIns="0" rtlCol="0"/>
          <a:lstStyle/>
          <a:p>
            <a:endParaRPr sz="1200" kern="0">
              <a:solidFill>
                <a:sysClr val="windowText" lastClr="000000"/>
              </a:solidFill>
            </a:endParaRPr>
          </a:p>
        </p:txBody>
      </p:sp>
      <p:pic>
        <p:nvPicPr>
          <p:cNvPr id="3" name="object 3"/>
          <p:cNvPicPr/>
          <p:nvPr/>
        </p:nvPicPr>
        <p:blipFill>
          <a:blip r:embed="rId2" cstate="print"/>
          <a:stretch>
            <a:fillRect/>
          </a:stretch>
        </p:blipFill>
        <p:spPr>
          <a:xfrm>
            <a:off x="0" y="2"/>
            <a:ext cx="2462335" cy="1030069"/>
          </a:xfrm>
          <a:prstGeom prst="rect">
            <a:avLst/>
          </a:prstGeom>
        </p:spPr>
      </p:pic>
      <p:pic>
        <p:nvPicPr>
          <p:cNvPr id="4" name="object 4"/>
          <p:cNvPicPr/>
          <p:nvPr/>
        </p:nvPicPr>
        <p:blipFill>
          <a:blip r:embed="rId3" cstate="print"/>
          <a:stretch>
            <a:fillRect/>
          </a:stretch>
        </p:blipFill>
        <p:spPr>
          <a:xfrm>
            <a:off x="10071693" y="5065814"/>
            <a:ext cx="2120306" cy="1792186"/>
          </a:xfrm>
          <a:prstGeom prst="rect">
            <a:avLst/>
          </a:prstGeom>
        </p:spPr>
      </p:pic>
      <p:pic>
        <p:nvPicPr>
          <p:cNvPr id="5" name="object 5"/>
          <p:cNvPicPr/>
          <p:nvPr/>
        </p:nvPicPr>
        <p:blipFill>
          <a:blip r:embed="rId4" cstate="print"/>
          <a:stretch>
            <a:fillRect/>
          </a:stretch>
        </p:blipFill>
        <p:spPr>
          <a:xfrm>
            <a:off x="7061201" y="2"/>
            <a:ext cx="5130799" cy="2412998"/>
          </a:xfrm>
          <a:prstGeom prst="rect">
            <a:avLst/>
          </a:prstGeom>
        </p:spPr>
      </p:pic>
      <p:sp>
        <p:nvSpPr>
          <p:cNvPr id="6" name="object 6"/>
          <p:cNvSpPr txBox="1">
            <a:spLocks noGrp="1"/>
          </p:cNvSpPr>
          <p:nvPr>
            <p:ph type="title"/>
          </p:nvPr>
        </p:nvSpPr>
        <p:spPr>
          <a:xfrm>
            <a:off x="309458" y="610223"/>
            <a:ext cx="3967480" cy="1423894"/>
          </a:xfrm>
          <a:prstGeom prst="rect">
            <a:avLst/>
          </a:prstGeom>
        </p:spPr>
        <p:txBody>
          <a:bodyPr vert="horz" wrap="square" lIns="0" tIns="140123" rIns="0" bIns="0" rtlCol="0">
            <a:spAutoFit/>
          </a:bodyPr>
          <a:lstStyle/>
          <a:p>
            <a:pPr marL="8467" marR="3387">
              <a:lnSpc>
                <a:spcPts val="5006"/>
              </a:lnSpc>
              <a:spcBef>
                <a:spcPts val="1103"/>
              </a:spcBef>
            </a:pPr>
            <a:r>
              <a:rPr sz="5034" spc="350" dirty="0">
                <a:solidFill>
                  <a:srgbClr val="181818"/>
                </a:solidFill>
              </a:rPr>
              <a:t>VIRAL </a:t>
            </a:r>
            <a:r>
              <a:rPr sz="5034" spc="103" dirty="0">
                <a:solidFill>
                  <a:srgbClr val="181818"/>
                </a:solidFill>
              </a:rPr>
              <a:t>MARKETING</a:t>
            </a:r>
            <a:endParaRPr sz="5034"/>
          </a:p>
        </p:txBody>
      </p:sp>
      <p:pic>
        <p:nvPicPr>
          <p:cNvPr id="7" name="object 7"/>
          <p:cNvPicPr/>
          <p:nvPr/>
        </p:nvPicPr>
        <p:blipFill>
          <a:blip r:embed="rId5" cstate="print"/>
          <a:stretch>
            <a:fillRect/>
          </a:stretch>
        </p:blipFill>
        <p:spPr>
          <a:xfrm>
            <a:off x="622725" y="3930757"/>
            <a:ext cx="114300" cy="114299"/>
          </a:xfrm>
          <a:prstGeom prst="rect">
            <a:avLst/>
          </a:prstGeom>
        </p:spPr>
      </p:pic>
      <p:pic>
        <p:nvPicPr>
          <p:cNvPr id="8" name="object 8"/>
          <p:cNvPicPr/>
          <p:nvPr/>
        </p:nvPicPr>
        <p:blipFill>
          <a:blip r:embed="rId6" cstate="print"/>
          <a:stretch>
            <a:fillRect/>
          </a:stretch>
        </p:blipFill>
        <p:spPr>
          <a:xfrm>
            <a:off x="622725" y="4940407"/>
            <a:ext cx="114300" cy="114299"/>
          </a:xfrm>
          <a:prstGeom prst="rect">
            <a:avLst/>
          </a:prstGeom>
        </p:spPr>
      </p:pic>
      <p:pic>
        <p:nvPicPr>
          <p:cNvPr id="9" name="object 9"/>
          <p:cNvPicPr/>
          <p:nvPr/>
        </p:nvPicPr>
        <p:blipFill>
          <a:blip r:embed="rId7" cstate="print"/>
          <a:stretch>
            <a:fillRect/>
          </a:stretch>
        </p:blipFill>
        <p:spPr>
          <a:xfrm>
            <a:off x="622725" y="5950057"/>
            <a:ext cx="114300" cy="114299"/>
          </a:xfrm>
          <a:prstGeom prst="rect">
            <a:avLst/>
          </a:prstGeom>
        </p:spPr>
      </p:pic>
      <p:pic>
        <p:nvPicPr>
          <p:cNvPr id="10" name="object 10"/>
          <p:cNvPicPr/>
          <p:nvPr/>
        </p:nvPicPr>
        <p:blipFill>
          <a:blip r:embed="rId7" cstate="print"/>
          <a:stretch>
            <a:fillRect/>
          </a:stretch>
        </p:blipFill>
        <p:spPr>
          <a:xfrm>
            <a:off x="622725" y="6286607"/>
            <a:ext cx="114300" cy="114299"/>
          </a:xfrm>
          <a:prstGeom prst="rect">
            <a:avLst/>
          </a:prstGeom>
        </p:spPr>
      </p:pic>
      <p:sp>
        <p:nvSpPr>
          <p:cNvPr id="11" name="object 11"/>
          <p:cNvSpPr txBox="1"/>
          <p:nvPr/>
        </p:nvSpPr>
        <p:spPr>
          <a:xfrm>
            <a:off x="905867" y="2615425"/>
            <a:ext cx="11266593" cy="4142160"/>
          </a:xfrm>
          <a:prstGeom prst="rect">
            <a:avLst/>
          </a:prstGeom>
        </p:spPr>
        <p:txBody>
          <a:bodyPr vert="horz" wrap="square" lIns="0" tIns="76200" rIns="0" bIns="0" rtlCol="0">
            <a:spAutoFit/>
          </a:bodyPr>
          <a:lstStyle/>
          <a:p>
            <a:pPr marL="8467" marR="222684">
              <a:lnSpc>
                <a:spcPts val="2653"/>
              </a:lnSpc>
              <a:spcBef>
                <a:spcPts val="600"/>
              </a:spcBef>
            </a:pPr>
            <a:r>
              <a:rPr sz="2633" b="1" kern="0" spc="-7" dirty="0">
                <a:solidFill>
                  <a:srgbClr val="004AAC"/>
                </a:solidFill>
                <a:latin typeface="Liberation Sans Narrow"/>
                <a:cs typeface="Liberation Sans Narrow"/>
              </a:rPr>
              <a:t>SEEKS</a:t>
            </a:r>
            <a:r>
              <a:rPr sz="2633" b="1" kern="0" spc="-76"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70"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SPREAD</a:t>
            </a:r>
            <a:r>
              <a:rPr sz="2633" b="1" kern="0" spc="-73" dirty="0">
                <a:solidFill>
                  <a:srgbClr val="004AAC"/>
                </a:solidFill>
                <a:latin typeface="Liberation Sans Narrow"/>
                <a:cs typeface="Liberation Sans Narrow"/>
              </a:rPr>
              <a:t> </a:t>
            </a:r>
            <a:r>
              <a:rPr sz="2633" b="1" kern="0" spc="80" dirty="0">
                <a:solidFill>
                  <a:srgbClr val="004AAC"/>
                </a:solidFill>
                <a:latin typeface="Liberation Sans Narrow"/>
                <a:cs typeface="Liberation Sans Narrow"/>
              </a:rPr>
              <a:t>INFORMATION</a:t>
            </a:r>
            <a:r>
              <a:rPr sz="2633" b="1" kern="0" spc="-73" dirty="0">
                <a:solidFill>
                  <a:srgbClr val="004AAC"/>
                </a:solidFill>
                <a:latin typeface="Liberation Sans Narrow"/>
                <a:cs typeface="Liberation Sans Narrow"/>
              </a:rPr>
              <a:t> </a:t>
            </a:r>
            <a:r>
              <a:rPr sz="2633" b="1" kern="0" spc="53" dirty="0">
                <a:solidFill>
                  <a:srgbClr val="004AAC"/>
                </a:solidFill>
                <a:latin typeface="Liberation Sans Narrow"/>
                <a:cs typeface="Liberation Sans Narrow"/>
              </a:rPr>
              <a:t>ABOUT</a:t>
            </a:r>
            <a:r>
              <a:rPr sz="2633" b="1" kern="0" spc="-70" dirty="0">
                <a:solidFill>
                  <a:srgbClr val="004AAC"/>
                </a:solidFill>
                <a:latin typeface="Liberation Sans Narrow"/>
                <a:cs typeface="Liberation Sans Narrow"/>
              </a:rPr>
              <a:t> </a:t>
            </a:r>
            <a:r>
              <a:rPr sz="2633" b="1" kern="0" spc="-100" dirty="0">
                <a:solidFill>
                  <a:srgbClr val="004AAC"/>
                </a:solidFill>
                <a:latin typeface="Liberation Sans Narrow"/>
                <a:cs typeface="Liberation Sans Narrow"/>
              </a:rPr>
              <a:t>A</a:t>
            </a:r>
            <a:r>
              <a:rPr sz="2633" b="1" kern="0" spc="-70" dirty="0">
                <a:solidFill>
                  <a:srgbClr val="004AAC"/>
                </a:solidFill>
                <a:latin typeface="Liberation Sans Narrow"/>
                <a:cs typeface="Liberation Sans Narrow"/>
              </a:rPr>
              <a:t> </a:t>
            </a:r>
            <a:r>
              <a:rPr sz="2633" b="1" kern="0" spc="63" dirty="0">
                <a:solidFill>
                  <a:srgbClr val="004AAC"/>
                </a:solidFill>
                <a:latin typeface="Liberation Sans Narrow"/>
                <a:cs typeface="Liberation Sans Narrow"/>
              </a:rPr>
              <a:t>PRODUCT</a:t>
            </a:r>
            <a:r>
              <a:rPr sz="2633" b="1" kern="0" spc="-73"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OR</a:t>
            </a:r>
            <a:r>
              <a:rPr sz="2633" b="1" kern="0" spc="-73"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SERVICE</a:t>
            </a:r>
            <a:r>
              <a:rPr sz="2633" b="1" kern="0" spc="-70" dirty="0">
                <a:solidFill>
                  <a:srgbClr val="004AAC"/>
                </a:solidFill>
                <a:latin typeface="Liberation Sans Narrow"/>
                <a:cs typeface="Liberation Sans Narrow"/>
              </a:rPr>
              <a:t> </a:t>
            </a:r>
            <a:r>
              <a:rPr sz="2633" b="1" kern="0" spc="40" dirty="0">
                <a:solidFill>
                  <a:srgbClr val="004AAC"/>
                </a:solidFill>
                <a:latin typeface="Liberation Sans Narrow"/>
                <a:cs typeface="Liberation Sans Narrow"/>
              </a:rPr>
              <a:t>FROM </a:t>
            </a:r>
            <a:r>
              <a:rPr sz="2633" b="1" kern="0" spc="43" dirty="0">
                <a:solidFill>
                  <a:srgbClr val="004AAC"/>
                </a:solidFill>
                <a:latin typeface="Liberation Sans Narrow"/>
                <a:cs typeface="Liberation Sans Narrow"/>
              </a:rPr>
              <a:t>PERSON</a:t>
            </a:r>
            <a:r>
              <a:rPr sz="2633" b="1" kern="0" spc="-63"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63" dirty="0">
                <a:solidFill>
                  <a:srgbClr val="004AAC"/>
                </a:solidFill>
                <a:latin typeface="Liberation Sans Narrow"/>
                <a:cs typeface="Liberation Sans Narrow"/>
              </a:rPr>
              <a:t> </a:t>
            </a:r>
            <a:r>
              <a:rPr sz="2633" b="1" kern="0" spc="43" dirty="0">
                <a:solidFill>
                  <a:srgbClr val="004AAC"/>
                </a:solidFill>
                <a:latin typeface="Liberation Sans Narrow"/>
                <a:cs typeface="Liberation Sans Narrow"/>
              </a:rPr>
              <a:t>PERSON</a:t>
            </a:r>
            <a:r>
              <a:rPr sz="2633" b="1" kern="0" spc="-60" dirty="0">
                <a:solidFill>
                  <a:srgbClr val="004AAC"/>
                </a:solidFill>
                <a:latin typeface="Liberation Sans Narrow"/>
                <a:cs typeface="Liberation Sans Narrow"/>
              </a:rPr>
              <a:t> </a:t>
            </a:r>
            <a:r>
              <a:rPr sz="2633" b="1" kern="0" spc="-57" dirty="0">
                <a:solidFill>
                  <a:srgbClr val="004AAC"/>
                </a:solidFill>
                <a:latin typeface="Liberation Sans Narrow"/>
                <a:cs typeface="Liberation Sans Narrow"/>
              </a:rPr>
              <a:t>BY</a:t>
            </a:r>
            <a:r>
              <a:rPr sz="2633" b="1" kern="0" spc="-63"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WORD</a:t>
            </a:r>
            <a:r>
              <a:rPr sz="2633" b="1" kern="0" spc="-63"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OF</a:t>
            </a:r>
            <a:r>
              <a:rPr sz="2633" b="1" kern="0" spc="-60" dirty="0">
                <a:solidFill>
                  <a:srgbClr val="004AAC"/>
                </a:solidFill>
                <a:latin typeface="Liberation Sans Narrow"/>
                <a:cs typeface="Liberation Sans Narrow"/>
              </a:rPr>
              <a:t> </a:t>
            </a:r>
            <a:r>
              <a:rPr sz="2633" b="1" kern="0" spc="136" dirty="0">
                <a:solidFill>
                  <a:srgbClr val="004AAC"/>
                </a:solidFill>
                <a:latin typeface="Liberation Sans Narrow"/>
                <a:cs typeface="Liberation Sans Narrow"/>
              </a:rPr>
              <a:t>MOUTH</a:t>
            </a:r>
            <a:r>
              <a:rPr sz="2633" b="1" kern="0" spc="-63"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OR</a:t>
            </a:r>
            <a:r>
              <a:rPr sz="2633" b="1" kern="0" spc="-60" dirty="0">
                <a:solidFill>
                  <a:srgbClr val="004AAC"/>
                </a:solidFill>
                <a:latin typeface="Liberation Sans Narrow"/>
                <a:cs typeface="Liberation Sans Narrow"/>
              </a:rPr>
              <a:t> </a:t>
            </a:r>
            <a:r>
              <a:rPr sz="2633" b="1" kern="0" spc="43" dirty="0">
                <a:solidFill>
                  <a:srgbClr val="004AAC"/>
                </a:solidFill>
                <a:latin typeface="Liberation Sans Narrow"/>
                <a:cs typeface="Liberation Sans Narrow"/>
              </a:rPr>
              <a:t>SHARING</a:t>
            </a:r>
            <a:r>
              <a:rPr sz="2633" b="1" kern="0" spc="-63"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VIA</a:t>
            </a:r>
            <a:r>
              <a:rPr sz="2633" b="1" kern="0" spc="-63" dirty="0">
                <a:solidFill>
                  <a:srgbClr val="004AAC"/>
                </a:solidFill>
                <a:latin typeface="Liberation Sans Narrow"/>
                <a:cs typeface="Liberation Sans Narrow"/>
              </a:rPr>
              <a:t> </a:t>
            </a:r>
            <a:r>
              <a:rPr sz="2633" b="1" kern="0" spc="90" dirty="0">
                <a:solidFill>
                  <a:srgbClr val="004AAC"/>
                </a:solidFill>
                <a:latin typeface="Liberation Sans Narrow"/>
                <a:cs typeface="Liberation Sans Narrow"/>
              </a:rPr>
              <a:t>THE</a:t>
            </a:r>
            <a:r>
              <a:rPr sz="2633" b="1" kern="0" spc="-60" dirty="0">
                <a:solidFill>
                  <a:srgbClr val="004AAC"/>
                </a:solidFill>
                <a:latin typeface="Liberation Sans Narrow"/>
                <a:cs typeface="Liberation Sans Narrow"/>
              </a:rPr>
              <a:t> </a:t>
            </a:r>
            <a:r>
              <a:rPr sz="2633" b="1" kern="0" spc="73" dirty="0">
                <a:solidFill>
                  <a:srgbClr val="004AAC"/>
                </a:solidFill>
                <a:latin typeface="Liberation Sans Narrow"/>
                <a:cs typeface="Liberation Sans Narrow"/>
              </a:rPr>
              <a:t>INTERNET</a:t>
            </a:r>
            <a:r>
              <a:rPr sz="2633" b="1" kern="0" spc="-63" dirty="0">
                <a:solidFill>
                  <a:srgbClr val="004AAC"/>
                </a:solidFill>
                <a:latin typeface="Liberation Sans Narrow"/>
                <a:cs typeface="Liberation Sans Narrow"/>
              </a:rPr>
              <a:t> </a:t>
            </a:r>
            <a:r>
              <a:rPr sz="2633" b="1" kern="0" spc="-17" dirty="0">
                <a:solidFill>
                  <a:srgbClr val="004AAC"/>
                </a:solidFill>
                <a:latin typeface="Liberation Sans Narrow"/>
                <a:cs typeface="Liberation Sans Narrow"/>
              </a:rPr>
              <a:t>OR </a:t>
            </a:r>
            <a:r>
              <a:rPr sz="2633" b="1" kern="0" spc="27" dirty="0">
                <a:solidFill>
                  <a:srgbClr val="004AAC"/>
                </a:solidFill>
                <a:latin typeface="Liberation Sans Narrow"/>
                <a:cs typeface="Liberation Sans Narrow"/>
              </a:rPr>
              <a:t>EMAIL.</a:t>
            </a:r>
            <a:endParaRPr sz="2633" kern="0" dirty="0">
              <a:solidFill>
                <a:sysClr val="windowText" lastClr="000000"/>
              </a:solidFill>
              <a:latin typeface="Liberation Sans Narrow"/>
              <a:cs typeface="Liberation Sans Narrow"/>
            </a:endParaRPr>
          </a:p>
          <a:p>
            <a:pPr marL="8467">
              <a:lnSpc>
                <a:spcPts val="2383"/>
              </a:lnSpc>
            </a:pPr>
            <a:r>
              <a:rPr sz="2633" b="1" kern="0" dirty="0">
                <a:solidFill>
                  <a:srgbClr val="004AAC"/>
                </a:solidFill>
                <a:latin typeface="Liberation Sans Narrow"/>
                <a:cs typeface="Liberation Sans Narrow"/>
              </a:rPr>
              <a:t>GOAL-</a:t>
            </a:r>
            <a:r>
              <a:rPr sz="2633" b="1" kern="0" spc="-47"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47" dirty="0">
                <a:solidFill>
                  <a:srgbClr val="004AAC"/>
                </a:solidFill>
                <a:latin typeface="Liberation Sans Narrow"/>
                <a:cs typeface="Liberation Sans Narrow"/>
              </a:rPr>
              <a:t> </a:t>
            </a:r>
            <a:r>
              <a:rPr sz="2633" b="1" kern="0" spc="60" dirty="0">
                <a:solidFill>
                  <a:srgbClr val="004AAC"/>
                </a:solidFill>
                <a:latin typeface="Liberation Sans Narrow"/>
                <a:cs typeface="Liberation Sans Narrow"/>
              </a:rPr>
              <a:t>INSPIRE</a:t>
            </a:r>
            <a:r>
              <a:rPr sz="2633" b="1" kern="0" spc="-47" dirty="0">
                <a:solidFill>
                  <a:srgbClr val="004AAC"/>
                </a:solidFill>
                <a:latin typeface="Liberation Sans Narrow"/>
                <a:cs typeface="Liberation Sans Narrow"/>
              </a:rPr>
              <a:t> </a:t>
            </a:r>
            <a:r>
              <a:rPr sz="2633" b="1" kern="0" spc="60" dirty="0">
                <a:solidFill>
                  <a:srgbClr val="004AAC"/>
                </a:solidFill>
                <a:latin typeface="Liberation Sans Narrow"/>
                <a:cs typeface="Liberation Sans Narrow"/>
              </a:rPr>
              <a:t>INDIVIDUALS</a:t>
            </a:r>
            <a:r>
              <a:rPr sz="2633" b="1" kern="0" spc="-43"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THROUGH</a:t>
            </a:r>
            <a:r>
              <a:rPr sz="2633" b="1" kern="0" spc="-47" dirty="0">
                <a:solidFill>
                  <a:srgbClr val="004AAC"/>
                </a:solidFill>
                <a:latin typeface="Liberation Sans Narrow"/>
                <a:cs typeface="Liberation Sans Narrow"/>
              </a:rPr>
              <a:t> </a:t>
            </a:r>
            <a:r>
              <a:rPr sz="2633" b="1" kern="0" spc="37" dirty="0">
                <a:solidFill>
                  <a:srgbClr val="004AAC"/>
                </a:solidFill>
                <a:latin typeface="Liberation Sans Narrow"/>
                <a:cs typeface="Liberation Sans Narrow"/>
              </a:rPr>
              <a:t>AN</a:t>
            </a:r>
            <a:r>
              <a:rPr sz="2633" b="1" kern="0" spc="-47"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EXTREME</a:t>
            </a:r>
            <a:r>
              <a:rPr sz="2633" b="1" kern="0" spc="-43" dirty="0">
                <a:solidFill>
                  <a:srgbClr val="004AAC"/>
                </a:solidFill>
                <a:latin typeface="Liberation Sans Narrow"/>
                <a:cs typeface="Liberation Sans Narrow"/>
              </a:rPr>
              <a:t> </a:t>
            </a:r>
            <a:r>
              <a:rPr sz="2633" b="1" kern="0" spc="93" dirty="0">
                <a:solidFill>
                  <a:srgbClr val="004AAC"/>
                </a:solidFill>
                <a:latin typeface="Liberation Sans Narrow"/>
                <a:cs typeface="Liberation Sans Narrow"/>
              </a:rPr>
              <a:t>EMOTION,</a:t>
            </a:r>
            <a:r>
              <a:rPr sz="2633" b="1" kern="0" spc="-47"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47"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SHARE</a:t>
            </a:r>
            <a:r>
              <a:rPr sz="2633" b="1" kern="0" spc="-47" dirty="0">
                <a:solidFill>
                  <a:srgbClr val="004AAC"/>
                </a:solidFill>
                <a:latin typeface="Liberation Sans Narrow"/>
                <a:cs typeface="Liberation Sans Narrow"/>
              </a:rPr>
              <a:t> </a:t>
            </a:r>
            <a:r>
              <a:rPr sz="2633" b="1" kern="0" spc="-33" dirty="0">
                <a:solidFill>
                  <a:srgbClr val="004AAC"/>
                </a:solidFill>
                <a:latin typeface="Liberation Sans Narrow"/>
                <a:cs typeface="Liberation Sans Narrow"/>
              </a:rPr>
              <a:t>A</a:t>
            </a:r>
            <a:endParaRPr sz="2633" kern="0" dirty="0">
              <a:solidFill>
                <a:sysClr val="windowText" lastClr="000000"/>
              </a:solidFill>
              <a:latin typeface="Liberation Sans Narrow"/>
              <a:cs typeface="Liberation Sans Narrow"/>
            </a:endParaRPr>
          </a:p>
          <a:p>
            <a:pPr marL="8467" marR="1308589">
              <a:lnSpc>
                <a:spcPts val="2653"/>
              </a:lnSpc>
              <a:spcBef>
                <a:spcPts val="257"/>
              </a:spcBef>
            </a:pPr>
            <a:r>
              <a:rPr sz="2633" b="1" kern="0" spc="-7" dirty="0">
                <a:solidFill>
                  <a:srgbClr val="004AAC"/>
                </a:solidFill>
                <a:latin typeface="Liberation Sans Narrow"/>
                <a:cs typeface="Liberation Sans Narrow"/>
              </a:rPr>
              <a:t>MESSAGE</a:t>
            </a:r>
            <a:r>
              <a:rPr sz="2633" b="1" kern="0" spc="-76"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73" dirty="0">
                <a:solidFill>
                  <a:srgbClr val="004AAC"/>
                </a:solidFill>
                <a:latin typeface="Liberation Sans Narrow"/>
                <a:cs typeface="Liberation Sans Narrow"/>
              </a:rPr>
              <a:t> </a:t>
            </a:r>
            <a:r>
              <a:rPr sz="2633" b="1" kern="0" spc="50" dirty="0">
                <a:solidFill>
                  <a:srgbClr val="004AAC"/>
                </a:solidFill>
                <a:latin typeface="Liberation Sans Narrow"/>
                <a:cs typeface="Liberation Sans Narrow"/>
              </a:rPr>
              <a:t>FRIENDS,</a:t>
            </a:r>
            <a:r>
              <a:rPr sz="2633" b="1" kern="0" spc="-73"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FAMILY</a:t>
            </a:r>
            <a:r>
              <a:rPr sz="2633" b="1" kern="0" spc="-76"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AND</a:t>
            </a:r>
            <a:r>
              <a:rPr sz="2633" b="1" kern="0" spc="-73" dirty="0">
                <a:solidFill>
                  <a:srgbClr val="004AAC"/>
                </a:solidFill>
                <a:latin typeface="Liberation Sans Narrow"/>
                <a:cs typeface="Liberation Sans Narrow"/>
              </a:rPr>
              <a:t> </a:t>
            </a:r>
            <a:r>
              <a:rPr sz="2633" b="1" kern="0" spc="63" dirty="0">
                <a:solidFill>
                  <a:srgbClr val="004AAC"/>
                </a:solidFill>
                <a:latin typeface="Liberation Sans Narrow"/>
                <a:cs typeface="Liberation Sans Narrow"/>
              </a:rPr>
              <a:t>OTHER</a:t>
            </a:r>
            <a:r>
              <a:rPr sz="2633" b="1" kern="0" spc="-73" dirty="0">
                <a:solidFill>
                  <a:srgbClr val="004AAC"/>
                </a:solidFill>
                <a:latin typeface="Liberation Sans Narrow"/>
                <a:cs typeface="Liberation Sans Narrow"/>
              </a:rPr>
              <a:t> </a:t>
            </a:r>
            <a:r>
              <a:rPr sz="2633" b="1" kern="0" spc="60" dirty="0">
                <a:solidFill>
                  <a:srgbClr val="004AAC"/>
                </a:solidFill>
                <a:latin typeface="Liberation Sans Narrow"/>
                <a:cs typeface="Liberation Sans Narrow"/>
              </a:rPr>
              <a:t>INDIVIDUALS</a:t>
            </a:r>
            <a:r>
              <a:rPr sz="2633" b="1" kern="0" spc="-76" dirty="0">
                <a:solidFill>
                  <a:srgbClr val="004AAC"/>
                </a:solidFill>
                <a:latin typeface="Liberation Sans Narrow"/>
                <a:cs typeface="Liberation Sans Narrow"/>
              </a:rPr>
              <a:t> </a:t>
            </a:r>
            <a:r>
              <a:rPr sz="2633" b="1" kern="0" spc="97" dirty="0">
                <a:solidFill>
                  <a:srgbClr val="004AAC"/>
                </a:solidFill>
                <a:latin typeface="Liberation Sans Narrow"/>
                <a:cs typeface="Liberation Sans Narrow"/>
              </a:rPr>
              <a:t>TO</a:t>
            </a:r>
            <a:r>
              <a:rPr sz="2633" b="1" kern="0" spc="-73" dirty="0">
                <a:solidFill>
                  <a:srgbClr val="004AAC"/>
                </a:solidFill>
                <a:latin typeface="Liberation Sans Narrow"/>
                <a:cs typeface="Liberation Sans Narrow"/>
              </a:rPr>
              <a:t> </a:t>
            </a:r>
            <a:r>
              <a:rPr sz="2633" b="1" kern="0" spc="-7" dirty="0">
                <a:solidFill>
                  <a:srgbClr val="004AAC"/>
                </a:solidFill>
                <a:latin typeface="Liberation Sans Narrow"/>
                <a:cs typeface="Liberation Sans Narrow"/>
              </a:rPr>
              <a:t>CREATE</a:t>
            </a:r>
            <a:r>
              <a:rPr sz="2633" b="1" kern="0" spc="-73" dirty="0">
                <a:solidFill>
                  <a:srgbClr val="004AAC"/>
                </a:solidFill>
                <a:latin typeface="Liberation Sans Narrow"/>
                <a:cs typeface="Liberation Sans Narrow"/>
              </a:rPr>
              <a:t> </a:t>
            </a:r>
            <a:r>
              <a:rPr sz="2633" b="1" kern="0" spc="-33" dirty="0">
                <a:solidFill>
                  <a:srgbClr val="004AAC"/>
                </a:solidFill>
                <a:latin typeface="Liberation Sans Narrow"/>
                <a:cs typeface="Liberation Sans Narrow"/>
              </a:rPr>
              <a:t>A </a:t>
            </a:r>
            <a:r>
              <a:rPr sz="2633" b="1" kern="0" spc="57" dirty="0">
                <a:solidFill>
                  <a:srgbClr val="004AAC"/>
                </a:solidFill>
                <a:latin typeface="Liberation Sans Narrow"/>
                <a:cs typeface="Liberation Sans Narrow"/>
              </a:rPr>
              <a:t>SIGNIFICANT</a:t>
            </a:r>
            <a:r>
              <a:rPr sz="2633" b="1" kern="0" spc="-70" dirty="0">
                <a:solidFill>
                  <a:srgbClr val="004AAC"/>
                </a:solidFill>
                <a:latin typeface="Liberation Sans Narrow"/>
                <a:cs typeface="Liberation Sans Narrow"/>
              </a:rPr>
              <a:t> </a:t>
            </a:r>
            <a:r>
              <a:rPr sz="2633" b="1" kern="0" spc="63" dirty="0">
                <a:solidFill>
                  <a:srgbClr val="004AAC"/>
                </a:solidFill>
                <a:latin typeface="Liberation Sans Narrow"/>
                <a:cs typeface="Liberation Sans Narrow"/>
              </a:rPr>
              <a:t>GROWTH</a:t>
            </a:r>
            <a:r>
              <a:rPr sz="2633" b="1" kern="0" spc="-67" dirty="0">
                <a:solidFill>
                  <a:srgbClr val="004AAC"/>
                </a:solidFill>
                <a:latin typeface="Liberation Sans Narrow"/>
                <a:cs typeface="Liberation Sans Narrow"/>
              </a:rPr>
              <a:t> </a:t>
            </a:r>
            <a:r>
              <a:rPr sz="2633" b="1" kern="0" spc="147" dirty="0">
                <a:solidFill>
                  <a:srgbClr val="004AAC"/>
                </a:solidFill>
                <a:latin typeface="Liberation Sans Narrow"/>
                <a:cs typeface="Liberation Sans Narrow"/>
              </a:rPr>
              <a:t>IN</a:t>
            </a:r>
            <a:r>
              <a:rPr sz="2633" b="1" kern="0" spc="-67" dirty="0">
                <a:solidFill>
                  <a:srgbClr val="004AAC"/>
                </a:solidFill>
                <a:latin typeface="Liberation Sans Narrow"/>
                <a:cs typeface="Liberation Sans Narrow"/>
              </a:rPr>
              <a:t> </a:t>
            </a:r>
            <a:r>
              <a:rPr sz="2633" b="1" kern="0" spc="90" dirty="0">
                <a:solidFill>
                  <a:srgbClr val="004AAC"/>
                </a:solidFill>
                <a:latin typeface="Liberation Sans Narrow"/>
                <a:cs typeface="Liberation Sans Narrow"/>
              </a:rPr>
              <a:t>THE</a:t>
            </a:r>
            <a:r>
              <a:rPr sz="2633" b="1" kern="0" spc="-67" dirty="0">
                <a:solidFill>
                  <a:srgbClr val="004AAC"/>
                </a:solidFill>
                <a:latin typeface="Liberation Sans Narrow"/>
                <a:cs typeface="Liberation Sans Narrow"/>
              </a:rPr>
              <a:t> </a:t>
            </a:r>
            <a:r>
              <a:rPr sz="2633" b="1" kern="0" spc="73" dirty="0">
                <a:solidFill>
                  <a:srgbClr val="004AAC"/>
                </a:solidFill>
                <a:latin typeface="Liberation Sans Narrow"/>
                <a:cs typeface="Liberation Sans Narrow"/>
              </a:rPr>
              <a:t>NUMBER</a:t>
            </a:r>
            <a:r>
              <a:rPr sz="2633" b="1" kern="0" spc="-67"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OF</a:t>
            </a:r>
            <a:r>
              <a:rPr sz="2633" b="1" kern="0" spc="-67" dirty="0">
                <a:solidFill>
                  <a:srgbClr val="004AAC"/>
                </a:solidFill>
                <a:latin typeface="Liberation Sans Narrow"/>
                <a:cs typeface="Liberation Sans Narrow"/>
              </a:rPr>
              <a:t> </a:t>
            </a:r>
            <a:r>
              <a:rPr sz="2633" b="1" kern="0" spc="73" dirty="0">
                <a:solidFill>
                  <a:srgbClr val="004AAC"/>
                </a:solidFill>
                <a:latin typeface="Liberation Sans Narrow"/>
                <a:cs typeface="Liberation Sans Narrow"/>
              </a:rPr>
              <a:t>ITS</a:t>
            </a:r>
            <a:r>
              <a:rPr sz="2633" b="1" kern="0" spc="-70" dirty="0">
                <a:solidFill>
                  <a:srgbClr val="004AAC"/>
                </a:solidFill>
                <a:latin typeface="Liberation Sans Narrow"/>
                <a:cs typeface="Liberation Sans Narrow"/>
              </a:rPr>
              <a:t> </a:t>
            </a:r>
            <a:r>
              <a:rPr sz="2633" b="1" kern="0" spc="43" dirty="0">
                <a:solidFill>
                  <a:srgbClr val="004AAC"/>
                </a:solidFill>
                <a:latin typeface="Liberation Sans Narrow"/>
                <a:cs typeface="Liberation Sans Narrow"/>
              </a:rPr>
              <a:t>RECIPIENTS.</a:t>
            </a:r>
            <a:r>
              <a:rPr sz="2633" b="1" kern="0" spc="657" dirty="0">
                <a:solidFill>
                  <a:srgbClr val="004AAC"/>
                </a:solidFill>
                <a:latin typeface="Liberation Sans Narrow"/>
                <a:cs typeface="Liberation Sans Narrow"/>
              </a:rPr>
              <a:t> </a:t>
            </a:r>
            <a:r>
              <a:rPr sz="2633" b="1" kern="0" spc="30" dirty="0">
                <a:solidFill>
                  <a:srgbClr val="004AAC"/>
                </a:solidFill>
                <a:latin typeface="Liberation Sans Narrow"/>
                <a:cs typeface="Liberation Sans Narrow"/>
              </a:rPr>
              <a:t>PROVIDES</a:t>
            </a:r>
            <a:r>
              <a:rPr sz="2633" b="1" kern="0" spc="-47" dirty="0">
                <a:solidFill>
                  <a:srgbClr val="004AAC"/>
                </a:solidFill>
                <a:latin typeface="Liberation Sans Narrow"/>
                <a:cs typeface="Liberation Sans Narrow"/>
              </a:rPr>
              <a:t> </a:t>
            </a:r>
            <a:r>
              <a:rPr sz="2633" b="1" kern="0" spc="-100" dirty="0">
                <a:solidFill>
                  <a:srgbClr val="004AAC"/>
                </a:solidFill>
                <a:latin typeface="Liberation Sans Narrow"/>
                <a:cs typeface="Liberation Sans Narrow"/>
              </a:rPr>
              <a:t>A</a:t>
            </a:r>
            <a:r>
              <a:rPr sz="2633" b="1" kern="0" spc="-47"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SENSE</a:t>
            </a:r>
            <a:r>
              <a:rPr sz="2633" b="1" kern="0" spc="-47"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OF</a:t>
            </a:r>
            <a:r>
              <a:rPr sz="2633" b="1" kern="0" spc="-43" dirty="0">
                <a:solidFill>
                  <a:srgbClr val="004AAC"/>
                </a:solidFill>
                <a:latin typeface="Liberation Sans Narrow"/>
                <a:cs typeface="Liberation Sans Narrow"/>
              </a:rPr>
              <a:t> </a:t>
            </a:r>
            <a:r>
              <a:rPr sz="2633" b="1" kern="0" spc="40" dirty="0">
                <a:solidFill>
                  <a:srgbClr val="004AAC"/>
                </a:solidFill>
                <a:latin typeface="Liberation Sans Narrow"/>
                <a:cs typeface="Liberation Sans Narrow"/>
              </a:rPr>
              <a:t>SURPRISE,</a:t>
            </a:r>
            <a:r>
              <a:rPr sz="2633" b="1" kern="0" spc="-47" dirty="0">
                <a:solidFill>
                  <a:srgbClr val="004AAC"/>
                </a:solidFill>
                <a:latin typeface="Liberation Sans Narrow"/>
                <a:cs typeface="Liberation Sans Narrow"/>
              </a:rPr>
              <a:t> </a:t>
            </a:r>
            <a:r>
              <a:rPr sz="2633" b="1" kern="0" spc="37" dirty="0">
                <a:solidFill>
                  <a:srgbClr val="004AAC"/>
                </a:solidFill>
                <a:latin typeface="Liberation Sans Narrow"/>
                <a:cs typeface="Liberation Sans Narrow"/>
              </a:rPr>
              <a:t>SUSPENSE</a:t>
            </a:r>
            <a:r>
              <a:rPr sz="2633" b="1" kern="0" spc="-47"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OR</a:t>
            </a:r>
            <a:r>
              <a:rPr sz="2633" b="1" kern="0" spc="-47" dirty="0">
                <a:solidFill>
                  <a:srgbClr val="004AAC"/>
                </a:solidFill>
                <a:latin typeface="Liberation Sans Narrow"/>
                <a:cs typeface="Liberation Sans Narrow"/>
              </a:rPr>
              <a:t> </a:t>
            </a:r>
            <a:r>
              <a:rPr sz="2633" b="1" kern="0" spc="57" dirty="0">
                <a:solidFill>
                  <a:srgbClr val="004AAC"/>
                </a:solidFill>
                <a:latin typeface="Liberation Sans Narrow"/>
                <a:cs typeface="Liberation Sans Narrow"/>
              </a:rPr>
              <a:t>DELIGHT.</a:t>
            </a:r>
            <a:endParaRPr sz="2633" kern="0" dirty="0">
              <a:solidFill>
                <a:sysClr val="windowText" lastClr="000000"/>
              </a:solidFill>
              <a:latin typeface="Liberation Sans Narrow"/>
              <a:cs typeface="Liberation Sans Narrow"/>
            </a:endParaRPr>
          </a:p>
          <a:p>
            <a:pPr marL="8467">
              <a:lnSpc>
                <a:spcPts val="2383"/>
              </a:lnSpc>
            </a:pPr>
            <a:r>
              <a:rPr sz="2633" b="1" kern="0" spc="73" dirty="0">
                <a:solidFill>
                  <a:srgbClr val="004AAC"/>
                </a:solidFill>
                <a:latin typeface="Liberation Sans Narrow"/>
                <a:cs typeface="Liberation Sans Narrow"/>
              </a:rPr>
              <a:t>INTERNET</a:t>
            </a:r>
            <a:r>
              <a:rPr sz="2633" b="1" kern="0" spc="-30"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AND</a:t>
            </a:r>
            <a:r>
              <a:rPr sz="2633" b="1" kern="0" spc="-30" dirty="0">
                <a:solidFill>
                  <a:srgbClr val="004AAC"/>
                </a:solidFill>
                <a:latin typeface="Liberation Sans Narrow"/>
                <a:cs typeface="Liberation Sans Narrow"/>
              </a:rPr>
              <a:t> </a:t>
            </a:r>
            <a:r>
              <a:rPr sz="2633" b="1" kern="0" spc="90" dirty="0">
                <a:solidFill>
                  <a:srgbClr val="004AAC"/>
                </a:solidFill>
                <a:latin typeface="Liberation Sans Narrow"/>
                <a:cs typeface="Liberation Sans Narrow"/>
              </a:rPr>
              <a:t>THE</a:t>
            </a:r>
            <a:r>
              <a:rPr sz="2633" b="1" kern="0" spc="-30"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ADVENT</a:t>
            </a:r>
            <a:r>
              <a:rPr sz="2633" b="1" kern="0" spc="-30"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OF</a:t>
            </a:r>
            <a:r>
              <a:rPr sz="2633" b="1" kern="0" spc="-27"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SOCIAL</a:t>
            </a:r>
            <a:r>
              <a:rPr sz="2633" b="1" kern="0" spc="-30" dirty="0">
                <a:solidFill>
                  <a:srgbClr val="004AAC"/>
                </a:solidFill>
                <a:latin typeface="Liberation Sans Narrow"/>
                <a:cs typeface="Liberation Sans Narrow"/>
              </a:rPr>
              <a:t> </a:t>
            </a:r>
            <a:r>
              <a:rPr sz="2633" b="1" kern="0" spc="40" dirty="0">
                <a:solidFill>
                  <a:srgbClr val="004AAC"/>
                </a:solidFill>
                <a:latin typeface="Liberation Sans Narrow"/>
                <a:cs typeface="Liberation Sans Narrow"/>
              </a:rPr>
              <a:t>MEDIA</a:t>
            </a:r>
            <a:r>
              <a:rPr sz="2633" b="1" kern="0" spc="-30"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HAS</a:t>
            </a:r>
            <a:r>
              <a:rPr sz="2633" b="1" kern="0" spc="-30" dirty="0">
                <a:solidFill>
                  <a:srgbClr val="004AAC"/>
                </a:solidFill>
                <a:latin typeface="Liberation Sans Narrow"/>
                <a:cs typeface="Liberation Sans Narrow"/>
              </a:rPr>
              <a:t> </a:t>
            </a:r>
            <a:r>
              <a:rPr sz="2633" b="1" kern="0" spc="-27" dirty="0">
                <a:solidFill>
                  <a:srgbClr val="004AAC"/>
                </a:solidFill>
                <a:latin typeface="Liberation Sans Narrow"/>
                <a:cs typeface="Liberation Sans Narrow"/>
              </a:rPr>
              <a:t>GREATLY</a:t>
            </a:r>
            <a:r>
              <a:rPr sz="2633" b="1" kern="0" spc="-30"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INCREASED</a:t>
            </a:r>
            <a:r>
              <a:rPr sz="2633" b="1" kern="0" spc="-27" dirty="0">
                <a:solidFill>
                  <a:srgbClr val="004AAC"/>
                </a:solidFill>
                <a:latin typeface="Liberation Sans Narrow"/>
                <a:cs typeface="Liberation Sans Narrow"/>
              </a:rPr>
              <a:t> </a:t>
            </a:r>
            <a:r>
              <a:rPr sz="2633" b="1" kern="0" spc="73" dirty="0">
                <a:solidFill>
                  <a:srgbClr val="004AAC"/>
                </a:solidFill>
                <a:latin typeface="Liberation Sans Narrow"/>
                <a:cs typeface="Liberation Sans Narrow"/>
              </a:rPr>
              <a:t>THE</a:t>
            </a:r>
            <a:endParaRPr sz="2633" kern="0" dirty="0">
              <a:solidFill>
                <a:sysClr val="windowText" lastClr="000000"/>
              </a:solidFill>
              <a:latin typeface="Liberation Sans Narrow"/>
              <a:cs typeface="Liberation Sans Narrow"/>
            </a:endParaRPr>
          </a:p>
          <a:p>
            <a:pPr marL="8467">
              <a:lnSpc>
                <a:spcPts val="2903"/>
              </a:lnSpc>
            </a:pPr>
            <a:r>
              <a:rPr sz="2633" b="1" kern="0" spc="93" dirty="0">
                <a:solidFill>
                  <a:srgbClr val="004AAC"/>
                </a:solidFill>
                <a:latin typeface="Liberation Sans Narrow"/>
                <a:cs typeface="Liberation Sans Narrow"/>
              </a:rPr>
              <a:t>AMOUNT</a:t>
            </a:r>
            <a:r>
              <a:rPr sz="2633" b="1" kern="0" spc="-83" dirty="0">
                <a:solidFill>
                  <a:srgbClr val="004AAC"/>
                </a:solidFill>
                <a:latin typeface="Liberation Sans Narrow"/>
                <a:cs typeface="Liberation Sans Narrow"/>
              </a:rPr>
              <a:t> </a:t>
            </a:r>
            <a:r>
              <a:rPr sz="2633" b="1" kern="0" spc="47" dirty="0">
                <a:solidFill>
                  <a:srgbClr val="004AAC"/>
                </a:solidFill>
                <a:latin typeface="Liberation Sans Narrow"/>
                <a:cs typeface="Liberation Sans Narrow"/>
              </a:rPr>
              <a:t>OF</a:t>
            </a:r>
            <a:r>
              <a:rPr sz="2633" b="1" kern="0" spc="-80" dirty="0">
                <a:solidFill>
                  <a:srgbClr val="004AAC"/>
                </a:solidFill>
                <a:latin typeface="Liberation Sans Narrow"/>
                <a:cs typeface="Liberation Sans Narrow"/>
              </a:rPr>
              <a:t> </a:t>
            </a:r>
            <a:r>
              <a:rPr sz="2633" b="1" kern="0" dirty="0">
                <a:solidFill>
                  <a:srgbClr val="004AAC"/>
                </a:solidFill>
                <a:latin typeface="Liberation Sans Narrow"/>
                <a:cs typeface="Liberation Sans Narrow"/>
              </a:rPr>
              <a:t>VIRAL</a:t>
            </a:r>
            <a:r>
              <a:rPr sz="2633" b="1" kern="0" spc="-80" dirty="0">
                <a:solidFill>
                  <a:srgbClr val="004AAC"/>
                </a:solidFill>
                <a:latin typeface="Liberation Sans Narrow"/>
                <a:cs typeface="Liberation Sans Narrow"/>
              </a:rPr>
              <a:t> </a:t>
            </a:r>
            <a:r>
              <a:rPr sz="2633" b="1" kern="0" spc="-7" dirty="0">
                <a:solidFill>
                  <a:srgbClr val="004AAC"/>
                </a:solidFill>
                <a:latin typeface="Liberation Sans Narrow"/>
                <a:cs typeface="Liberation Sans Narrow"/>
              </a:rPr>
              <a:t>MESSAGES</a:t>
            </a:r>
            <a:endParaRPr sz="2633" kern="0" dirty="0">
              <a:solidFill>
                <a:sysClr val="windowText" lastClr="000000"/>
              </a:solidFill>
              <a:latin typeface="Liberation Sans Narrow"/>
              <a:cs typeface="Liberation Sans Narrow"/>
            </a:endParaRPr>
          </a:p>
        </p:txBody>
      </p:sp>
    </p:spTree>
    <p:extLst>
      <p:ext uri="{BB962C8B-B14F-4D97-AF65-F5344CB8AC3E}">
        <p14:creationId xmlns:p14="http://schemas.microsoft.com/office/powerpoint/2010/main" val="2196038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164661" y="1"/>
            <a:ext cx="4027338" cy="3766739"/>
          </a:xfrm>
          <a:prstGeom prst="rect">
            <a:avLst/>
          </a:prstGeom>
        </p:spPr>
      </p:pic>
      <p:grpSp>
        <p:nvGrpSpPr>
          <p:cNvPr id="3" name="object 3"/>
          <p:cNvGrpSpPr/>
          <p:nvPr/>
        </p:nvGrpSpPr>
        <p:grpSpPr>
          <a:xfrm>
            <a:off x="0" y="1107133"/>
            <a:ext cx="5568950" cy="5750983"/>
            <a:chOff x="0" y="1660698"/>
            <a:chExt cx="8353425" cy="8626475"/>
          </a:xfrm>
        </p:grpSpPr>
        <p:pic>
          <p:nvPicPr>
            <p:cNvPr id="4" name="object 4"/>
            <p:cNvPicPr/>
            <p:nvPr/>
          </p:nvPicPr>
          <p:blipFill>
            <a:blip r:embed="rId3" cstate="print"/>
            <a:stretch>
              <a:fillRect/>
            </a:stretch>
          </p:blipFill>
          <p:spPr>
            <a:xfrm>
              <a:off x="0" y="6312323"/>
              <a:ext cx="4234320" cy="3974676"/>
            </a:xfrm>
            <a:prstGeom prst="rect">
              <a:avLst/>
            </a:prstGeom>
          </p:spPr>
        </p:pic>
        <p:sp>
          <p:nvSpPr>
            <p:cNvPr id="5" name="object 5"/>
            <p:cNvSpPr/>
            <p:nvPr/>
          </p:nvSpPr>
          <p:spPr>
            <a:xfrm>
              <a:off x="370639" y="1681827"/>
              <a:ext cx="7962265" cy="6923405"/>
            </a:xfrm>
            <a:custGeom>
              <a:avLst/>
              <a:gdLst/>
              <a:ahLst/>
              <a:cxnLst/>
              <a:rect l="l" t="t" r="r" b="b"/>
              <a:pathLst>
                <a:path w="7962265" h="6923405">
                  <a:moveTo>
                    <a:pt x="7901006" y="6923346"/>
                  </a:moveTo>
                  <a:lnTo>
                    <a:pt x="61695" y="6923346"/>
                  </a:lnTo>
                  <a:lnTo>
                    <a:pt x="37793" y="6918460"/>
                  </a:lnTo>
                  <a:lnTo>
                    <a:pt x="18170" y="6905175"/>
                  </a:lnTo>
                  <a:lnTo>
                    <a:pt x="4885" y="6885552"/>
                  </a:lnTo>
                  <a:lnTo>
                    <a:pt x="0" y="6861651"/>
                  </a:lnTo>
                  <a:lnTo>
                    <a:pt x="0" y="61695"/>
                  </a:lnTo>
                  <a:lnTo>
                    <a:pt x="4885" y="37793"/>
                  </a:lnTo>
                  <a:lnTo>
                    <a:pt x="18170" y="18170"/>
                  </a:lnTo>
                  <a:lnTo>
                    <a:pt x="37793" y="4885"/>
                  </a:lnTo>
                  <a:lnTo>
                    <a:pt x="61695" y="0"/>
                  </a:lnTo>
                  <a:lnTo>
                    <a:pt x="7900162" y="0"/>
                  </a:lnTo>
                  <a:lnTo>
                    <a:pt x="7924063" y="4885"/>
                  </a:lnTo>
                  <a:lnTo>
                    <a:pt x="7943687" y="18170"/>
                  </a:lnTo>
                  <a:lnTo>
                    <a:pt x="7956971" y="37793"/>
                  </a:lnTo>
                  <a:lnTo>
                    <a:pt x="7961857" y="61695"/>
                  </a:lnTo>
                  <a:lnTo>
                    <a:pt x="7961857" y="6860805"/>
                  </a:lnTo>
                  <a:lnTo>
                    <a:pt x="7957459" y="6885195"/>
                  </a:lnTo>
                  <a:lnTo>
                    <a:pt x="7944426" y="6905070"/>
                  </a:lnTo>
                  <a:lnTo>
                    <a:pt x="7924895" y="6918447"/>
                  </a:lnTo>
                  <a:lnTo>
                    <a:pt x="7901006" y="6923346"/>
                  </a:lnTo>
                  <a:close/>
                </a:path>
              </a:pathLst>
            </a:custGeom>
            <a:solidFill>
              <a:srgbClr val="FFFFFF"/>
            </a:solidFill>
          </p:spPr>
          <p:txBody>
            <a:bodyPr wrap="square" lIns="0" tIns="0" rIns="0" bIns="0" rtlCol="0"/>
            <a:lstStyle/>
            <a:p>
              <a:endParaRPr sz="1200" kern="0">
                <a:solidFill>
                  <a:sysClr val="windowText" lastClr="000000"/>
                </a:solidFill>
              </a:endParaRPr>
            </a:p>
          </p:txBody>
        </p:sp>
        <p:sp>
          <p:nvSpPr>
            <p:cNvPr id="6" name="object 6"/>
            <p:cNvSpPr/>
            <p:nvPr/>
          </p:nvSpPr>
          <p:spPr>
            <a:xfrm>
              <a:off x="349511" y="1660698"/>
              <a:ext cx="8003540" cy="6964045"/>
            </a:xfrm>
            <a:custGeom>
              <a:avLst/>
              <a:gdLst/>
              <a:ahLst/>
              <a:cxnLst/>
              <a:rect l="l" t="t" r="r" b="b"/>
              <a:pathLst>
                <a:path w="8003540" h="6964045">
                  <a:moveTo>
                    <a:pt x="7930235" y="6963962"/>
                  </a:moveTo>
                  <a:lnTo>
                    <a:pt x="74723" y="6963962"/>
                  </a:lnTo>
                  <a:lnTo>
                    <a:pt x="50629" y="6959080"/>
                  </a:lnTo>
                  <a:lnTo>
                    <a:pt x="24297" y="6941305"/>
                  </a:lnTo>
                  <a:lnTo>
                    <a:pt x="6523" y="6914974"/>
                  </a:lnTo>
                  <a:lnTo>
                    <a:pt x="0" y="6882779"/>
                  </a:lnTo>
                  <a:lnTo>
                    <a:pt x="0" y="82823"/>
                  </a:lnTo>
                  <a:lnTo>
                    <a:pt x="6523" y="50629"/>
                  </a:lnTo>
                  <a:lnTo>
                    <a:pt x="24297" y="24297"/>
                  </a:lnTo>
                  <a:lnTo>
                    <a:pt x="50629" y="6523"/>
                  </a:lnTo>
                  <a:lnTo>
                    <a:pt x="82823" y="0"/>
                  </a:lnTo>
                  <a:lnTo>
                    <a:pt x="7922135" y="0"/>
                  </a:lnTo>
                  <a:lnTo>
                    <a:pt x="7954330" y="6523"/>
                  </a:lnTo>
                  <a:lnTo>
                    <a:pt x="7980661" y="24297"/>
                  </a:lnTo>
                  <a:lnTo>
                    <a:pt x="7991073" y="39721"/>
                  </a:lnTo>
                  <a:lnTo>
                    <a:pt x="82823" y="39721"/>
                  </a:lnTo>
                  <a:lnTo>
                    <a:pt x="66105" y="43128"/>
                  </a:lnTo>
                  <a:lnTo>
                    <a:pt x="52398" y="52398"/>
                  </a:lnTo>
                  <a:lnTo>
                    <a:pt x="43128" y="66105"/>
                  </a:lnTo>
                  <a:lnTo>
                    <a:pt x="39721" y="82823"/>
                  </a:lnTo>
                  <a:lnTo>
                    <a:pt x="39721" y="6882779"/>
                  </a:lnTo>
                  <a:lnTo>
                    <a:pt x="43128" y="6899497"/>
                  </a:lnTo>
                  <a:lnTo>
                    <a:pt x="52398" y="6913205"/>
                  </a:lnTo>
                  <a:lnTo>
                    <a:pt x="66105" y="6922475"/>
                  </a:lnTo>
                  <a:lnTo>
                    <a:pt x="82823" y="6925881"/>
                  </a:lnTo>
                  <a:lnTo>
                    <a:pt x="7991073" y="6925881"/>
                  </a:lnTo>
                  <a:lnTo>
                    <a:pt x="7980661" y="6941305"/>
                  </a:lnTo>
                  <a:lnTo>
                    <a:pt x="7954330" y="6959080"/>
                  </a:lnTo>
                  <a:lnTo>
                    <a:pt x="7930235" y="6963962"/>
                  </a:lnTo>
                  <a:close/>
                </a:path>
                <a:path w="8003540" h="6964045">
                  <a:moveTo>
                    <a:pt x="7991073" y="6925881"/>
                  </a:moveTo>
                  <a:lnTo>
                    <a:pt x="7922135" y="6925881"/>
                  </a:lnTo>
                  <a:lnTo>
                    <a:pt x="7938853" y="6922475"/>
                  </a:lnTo>
                  <a:lnTo>
                    <a:pt x="7952560" y="6913205"/>
                  </a:lnTo>
                  <a:lnTo>
                    <a:pt x="7961830" y="6899497"/>
                  </a:lnTo>
                  <a:lnTo>
                    <a:pt x="7965237" y="6882779"/>
                  </a:lnTo>
                  <a:lnTo>
                    <a:pt x="7965237" y="82823"/>
                  </a:lnTo>
                  <a:lnTo>
                    <a:pt x="7961830" y="66105"/>
                  </a:lnTo>
                  <a:lnTo>
                    <a:pt x="7952560" y="52398"/>
                  </a:lnTo>
                  <a:lnTo>
                    <a:pt x="7938853" y="43128"/>
                  </a:lnTo>
                  <a:lnTo>
                    <a:pt x="7922135" y="39721"/>
                  </a:lnTo>
                  <a:lnTo>
                    <a:pt x="7991073" y="39721"/>
                  </a:lnTo>
                  <a:lnTo>
                    <a:pt x="7998435" y="50629"/>
                  </a:lnTo>
                  <a:lnTo>
                    <a:pt x="8003486" y="75553"/>
                  </a:lnTo>
                  <a:lnTo>
                    <a:pt x="8003486" y="6890050"/>
                  </a:lnTo>
                  <a:lnTo>
                    <a:pt x="7998435" y="6914974"/>
                  </a:lnTo>
                  <a:lnTo>
                    <a:pt x="7991073" y="6925881"/>
                  </a:lnTo>
                  <a:close/>
                </a:path>
              </a:pathLst>
            </a:custGeom>
            <a:solidFill>
              <a:srgbClr val="181818"/>
            </a:solidFill>
          </p:spPr>
          <p:txBody>
            <a:bodyPr wrap="square" lIns="0" tIns="0" rIns="0" bIns="0" rtlCol="0"/>
            <a:lstStyle/>
            <a:p>
              <a:endParaRPr sz="1200" kern="0">
                <a:solidFill>
                  <a:sysClr val="windowText" lastClr="000000"/>
                </a:solidFill>
              </a:endParaRPr>
            </a:p>
          </p:txBody>
        </p:sp>
      </p:grpSp>
      <p:pic>
        <p:nvPicPr>
          <p:cNvPr id="7" name="object 7"/>
          <p:cNvPicPr/>
          <p:nvPr/>
        </p:nvPicPr>
        <p:blipFill>
          <a:blip r:embed="rId4" cstate="print"/>
          <a:stretch>
            <a:fillRect/>
          </a:stretch>
        </p:blipFill>
        <p:spPr>
          <a:xfrm>
            <a:off x="6039546" y="2324795"/>
            <a:ext cx="2024281" cy="469899"/>
          </a:xfrm>
          <a:prstGeom prst="rect">
            <a:avLst/>
          </a:prstGeom>
        </p:spPr>
      </p:pic>
      <p:grpSp>
        <p:nvGrpSpPr>
          <p:cNvPr id="8" name="object 8"/>
          <p:cNvGrpSpPr/>
          <p:nvPr/>
        </p:nvGrpSpPr>
        <p:grpSpPr>
          <a:xfrm>
            <a:off x="6039546" y="993894"/>
            <a:ext cx="5695950" cy="5305637"/>
            <a:chOff x="9059319" y="1490841"/>
            <a:chExt cx="8543925" cy="7958455"/>
          </a:xfrm>
        </p:grpSpPr>
        <p:pic>
          <p:nvPicPr>
            <p:cNvPr id="9" name="object 9"/>
            <p:cNvPicPr/>
            <p:nvPr/>
          </p:nvPicPr>
          <p:blipFill>
            <a:blip r:embed="rId5" cstate="print"/>
            <a:stretch>
              <a:fillRect/>
            </a:stretch>
          </p:blipFill>
          <p:spPr>
            <a:xfrm>
              <a:off x="10519293" y="7620198"/>
              <a:ext cx="2238374" cy="1828799"/>
            </a:xfrm>
            <a:prstGeom prst="rect">
              <a:avLst/>
            </a:prstGeom>
          </p:spPr>
        </p:pic>
        <p:pic>
          <p:nvPicPr>
            <p:cNvPr id="10" name="object 10"/>
            <p:cNvPicPr/>
            <p:nvPr/>
          </p:nvPicPr>
          <p:blipFill>
            <a:blip r:embed="rId6" cstate="print"/>
            <a:stretch>
              <a:fillRect/>
            </a:stretch>
          </p:blipFill>
          <p:spPr>
            <a:xfrm>
              <a:off x="9059319" y="1490841"/>
              <a:ext cx="8543924" cy="6134099"/>
            </a:xfrm>
            <a:prstGeom prst="rect">
              <a:avLst/>
            </a:prstGeom>
          </p:spPr>
        </p:pic>
      </p:grpSp>
      <p:sp>
        <p:nvSpPr>
          <p:cNvPr id="11" name="object 11"/>
          <p:cNvSpPr txBox="1">
            <a:spLocks noGrp="1"/>
          </p:cNvSpPr>
          <p:nvPr>
            <p:ph type="title"/>
          </p:nvPr>
        </p:nvSpPr>
        <p:spPr>
          <a:xfrm>
            <a:off x="451743" y="1382899"/>
            <a:ext cx="2889250" cy="945858"/>
          </a:xfrm>
          <a:prstGeom prst="rect">
            <a:avLst/>
          </a:prstGeom>
        </p:spPr>
        <p:txBody>
          <a:bodyPr vert="horz" wrap="square" lIns="0" tIns="198967" rIns="0" bIns="0" rtlCol="0">
            <a:spAutoFit/>
          </a:bodyPr>
          <a:lstStyle/>
          <a:p>
            <a:pPr marL="8467" marR="3387">
              <a:lnSpc>
                <a:spcPct val="65900"/>
              </a:lnSpc>
              <a:spcBef>
                <a:spcPts val="1567"/>
              </a:spcBef>
            </a:pPr>
            <a:r>
              <a:rPr sz="3667" spc="-7" dirty="0">
                <a:solidFill>
                  <a:srgbClr val="FF66C3"/>
                </a:solidFill>
              </a:rPr>
              <a:t>PRESUME </a:t>
            </a:r>
            <a:r>
              <a:rPr sz="3667" spc="67" dirty="0">
                <a:solidFill>
                  <a:srgbClr val="FF66C3"/>
                </a:solidFill>
              </a:rPr>
              <a:t>MARKETING</a:t>
            </a:r>
            <a:endParaRPr sz="3667"/>
          </a:p>
        </p:txBody>
      </p:sp>
      <p:sp>
        <p:nvSpPr>
          <p:cNvPr id="12" name="object 12"/>
          <p:cNvSpPr txBox="1"/>
          <p:nvPr/>
        </p:nvSpPr>
        <p:spPr>
          <a:xfrm>
            <a:off x="566963" y="2978562"/>
            <a:ext cx="4916170" cy="2320293"/>
          </a:xfrm>
          <a:prstGeom prst="rect">
            <a:avLst/>
          </a:prstGeom>
        </p:spPr>
        <p:txBody>
          <a:bodyPr vert="horz" wrap="square" lIns="0" tIns="88053" rIns="0" bIns="0" rtlCol="0">
            <a:spAutoFit/>
          </a:bodyPr>
          <a:lstStyle/>
          <a:p>
            <a:pPr marL="8467" marR="3387">
              <a:lnSpc>
                <a:spcPts val="2947"/>
              </a:lnSpc>
              <a:spcBef>
                <a:spcPts val="693"/>
              </a:spcBef>
            </a:pPr>
            <a:r>
              <a:rPr sz="2967" kern="0" dirty="0">
                <a:solidFill>
                  <a:srgbClr val="181818"/>
                </a:solidFill>
                <a:latin typeface="Arial"/>
                <a:cs typeface="Arial"/>
              </a:rPr>
              <a:t>REFERS</a:t>
            </a:r>
            <a:r>
              <a:rPr sz="2967" kern="0" spc="-247" dirty="0">
                <a:solidFill>
                  <a:srgbClr val="181818"/>
                </a:solidFill>
                <a:latin typeface="Arial"/>
                <a:cs typeface="Arial"/>
              </a:rPr>
              <a:t> </a:t>
            </a:r>
            <a:r>
              <a:rPr sz="2967" kern="0" spc="87" dirty="0">
                <a:solidFill>
                  <a:srgbClr val="181818"/>
                </a:solidFill>
                <a:latin typeface="Arial"/>
                <a:cs typeface="Arial"/>
              </a:rPr>
              <a:t>TO</a:t>
            </a:r>
            <a:r>
              <a:rPr sz="2967" kern="0" spc="-243" dirty="0">
                <a:solidFill>
                  <a:srgbClr val="181818"/>
                </a:solidFill>
                <a:latin typeface="Arial"/>
                <a:cs typeface="Arial"/>
              </a:rPr>
              <a:t> </a:t>
            </a:r>
            <a:r>
              <a:rPr sz="2967" kern="0" spc="63" dirty="0">
                <a:solidFill>
                  <a:srgbClr val="181818"/>
                </a:solidFill>
                <a:latin typeface="Arial"/>
                <a:cs typeface="Arial"/>
              </a:rPr>
              <a:t>MARKETING </a:t>
            </a:r>
            <a:r>
              <a:rPr sz="2967" kern="0" spc="93" dirty="0">
                <a:solidFill>
                  <a:srgbClr val="181818"/>
                </a:solidFill>
                <a:latin typeface="Arial"/>
                <a:cs typeface="Arial"/>
              </a:rPr>
              <a:t>PRACTICES</a:t>
            </a:r>
            <a:r>
              <a:rPr sz="2967" kern="0" spc="-243" dirty="0">
                <a:solidFill>
                  <a:srgbClr val="181818"/>
                </a:solidFill>
                <a:latin typeface="Arial"/>
                <a:cs typeface="Arial"/>
              </a:rPr>
              <a:t> </a:t>
            </a:r>
            <a:r>
              <a:rPr sz="2967" kern="0" spc="217" dirty="0">
                <a:solidFill>
                  <a:srgbClr val="181818"/>
                </a:solidFill>
                <a:latin typeface="Arial"/>
                <a:cs typeface="Arial"/>
              </a:rPr>
              <a:t>THAT</a:t>
            </a:r>
            <a:r>
              <a:rPr sz="2967" kern="0" spc="-243" dirty="0">
                <a:solidFill>
                  <a:srgbClr val="181818"/>
                </a:solidFill>
                <a:latin typeface="Arial"/>
                <a:cs typeface="Arial"/>
              </a:rPr>
              <a:t> </a:t>
            </a:r>
            <a:r>
              <a:rPr sz="2967" kern="0" spc="40" dirty="0">
                <a:solidFill>
                  <a:srgbClr val="181818"/>
                </a:solidFill>
                <a:latin typeface="Arial"/>
                <a:cs typeface="Arial"/>
              </a:rPr>
              <a:t>HELP </a:t>
            </a:r>
            <a:r>
              <a:rPr sz="2967" kern="0" dirty="0">
                <a:solidFill>
                  <a:srgbClr val="181818"/>
                </a:solidFill>
                <a:latin typeface="Arial"/>
                <a:cs typeface="Arial"/>
              </a:rPr>
              <a:t>PROMOTE</a:t>
            </a:r>
            <a:r>
              <a:rPr sz="2967" kern="0" spc="-143" dirty="0">
                <a:solidFill>
                  <a:srgbClr val="181818"/>
                </a:solidFill>
                <a:latin typeface="Arial"/>
                <a:cs typeface="Arial"/>
              </a:rPr>
              <a:t> </a:t>
            </a:r>
            <a:r>
              <a:rPr sz="2967" kern="0" spc="353" dirty="0">
                <a:solidFill>
                  <a:srgbClr val="181818"/>
                </a:solidFill>
                <a:latin typeface="Arial"/>
                <a:cs typeface="Arial"/>
              </a:rPr>
              <a:t>A</a:t>
            </a:r>
            <a:r>
              <a:rPr sz="2967" kern="0" spc="-140" dirty="0">
                <a:solidFill>
                  <a:srgbClr val="181818"/>
                </a:solidFill>
                <a:latin typeface="Arial"/>
                <a:cs typeface="Arial"/>
              </a:rPr>
              <a:t> </a:t>
            </a:r>
            <a:r>
              <a:rPr sz="2967" kern="0" dirty="0">
                <a:solidFill>
                  <a:srgbClr val="181818"/>
                </a:solidFill>
                <a:latin typeface="Arial"/>
                <a:cs typeface="Arial"/>
              </a:rPr>
              <a:t>PRODUCT</a:t>
            </a:r>
            <a:r>
              <a:rPr sz="2967" kern="0" spc="-143" dirty="0">
                <a:solidFill>
                  <a:srgbClr val="181818"/>
                </a:solidFill>
                <a:latin typeface="Arial"/>
                <a:cs typeface="Arial"/>
              </a:rPr>
              <a:t> </a:t>
            </a:r>
            <a:r>
              <a:rPr sz="2967" kern="0" spc="157" dirty="0">
                <a:solidFill>
                  <a:srgbClr val="181818"/>
                </a:solidFill>
                <a:latin typeface="Arial"/>
                <a:cs typeface="Arial"/>
              </a:rPr>
              <a:t>BY </a:t>
            </a:r>
            <a:r>
              <a:rPr sz="2967" kern="0" dirty="0">
                <a:solidFill>
                  <a:srgbClr val="181818"/>
                </a:solidFill>
                <a:latin typeface="Arial"/>
                <a:cs typeface="Arial"/>
              </a:rPr>
              <a:t>INTERFERING</a:t>
            </a:r>
            <a:r>
              <a:rPr sz="2967" kern="0" spc="-157" dirty="0">
                <a:solidFill>
                  <a:srgbClr val="181818"/>
                </a:solidFill>
                <a:latin typeface="Arial"/>
                <a:cs typeface="Arial"/>
              </a:rPr>
              <a:t> </a:t>
            </a:r>
            <a:r>
              <a:rPr sz="2967" kern="0" spc="143" dirty="0">
                <a:solidFill>
                  <a:srgbClr val="181818"/>
                </a:solidFill>
                <a:latin typeface="Arial"/>
                <a:cs typeface="Arial"/>
              </a:rPr>
              <a:t>WITH</a:t>
            </a:r>
            <a:r>
              <a:rPr sz="2967" kern="0" spc="-157" dirty="0">
                <a:solidFill>
                  <a:srgbClr val="181818"/>
                </a:solidFill>
                <a:latin typeface="Arial"/>
                <a:cs typeface="Arial"/>
              </a:rPr>
              <a:t> </a:t>
            </a:r>
            <a:r>
              <a:rPr sz="2967" kern="0" spc="37" dirty="0">
                <a:solidFill>
                  <a:srgbClr val="181818"/>
                </a:solidFill>
                <a:latin typeface="Arial"/>
                <a:cs typeface="Arial"/>
              </a:rPr>
              <a:t>THE </a:t>
            </a:r>
            <a:r>
              <a:rPr sz="2967" kern="0" spc="103" dirty="0">
                <a:solidFill>
                  <a:srgbClr val="181818"/>
                </a:solidFill>
                <a:latin typeface="Arial"/>
                <a:cs typeface="Arial"/>
              </a:rPr>
              <a:t>FLOW</a:t>
            </a:r>
            <a:r>
              <a:rPr sz="2967" kern="0" spc="-243" dirty="0">
                <a:solidFill>
                  <a:srgbClr val="181818"/>
                </a:solidFill>
                <a:latin typeface="Arial"/>
                <a:cs typeface="Arial"/>
              </a:rPr>
              <a:t> </a:t>
            </a:r>
            <a:r>
              <a:rPr sz="2967" kern="0" spc="-7" dirty="0">
                <a:solidFill>
                  <a:srgbClr val="181818"/>
                </a:solidFill>
                <a:latin typeface="Arial"/>
                <a:cs typeface="Arial"/>
              </a:rPr>
              <a:t>OF</a:t>
            </a:r>
            <a:r>
              <a:rPr sz="2967" kern="0" spc="-243" dirty="0">
                <a:solidFill>
                  <a:srgbClr val="181818"/>
                </a:solidFill>
                <a:latin typeface="Arial"/>
                <a:cs typeface="Arial"/>
              </a:rPr>
              <a:t> </a:t>
            </a:r>
            <a:r>
              <a:rPr sz="2967" kern="0" spc="63" dirty="0">
                <a:solidFill>
                  <a:srgbClr val="181818"/>
                </a:solidFill>
                <a:latin typeface="Arial"/>
                <a:cs typeface="Arial"/>
              </a:rPr>
              <a:t>THINGS</a:t>
            </a:r>
            <a:r>
              <a:rPr sz="2967" kern="0" spc="-243" dirty="0">
                <a:solidFill>
                  <a:srgbClr val="181818"/>
                </a:solidFill>
                <a:latin typeface="Arial"/>
                <a:cs typeface="Arial"/>
              </a:rPr>
              <a:t> </a:t>
            </a:r>
            <a:r>
              <a:rPr sz="2967" kern="0" spc="43" dirty="0">
                <a:solidFill>
                  <a:srgbClr val="181818"/>
                </a:solidFill>
                <a:latin typeface="Arial"/>
                <a:cs typeface="Arial"/>
              </a:rPr>
              <a:t>WHICH </a:t>
            </a:r>
            <a:r>
              <a:rPr sz="2967" kern="0" spc="100" dirty="0">
                <a:solidFill>
                  <a:srgbClr val="181818"/>
                </a:solidFill>
                <a:latin typeface="Arial"/>
                <a:cs typeface="Arial"/>
              </a:rPr>
              <a:t>GRASPS</a:t>
            </a:r>
            <a:r>
              <a:rPr sz="2967" kern="0" spc="-243" dirty="0">
                <a:solidFill>
                  <a:srgbClr val="181818"/>
                </a:solidFill>
                <a:latin typeface="Arial"/>
                <a:cs typeface="Arial"/>
              </a:rPr>
              <a:t> </a:t>
            </a:r>
            <a:r>
              <a:rPr sz="2967" kern="0" spc="53" dirty="0">
                <a:solidFill>
                  <a:srgbClr val="181818"/>
                </a:solidFill>
                <a:latin typeface="Arial"/>
                <a:cs typeface="Arial"/>
              </a:rPr>
              <a:t>THE</a:t>
            </a:r>
            <a:r>
              <a:rPr sz="2967" kern="0" spc="-240" dirty="0">
                <a:solidFill>
                  <a:srgbClr val="181818"/>
                </a:solidFill>
                <a:latin typeface="Arial"/>
                <a:cs typeface="Arial"/>
              </a:rPr>
              <a:t> </a:t>
            </a:r>
            <a:r>
              <a:rPr sz="2967" kern="0" spc="110" dirty="0">
                <a:solidFill>
                  <a:srgbClr val="181818"/>
                </a:solidFill>
                <a:latin typeface="Arial"/>
                <a:cs typeface="Arial"/>
              </a:rPr>
              <a:t>ATTENTION</a:t>
            </a:r>
            <a:endParaRPr sz="2967" kern="0">
              <a:solidFill>
                <a:sysClr val="windowText" lastClr="000000"/>
              </a:solidFill>
              <a:latin typeface="Arial"/>
              <a:cs typeface="Arial"/>
            </a:endParaRPr>
          </a:p>
        </p:txBody>
      </p:sp>
    </p:spTree>
    <p:extLst>
      <p:ext uri="{BB962C8B-B14F-4D97-AF65-F5344CB8AC3E}">
        <p14:creationId xmlns:p14="http://schemas.microsoft.com/office/powerpoint/2010/main" val="819504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3711628"/>
            <a:ext cx="2652835" cy="3146371"/>
          </a:xfrm>
          <a:prstGeom prst="rect">
            <a:avLst/>
          </a:prstGeom>
        </p:spPr>
      </p:pic>
      <p:pic>
        <p:nvPicPr>
          <p:cNvPr id="3" name="object 3"/>
          <p:cNvPicPr/>
          <p:nvPr/>
        </p:nvPicPr>
        <p:blipFill>
          <a:blip r:embed="rId3" cstate="print"/>
          <a:stretch>
            <a:fillRect/>
          </a:stretch>
        </p:blipFill>
        <p:spPr>
          <a:xfrm>
            <a:off x="11101344" y="1"/>
            <a:ext cx="1090656" cy="1564243"/>
          </a:xfrm>
          <a:prstGeom prst="rect">
            <a:avLst/>
          </a:prstGeom>
        </p:spPr>
      </p:pic>
      <p:grpSp>
        <p:nvGrpSpPr>
          <p:cNvPr id="4" name="object 4"/>
          <p:cNvGrpSpPr/>
          <p:nvPr/>
        </p:nvGrpSpPr>
        <p:grpSpPr>
          <a:xfrm>
            <a:off x="1" y="1525695"/>
            <a:ext cx="6817783" cy="4642697"/>
            <a:chOff x="0" y="2288542"/>
            <a:chExt cx="10226675" cy="6964045"/>
          </a:xfrm>
        </p:grpSpPr>
        <p:sp>
          <p:nvSpPr>
            <p:cNvPr id="5" name="object 5"/>
            <p:cNvSpPr/>
            <p:nvPr/>
          </p:nvSpPr>
          <p:spPr>
            <a:xfrm>
              <a:off x="0" y="2309671"/>
              <a:ext cx="10206990" cy="6923405"/>
            </a:xfrm>
            <a:custGeom>
              <a:avLst/>
              <a:gdLst/>
              <a:ahLst/>
              <a:cxnLst/>
              <a:rect l="l" t="t" r="r" b="b"/>
              <a:pathLst>
                <a:path w="10206990" h="6923405">
                  <a:moveTo>
                    <a:pt x="10145964" y="6923346"/>
                  </a:moveTo>
                  <a:lnTo>
                    <a:pt x="49228" y="6923346"/>
                  </a:lnTo>
                  <a:lnTo>
                    <a:pt x="25326" y="6918460"/>
                  </a:lnTo>
                  <a:lnTo>
                    <a:pt x="5703" y="6905175"/>
                  </a:lnTo>
                  <a:lnTo>
                    <a:pt x="0" y="6896751"/>
                  </a:lnTo>
                  <a:lnTo>
                    <a:pt x="0" y="26595"/>
                  </a:lnTo>
                  <a:lnTo>
                    <a:pt x="5703" y="18170"/>
                  </a:lnTo>
                  <a:lnTo>
                    <a:pt x="25326" y="4885"/>
                  </a:lnTo>
                  <a:lnTo>
                    <a:pt x="49228" y="0"/>
                  </a:lnTo>
                  <a:lnTo>
                    <a:pt x="10145119" y="0"/>
                  </a:lnTo>
                  <a:lnTo>
                    <a:pt x="10169021" y="4885"/>
                  </a:lnTo>
                  <a:lnTo>
                    <a:pt x="10188644" y="18170"/>
                  </a:lnTo>
                  <a:lnTo>
                    <a:pt x="10201929" y="37793"/>
                  </a:lnTo>
                  <a:lnTo>
                    <a:pt x="10206814" y="61695"/>
                  </a:lnTo>
                  <a:lnTo>
                    <a:pt x="10206814" y="6860806"/>
                  </a:lnTo>
                  <a:lnTo>
                    <a:pt x="10202417" y="6885196"/>
                  </a:lnTo>
                  <a:lnTo>
                    <a:pt x="10189383" y="6905070"/>
                  </a:lnTo>
                  <a:lnTo>
                    <a:pt x="10169852" y="6918447"/>
                  </a:lnTo>
                  <a:lnTo>
                    <a:pt x="10145964" y="6923346"/>
                  </a:lnTo>
                  <a:close/>
                </a:path>
              </a:pathLst>
            </a:custGeom>
            <a:solidFill>
              <a:srgbClr val="FFFFFF"/>
            </a:solidFill>
          </p:spPr>
          <p:txBody>
            <a:bodyPr wrap="square" lIns="0" tIns="0" rIns="0" bIns="0" rtlCol="0"/>
            <a:lstStyle/>
            <a:p>
              <a:endParaRPr sz="1200" kern="0">
                <a:solidFill>
                  <a:sysClr val="windowText" lastClr="000000"/>
                </a:solidFill>
              </a:endParaRPr>
            </a:p>
          </p:txBody>
        </p:sp>
        <p:sp>
          <p:nvSpPr>
            <p:cNvPr id="6" name="object 6"/>
            <p:cNvSpPr/>
            <p:nvPr/>
          </p:nvSpPr>
          <p:spPr>
            <a:xfrm>
              <a:off x="0" y="2288542"/>
              <a:ext cx="10226675" cy="6964045"/>
            </a:xfrm>
            <a:custGeom>
              <a:avLst/>
              <a:gdLst/>
              <a:ahLst/>
              <a:cxnLst/>
              <a:rect l="l" t="t" r="r" b="b"/>
              <a:pathLst>
                <a:path w="10226675" h="6964045">
                  <a:moveTo>
                    <a:pt x="10154064" y="6963962"/>
                  </a:moveTo>
                  <a:lnTo>
                    <a:pt x="41128" y="6963962"/>
                  </a:lnTo>
                  <a:lnTo>
                    <a:pt x="17033" y="6959080"/>
                  </a:lnTo>
                  <a:lnTo>
                    <a:pt x="0" y="6947581"/>
                  </a:lnTo>
                  <a:lnTo>
                    <a:pt x="0" y="18021"/>
                  </a:lnTo>
                  <a:lnTo>
                    <a:pt x="17033" y="6523"/>
                  </a:lnTo>
                  <a:lnTo>
                    <a:pt x="49228" y="0"/>
                  </a:lnTo>
                  <a:lnTo>
                    <a:pt x="10145964" y="0"/>
                  </a:lnTo>
                  <a:lnTo>
                    <a:pt x="10178159" y="6523"/>
                  </a:lnTo>
                  <a:lnTo>
                    <a:pt x="10204491" y="24297"/>
                  </a:lnTo>
                  <a:lnTo>
                    <a:pt x="10214902" y="39721"/>
                  </a:lnTo>
                  <a:lnTo>
                    <a:pt x="49228" y="39721"/>
                  </a:lnTo>
                  <a:lnTo>
                    <a:pt x="32510" y="43128"/>
                  </a:lnTo>
                  <a:lnTo>
                    <a:pt x="18803" y="52398"/>
                  </a:lnTo>
                  <a:lnTo>
                    <a:pt x="9533" y="66105"/>
                  </a:lnTo>
                  <a:lnTo>
                    <a:pt x="6126" y="82823"/>
                  </a:lnTo>
                  <a:lnTo>
                    <a:pt x="6126" y="6882779"/>
                  </a:lnTo>
                  <a:lnTo>
                    <a:pt x="9533" y="6899498"/>
                  </a:lnTo>
                  <a:lnTo>
                    <a:pt x="18803" y="6913205"/>
                  </a:lnTo>
                  <a:lnTo>
                    <a:pt x="32510" y="6922475"/>
                  </a:lnTo>
                  <a:lnTo>
                    <a:pt x="49228" y="6925881"/>
                  </a:lnTo>
                  <a:lnTo>
                    <a:pt x="10214902" y="6925881"/>
                  </a:lnTo>
                  <a:lnTo>
                    <a:pt x="10204491" y="6941305"/>
                  </a:lnTo>
                  <a:lnTo>
                    <a:pt x="10178159" y="6959080"/>
                  </a:lnTo>
                  <a:lnTo>
                    <a:pt x="10154064" y="6963962"/>
                  </a:lnTo>
                  <a:close/>
                </a:path>
                <a:path w="10226675" h="6964045">
                  <a:moveTo>
                    <a:pt x="10214902" y="6925881"/>
                  </a:moveTo>
                  <a:lnTo>
                    <a:pt x="10145964" y="6925881"/>
                  </a:lnTo>
                  <a:lnTo>
                    <a:pt x="10162682" y="6922475"/>
                  </a:lnTo>
                  <a:lnTo>
                    <a:pt x="10176389" y="6913205"/>
                  </a:lnTo>
                  <a:lnTo>
                    <a:pt x="10185659" y="6899498"/>
                  </a:lnTo>
                  <a:lnTo>
                    <a:pt x="10189066" y="6882779"/>
                  </a:lnTo>
                  <a:lnTo>
                    <a:pt x="10189066" y="82823"/>
                  </a:lnTo>
                  <a:lnTo>
                    <a:pt x="10185659" y="66105"/>
                  </a:lnTo>
                  <a:lnTo>
                    <a:pt x="10176389" y="52398"/>
                  </a:lnTo>
                  <a:lnTo>
                    <a:pt x="10162682" y="43128"/>
                  </a:lnTo>
                  <a:lnTo>
                    <a:pt x="10145964" y="39721"/>
                  </a:lnTo>
                  <a:lnTo>
                    <a:pt x="10214902" y="39721"/>
                  </a:lnTo>
                  <a:lnTo>
                    <a:pt x="10222265" y="50629"/>
                  </a:lnTo>
                  <a:lnTo>
                    <a:pt x="10226417" y="71118"/>
                  </a:lnTo>
                  <a:lnTo>
                    <a:pt x="10226417" y="6894485"/>
                  </a:lnTo>
                  <a:lnTo>
                    <a:pt x="10222265" y="6914974"/>
                  </a:lnTo>
                  <a:lnTo>
                    <a:pt x="10214902" y="6925881"/>
                  </a:lnTo>
                  <a:close/>
                </a:path>
              </a:pathLst>
            </a:custGeom>
            <a:solidFill>
              <a:srgbClr val="181818"/>
            </a:solidFill>
          </p:spPr>
          <p:txBody>
            <a:bodyPr wrap="square" lIns="0" tIns="0" rIns="0" bIns="0" rtlCol="0"/>
            <a:lstStyle/>
            <a:p>
              <a:endParaRPr sz="1200" kern="0">
                <a:solidFill>
                  <a:sysClr val="windowText" lastClr="000000"/>
                </a:solidFill>
              </a:endParaRPr>
            </a:p>
          </p:txBody>
        </p:sp>
      </p:grpSp>
      <p:pic>
        <p:nvPicPr>
          <p:cNvPr id="7" name="object 7"/>
          <p:cNvPicPr/>
          <p:nvPr/>
        </p:nvPicPr>
        <p:blipFill>
          <a:blip r:embed="rId4" cstate="print"/>
          <a:stretch>
            <a:fillRect/>
          </a:stretch>
        </p:blipFill>
        <p:spPr>
          <a:xfrm>
            <a:off x="1392211" y="830634"/>
            <a:ext cx="273049" cy="273049"/>
          </a:xfrm>
          <a:prstGeom prst="rect">
            <a:avLst/>
          </a:prstGeom>
        </p:spPr>
      </p:pic>
      <p:pic>
        <p:nvPicPr>
          <p:cNvPr id="8" name="object 8"/>
          <p:cNvPicPr/>
          <p:nvPr/>
        </p:nvPicPr>
        <p:blipFill>
          <a:blip r:embed="rId5" cstate="print"/>
          <a:stretch>
            <a:fillRect/>
          </a:stretch>
        </p:blipFill>
        <p:spPr>
          <a:xfrm>
            <a:off x="1840645" y="830634"/>
            <a:ext cx="273049" cy="273049"/>
          </a:xfrm>
          <a:prstGeom prst="rect">
            <a:avLst/>
          </a:prstGeom>
        </p:spPr>
      </p:pic>
      <p:pic>
        <p:nvPicPr>
          <p:cNvPr id="9" name="object 9"/>
          <p:cNvPicPr/>
          <p:nvPr/>
        </p:nvPicPr>
        <p:blipFill>
          <a:blip r:embed="rId6" cstate="print"/>
          <a:stretch>
            <a:fillRect/>
          </a:stretch>
        </p:blipFill>
        <p:spPr>
          <a:xfrm>
            <a:off x="2289078" y="830634"/>
            <a:ext cx="273049" cy="273049"/>
          </a:xfrm>
          <a:prstGeom prst="rect">
            <a:avLst/>
          </a:prstGeom>
        </p:spPr>
      </p:pic>
      <p:grpSp>
        <p:nvGrpSpPr>
          <p:cNvPr id="10" name="object 10"/>
          <p:cNvGrpSpPr/>
          <p:nvPr/>
        </p:nvGrpSpPr>
        <p:grpSpPr>
          <a:xfrm>
            <a:off x="7758227" y="1667900"/>
            <a:ext cx="3392170" cy="479213"/>
            <a:chOff x="11637340" y="2501849"/>
            <a:chExt cx="5088255" cy="718820"/>
          </a:xfrm>
        </p:grpSpPr>
        <p:sp>
          <p:nvSpPr>
            <p:cNvPr id="11" name="object 11"/>
            <p:cNvSpPr/>
            <p:nvPr/>
          </p:nvSpPr>
          <p:spPr>
            <a:xfrm>
              <a:off x="11658468" y="2522978"/>
              <a:ext cx="5048250" cy="678815"/>
            </a:xfrm>
            <a:custGeom>
              <a:avLst/>
              <a:gdLst/>
              <a:ahLst/>
              <a:cxnLst/>
              <a:rect l="l" t="t" r="r" b="b"/>
              <a:pathLst>
                <a:path w="5048250" h="678814">
                  <a:moveTo>
                    <a:pt x="4986923" y="678348"/>
                  </a:moveTo>
                  <a:lnTo>
                    <a:pt x="61695" y="678348"/>
                  </a:lnTo>
                  <a:lnTo>
                    <a:pt x="37793" y="673462"/>
                  </a:lnTo>
                  <a:lnTo>
                    <a:pt x="18170" y="660178"/>
                  </a:lnTo>
                  <a:lnTo>
                    <a:pt x="4885" y="640555"/>
                  </a:lnTo>
                  <a:lnTo>
                    <a:pt x="0" y="616653"/>
                  </a:lnTo>
                  <a:lnTo>
                    <a:pt x="0" y="61695"/>
                  </a:lnTo>
                  <a:lnTo>
                    <a:pt x="4885" y="37793"/>
                  </a:lnTo>
                  <a:lnTo>
                    <a:pt x="18170" y="18170"/>
                  </a:lnTo>
                  <a:lnTo>
                    <a:pt x="37793" y="4885"/>
                  </a:lnTo>
                  <a:lnTo>
                    <a:pt x="61695" y="0"/>
                  </a:lnTo>
                  <a:lnTo>
                    <a:pt x="4986078" y="0"/>
                  </a:lnTo>
                  <a:lnTo>
                    <a:pt x="5009979" y="4885"/>
                  </a:lnTo>
                  <a:lnTo>
                    <a:pt x="5029603" y="18170"/>
                  </a:lnTo>
                  <a:lnTo>
                    <a:pt x="5042887" y="37793"/>
                  </a:lnTo>
                  <a:lnTo>
                    <a:pt x="5047773" y="61695"/>
                  </a:lnTo>
                  <a:lnTo>
                    <a:pt x="5047773" y="615808"/>
                  </a:lnTo>
                  <a:lnTo>
                    <a:pt x="5043376" y="640198"/>
                  </a:lnTo>
                  <a:lnTo>
                    <a:pt x="5030342" y="660072"/>
                  </a:lnTo>
                  <a:lnTo>
                    <a:pt x="5010811" y="673449"/>
                  </a:lnTo>
                  <a:lnTo>
                    <a:pt x="4986923" y="678348"/>
                  </a:lnTo>
                  <a:close/>
                </a:path>
              </a:pathLst>
            </a:custGeom>
            <a:solidFill>
              <a:srgbClr val="FFFFFF"/>
            </a:solidFill>
          </p:spPr>
          <p:txBody>
            <a:bodyPr wrap="square" lIns="0" tIns="0" rIns="0" bIns="0" rtlCol="0"/>
            <a:lstStyle/>
            <a:p>
              <a:endParaRPr sz="1200" kern="0">
                <a:solidFill>
                  <a:sysClr val="windowText" lastClr="000000"/>
                </a:solidFill>
              </a:endParaRPr>
            </a:p>
          </p:txBody>
        </p:sp>
        <p:sp>
          <p:nvSpPr>
            <p:cNvPr id="12" name="object 12"/>
            <p:cNvSpPr/>
            <p:nvPr/>
          </p:nvSpPr>
          <p:spPr>
            <a:xfrm>
              <a:off x="11637340" y="2501849"/>
              <a:ext cx="5088255" cy="718820"/>
            </a:xfrm>
            <a:custGeom>
              <a:avLst/>
              <a:gdLst/>
              <a:ahLst/>
              <a:cxnLst/>
              <a:rect l="l" t="t" r="r" b="b"/>
              <a:pathLst>
                <a:path w="5088255" h="718819">
                  <a:moveTo>
                    <a:pt x="5019088" y="718369"/>
                  </a:moveTo>
                  <a:lnTo>
                    <a:pt x="71787" y="718369"/>
                  </a:lnTo>
                  <a:lnTo>
                    <a:pt x="50629" y="714082"/>
                  </a:lnTo>
                  <a:lnTo>
                    <a:pt x="24297" y="696307"/>
                  </a:lnTo>
                  <a:lnTo>
                    <a:pt x="6523" y="669976"/>
                  </a:lnTo>
                  <a:lnTo>
                    <a:pt x="0" y="637782"/>
                  </a:lnTo>
                  <a:lnTo>
                    <a:pt x="0" y="82823"/>
                  </a:lnTo>
                  <a:lnTo>
                    <a:pt x="6523" y="50629"/>
                  </a:lnTo>
                  <a:lnTo>
                    <a:pt x="24297" y="24297"/>
                  </a:lnTo>
                  <a:lnTo>
                    <a:pt x="50629" y="6523"/>
                  </a:lnTo>
                  <a:lnTo>
                    <a:pt x="82823" y="0"/>
                  </a:lnTo>
                  <a:lnTo>
                    <a:pt x="5008052" y="0"/>
                  </a:lnTo>
                  <a:lnTo>
                    <a:pt x="5040246" y="6523"/>
                  </a:lnTo>
                  <a:lnTo>
                    <a:pt x="5066577" y="24297"/>
                  </a:lnTo>
                  <a:lnTo>
                    <a:pt x="5076989" y="39721"/>
                  </a:lnTo>
                  <a:lnTo>
                    <a:pt x="82823" y="39721"/>
                  </a:lnTo>
                  <a:lnTo>
                    <a:pt x="66105" y="43128"/>
                  </a:lnTo>
                  <a:lnTo>
                    <a:pt x="52398" y="52398"/>
                  </a:lnTo>
                  <a:lnTo>
                    <a:pt x="43128" y="66105"/>
                  </a:lnTo>
                  <a:lnTo>
                    <a:pt x="39721" y="82823"/>
                  </a:lnTo>
                  <a:lnTo>
                    <a:pt x="39721" y="637782"/>
                  </a:lnTo>
                  <a:lnTo>
                    <a:pt x="43128" y="654500"/>
                  </a:lnTo>
                  <a:lnTo>
                    <a:pt x="52398" y="668207"/>
                  </a:lnTo>
                  <a:lnTo>
                    <a:pt x="66105" y="677477"/>
                  </a:lnTo>
                  <a:lnTo>
                    <a:pt x="82823" y="680884"/>
                  </a:lnTo>
                  <a:lnTo>
                    <a:pt x="5076989" y="680884"/>
                  </a:lnTo>
                  <a:lnTo>
                    <a:pt x="5066577" y="696307"/>
                  </a:lnTo>
                  <a:lnTo>
                    <a:pt x="5040246" y="714082"/>
                  </a:lnTo>
                  <a:lnTo>
                    <a:pt x="5019088" y="718369"/>
                  </a:lnTo>
                  <a:close/>
                </a:path>
                <a:path w="5088255" h="718819">
                  <a:moveTo>
                    <a:pt x="5076989" y="680884"/>
                  </a:moveTo>
                  <a:lnTo>
                    <a:pt x="5008052" y="680884"/>
                  </a:lnTo>
                  <a:lnTo>
                    <a:pt x="5024770" y="677477"/>
                  </a:lnTo>
                  <a:lnTo>
                    <a:pt x="5038476" y="668207"/>
                  </a:lnTo>
                  <a:lnTo>
                    <a:pt x="5047746" y="654500"/>
                  </a:lnTo>
                  <a:lnTo>
                    <a:pt x="5051152" y="637782"/>
                  </a:lnTo>
                  <a:lnTo>
                    <a:pt x="5051152" y="82823"/>
                  </a:lnTo>
                  <a:lnTo>
                    <a:pt x="5047746" y="66105"/>
                  </a:lnTo>
                  <a:lnTo>
                    <a:pt x="5038476" y="52398"/>
                  </a:lnTo>
                  <a:lnTo>
                    <a:pt x="5024770" y="43128"/>
                  </a:lnTo>
                  <a:lnTo>
                    <a:pt x="5008052" y="39721"/>
                  </a:lnTo>
                  <a:lnTo>
                    <a:pt x="5076989" y="39721"/>
                  </a:lnTo>
                  <a:lnTo>
                    <a:pt x="5084351" y="50629"/>
                  </a:lnTo>
                  <a:lnTo>
                    <a:pt x="5087749" y="67395"/>
                  </a:lnTo>
                  <a:lnTo>
                    <a:pt x="5087749" y="653209"/>
                  </a:lnTo>
                  <a:lnTo>
                    <a:pt x="5084351" y="669976"/>
                  </a:lnTo>
                  <a:lnTo>
                    <a:pt x="5076989" y="680884"/>
                  </a:lnTo>
                  <a:close/>
                </a:path>
              </a:pathLst>
            </a:custGeom>
            <a:solidFill>
              <a:srgbClr val="181818"/>
            </a:solidFill>
          </p:spPr>
          <p:txBody>
            <a:bodyPr wrap="square" lIns="0" tIns="0" rIns="0" bIns="0" rtlCol="0"/>
            <a:lstStyle/>
            <a:p>
              <a:endParaRPr sz="1200" kern="0">
                <a:solidFill>
                  <a:sysClr val="windowText" lastClr="000000"/>
                </a:solidFill>
              </a:endParaRPr>
            </a:p>
          </p:txBody>
        </p:sp>
        <p:pic>
          <p:nvPicPr>
            <p:cNvPr id="13" name="object 13"/>
            <p:cNvPicPr/>
            <p:nvPr/>
          </p:nvPicPr>
          <p:blipFill>
            <a:blip r:embed="rId4" cstate="print"/>
            <a:stretch>
              <a:fillRect/>
            </a:stretch>
          </p:blipFill>
          <p:spPr>
            <a:xfrm>
              <a:off x="11943115" y="2700632"/>
              <a:ext cx="304799" cy="304799"/>
            </a:xfrm>
            <a:prstGeom prst="rect">
              <a:avLst/>
            </a:prstGeom>
          </p:spPr>
        </p:pic>
        <p:pic>
          <p:nvPicPr>
            <p:cNvPr id="14" name="object 14"/>
            <p:cNvPicPr/>
            <p:nvPr/>
          </p:nvPicPr>
          <p:blipFill>
            <a:blip r:embed="rId5" cstate="print"/>
            <a:stretch>
              <a:fillRect/>
            </a:stretch>
          </p:blipFill>
          <p:spPr>
            <a:xfrm>
              <a:off x="12446915" y="2700632"/>
              <a:ext cx="304799" cy="304799"/>
            </a:xfrm>
            <a:prstGeom prst="rect">
              <a:avLst/>
            </a:prstGeom>
          </p:spPr>
        </p:pic>
        <p:pic>
          <p:nvPicPr>
            <p:cNvPr id="15" name="object 15"/>
            <p:cNvPicPr/>
            <p:nvPr/>
          </p:nvPicPr>
          <p:blipFill>
            <a:blip r:embed="rId6" cstate="print"/>
            <a:stretch>
              <a:fillRect/>
            </a:stretch>
          </p:blipFill>
          <p:spPr>
            <a:xfrm>
              <a:off x="12950715" y="2700632"/>
              <a:ext cx="304799" cy="304799"/>
            </a:xfrm>
            <a:prstGeom prst="rect">
              <a:avLst/>
            </a:prstGeom>
          </p:spPr>
        </p:pic>
      </p:grpSp>
      <p:grpSp>
        <p:nvGrpSpPr>
          <p:cNvPr id="16" name="object 16"/>
          <p:cNvGrpSpPr/>
          <p:nvPr/>
        </p:nvGrpSpPr>
        <p:grpSpPr>
          <a:xfrm>
            <a:off x="5978564" y="0"/>
            <a:ext cx="6210300" cy="3335867"/>
            <a:chOff x="8967846" y="0"/>
            <a:chExt cx="9315450" cy="5003800"/>
          </a:xfrm>
        </p:grpSpPr>
        <p:pic>
          <p:nvPicPr>
            <p:cNvPr id="17" name="object 17"/>
            <p:cNvPicPr/>
            <p:nvPr/>
          </p:nvPicPr>
          <p:blipFill>
            <a:blip r:embed="rId7" cstate="print"/>
            <a:stretch>
              <a:fillRect/>
            </a:stretch>
          </p:blipFill>
          <p:spPr>
            <a:xfrm>
              <a:off x="10600262" y="4165183"/>
              <a:ext cx="2654348" cy="838199"/>
            </a:xfrm>
            <a:prstGeom prst="rect">
              <a:avLst/>
            </a:prstGeom>
          </p:spPr>
        </p:pic>
        <p:pic>
          <p:nvPicPr>
            <p:cNvPr id="18" name="object 18"/>
            <p:cNvPicPr/>
            <p:nvPr/>
          </p:nvPicPr>
          <p:blipFill>
            <a:blip r:embed="rId8" cstate="print"/>
            <a:stretch>
              <a:fillRect/>
            </a:stretch>
          </p:blipFill>
          <p:spPr>
            <a:xfrm>
              <a:off x="10807391" y="4404768"/>
              <a:ext cx="457199" cy="361949"/>
            </a:xfrm>
            <a:prstGeom prst="rect">
              <a:avLst/>
            </a:prstGeom>
          </p:spPr>
        </p:pic>
        <p:pic>
          <p:nvPicPr>
            <p:cNvPr id="19" name="object 19"/>
            <p:cNvPicPr/>
            <p:nvPr/>
          </p:nvPicPr>
          <p:blipFill>
            <a:blip r:embed="rId9" cstate="print"/>
            <a:stretch>
              <a:fillRect/>
            </a:stretch>
          </p:blipFill>
          <p:spPr>
            <a:xfrm>
              <a:off x="8967846" y="0"/>
              <a:ext cx="9315449" cy="4908921"/>
            </a:xfrm>
            <a:prstGeom prst="rect">
              <a:avLst/>
            </a:prstGeom>
          </p:spPr>
        </p:pic>
      </p:grpSp>
      <p:sp>
        <p:nvSpPr>
          <p:cNvPr id="20" name="object 20"/>
          <p:cNvSpPr txBox="1">
            <a:spLocks noGrp="1"/>
          </p:cNvSpPr>
          <p:nvPr>
            <p:ph type="title"/>
          </p:nvPr>
        </p:nvSpPr>
        <p:spPr>
          <a:xfrm>
            <a:off x="1519035" y="1667842"/>
            <a:ext cx="3516207" cy="945858"/>
          </a:xfrm>
          <a:prstGeom prst="rect">
            <a:avLst/>
          </a:prstGeom>
        </p:spPr>
        <p:txBody>
          <a:bodyPr vert="horz" wrap="square" lIns="0" tIns="198967" rIns="0" bIns="0" rtlCol="0">
            <a:spAutoFit/>
          </a:bodyPr>
          <a:lstStyle/>
          <a:p>
            <a:pPr marL="8467" marR="3387">
              <a:lnSpc>
                <a:spcPct val="65900"/>
              </a:lnSpc>
              <a:spcBef>
                <a:spcPts val="1567"/>
              </a:spcBef>
            </a:pPr>
            <a:r>
              <a:rPr sz="3667" spc="87" dirty="0">
                <a:solidFill>
                  <a:srgbClr val="FF66C3"/>
                </a:solidFill>
              </a:rPr>
              <a:t>EXPERIENTIAL </a:t>
            </a:r>
            <a:r>
              <a:rPr sz="3667" spc="67" dirty="0">
                <a:solidFill>
                  <a:srgbClr val="FF66C3"/>
                </a:solidFill>
              </a:rPr>
              <a:t>MARKETING</a:t>
            </a:r>
            <a:endParaRPr sz="3667"/>
          </a:p>
        </p:txBody>
      </p:sp>
      <p:pic>
        <p:nvPicPr>
          <p:cNvPr id="21" name="object 21"/>
          <p:cNvPicPr/>
          <p:nvPr/>
        </p:nvPicPr>
        <p:blipFill>
          <a:blip r:embed="rId10" cstate="print"/>
          <a:stretch>
            <a:fillRect/>
          </a:stretch>
        </p:blipFill>
        <p:spPr>
          <a:xfrm>
            <a:off x="575640" y="3256890"/>
            <a:ext cx="107950" cy="107949"/>
          </a:xfrm>
          <a:prstGeom prst="rect">
            <a:avLst/>
          </a:prstGeom>
        </p:spPr>
      </p:pic>
      <p:pic>
        <p:nvPicPr>
          <p:cNvPr id="22" name="object 22"/>
          <p:cNvPicPr/>
          <p:nvPr/>
        </p:nvPicPr>
        <p:blipFill>
          <a:blip r:embed="rId10" cstate="print"/>
          <a:stretch>
            <a:fillRect/>
          </a:stretch>
        </p:blipFill>
        <p:spPr>
          <a:xfrm>
            <a:off x="575640" y="3942690"/>
            <a:ext cx="107950" cy="107949"/>
          </a:xfrm>
          <a:prstGeom prst="rect">
            <a:avLst/>
          </a:prstGeom>
        </p:spPr>
      </p:pic>
      <p:sp>
        <p:nvSpPr>
          <p:cNvPr id="23" name="object 23"/>
          <p:cNvSpPr txBox="1"/>
          <p:nvPr/>
        </p:nvSpPr>
        <p:spPr>
          <a:xfrm>
            <a:off x="829606" y="3064908"/>
            <a:ext cx="5677747" cy="2160848"/>
          </a:xfrm>
          <a:prstGeom prst="rect">
            <a:avLst/>
          </a:prstGeom>
        </p:spPr>
        <p:txBody>
          <a:bodyPr vert="horz" wrap="square" lIns="0" tIns="82550" rIns="0" bIns="0" rtlCol="0">
            <a:spAutoFit/>
          </a:bodyPr>
          <a:lstStyle/>
          <a:p>
            <a:pPr marL="8467" marR="3387">
              <a:lnSpc>
                <a:spcPts val="2700"/>
              </a:lnSpc>
              <a:spcBef>
                <a:spcPts val="650"/>
              </a:spcBef>
            </a:pPr>
            <a:r>
              <a:rPr sz="2733" kern="0" spc="113" dirty="0">
                <a:solidFill>
                  <a:srgbClr val="181818"/>
                </a:solidFill>
                <a:latin typeface="Arial"/>
                <a:cs typeface="Arial"/>
              </a:rPr>
              <a:t>PARTICIPATION</a:t>
            </a:r>
            <a:r>
              <a:rPr sz="2733" kern="0" spc="-220" dirty="0">
                <a:solidFill>
                  <a:srgbClr val="181818"/>
                </a:solidFill>
                <a:latin typeface="Arial"/>
                <a:cs typeface="Arial"/>
              </a:rPr>
              <a:t> </a:t>
            </a:r>
            <a:r>
              <a:rPr sz="2733" kern="0" spc="63" dirty="0">
                <a:solidFill>
                  <a:srgbClr val="181818"/>
                </a:solidFill>
                <a:latin typeface="Arial"/>
                <a:cs typeface="Arial"/>
              </a:rPr>
              <a:t>MARKETING</a:t>
            </a:r>
            <a:r>
              <a:rPr sz="2733" kern="0" spc="-217" dirty="0">
                <a:solidFill>
                  <a:srgbClr val="181818"/>
                </a:solidFill>
                <a:latin typeface="Arial"/>
                <a:cs typeface="Arial"/>
              </a:rPr>
              <a:t> </a:t>
            </a:r>
            <a:r>
              <a:rPr sz="2733" kern="0" spc="-17" dirty="0">
                <a:solidFill>
                  <a:srgbClr val="181818"/>
                </a:solidFill>
                <a:latin typeface="Arial"/>
                <a:cs typeface="Arial"/>
              </a:rPr>
              <a:t>OR </a:t>
            </a:r>
            <a:r>
              <a:rPr sz="2733" kern="0" spc="160" dirty="0">
                <a:solidFill>
                  <a:srgbClr val="181818"/>
                </a:solidFill>
                <a:latin typeface="Arial"/>
                <a:cs typeface="Arial"/>
              </a:rPr>
              <a:t>LIVE</a:t>
            </a:r>
            <a:r>
              <a:rPr sz="2733" kern="0" spc="-233" dirty="0">
                <a:solidFill>
                  <a:srgbClr val="181818"/>
                </a:solidFill>
                <a:latin typeface="Arial"/>
                <a:cs typeface="Arial"/>
              </a:rPr>
              <a:t> </a:t>
            </a:r>
            <a:r>
              <a:rPr sz="2733" kern="0" spc="57" dirty="0">
                <a:solidFill>
                  <a:srgbClr val="181818"/>
                </a:solidFill>
                <a:latin typeface="Arial"/>
                <a:cs typeface="Arial"/>
              </a:rPr>
              <a:t>MARKETING.</a:t>
            </a:r>
            <a:endParaRPr sz="2733" kern="0">
              <a:solidFill>
                <a:sysClr val="windowText" lastClr="000000"/>
              </a:solidFill>
              <a:latin typeface="Arial"/>
              <a:cs typeface="Arial"/>
            </a:endParaRPr>
          </a:p>
          <a:p>
            <a:pPr marL="8467" marR="55883">
              <a:lnSpc>
                <a:spcPts val="2700"/>
              </a:lnSpc>
            </a:pPr>
            <a:r>
              <a:rPr sz="2733" kern="0" spc="53" dirty="0">
                <a:solidFill>
                  <a:srgbClr val="181818"/>
                </a:solidFill>
                <a:latin typeface="Arial"/>
                <a:cs typeface="Arial"/>
              </a:rPr>
              <a:t>CREATION</a:t>
            </a:r>
            <a:r>
              <a:rPr sz="2733" kern="0" spc="-223" dirty="0">
                <a:solidFill>
                  <a:srgbClr val="181818"/>
                </a:solidFill>
                <a:latin typeface="Arial"/>
                <a:cs typeface="Arial"/>
              </a:rPr>
              <a:t> </a:t>
            </a:r>
            <a:r>
              <a:rPr sz="2733" kern="0" spc="-7" dirty="0">
                <a:solidFill>
                  <a:srgbClr val="181818"/>
                </a:solidFill>
                <a:latin typeface="Arial"/>
                <a:cs typeface="Arial"/>
              </a:rPr>
              <a:t>OF</a:t>
            </a:r>
            <a:r>
              <a:rPr sz="2733" kern="0" spc="-223" dirty="0">
                <a:solidFill>
                  <a:srgbClr val="181818"/>
                </a:solidFill>
                <a:latin typeface="Arial"/>
                <a:cs typeface="Arial"/>
              </a:rPr>
              <a:t> </a:t>
            </a:r>
            <a:r>
              <a:rPr sz="2733" kern="0" spc="90" dirty="0">
                <a:solidFill>
                  <a:srgbClr val="181818"/>
                </a:solidFill>
                <a:latin typeface="Arial"/>
                <a:cs typeface="Arial"/>
              </a:rPr>
              <a:t>IMMERSIVE,</a:t>
            </a:r>
            <a:r>
              <a:rPr sz="2733" kern="0" spc="-223" dirty="0">
                <a:solidFill>
                  <a:srgbClr val="181818"/>
                </a:solidFill>
                <a:latin typeface="Arial"/>
                <a:cs typeface="Arial"/>
              </a:rPr>
              <a:t> </a:t>
            </a:r>
            <a:r>
              <a:rPr sz="2733" kern="0" spc="47" dirty="0">
                <a:solidFill>
                  <a:srgbClr val="181818"/>
                </a:solidFill>
                <a:latin typeface="Arial"/>
                <a:cs typeface="Arial"/>
              </a:rPr>
              <a:t>POP- </a:t>
            </a:r>
            <a:r>
              <a:rPr sz="2733" kern="0" spc="33" dirty="0">
                <a:solidFill>
                  <a:srgbClr val="181818"/>
                </a:solidFill>
                <a:latin typeface="Arial"/>
                <a:cs typeface="Arial"/>
              </a:rPr>
              <a:t>UP</a:t>
            </a:r>
            <a:r>
              <a:rPr sz="2733" kern="0" spc="-220" dirty="0">
                <a:solidFill>
                  <a:srgbClr val="181818"/>
                </a:solidFill>
                <a:latin typeface="Arial"/>
                <a:cs typeface="Arial"/>
              </a:rPr>
              <a:t> </a:t>
            </a:r>
            <a:r>
              <a:rPr sz="2733" kern="0" dirty="0">
                <a:solidFill>
                  <a:srgbClr val="181818"/>
                </a:solidFill>
                <a:latin typeface="Arial"/>
                <a:cs typeface="Arial"/>
              </a:rPr>
              <a:t>EXPERIENCES</a:t>
            </a:r>
            <a:r>
              <a:rPr sz="2733" kern="0" spc="-217" dirty="0">
                <a:solidFill>
                  <a:srgbClr val="181818"/>
                </a:solidFill>
                <a:latin typeface="Arial"/>
                <a:cs typeface="Arial"/>
              </a:rPr>
              <a:t> </a:t>
            </a:r>
            <a:r>
              <a:rPr sz="2733" kern="0" spc="197" dirty="0">
                <a:solidFill>
                  <a:srgbClr val="181818"/>
                </a:solidFill>
                <a:latin typeface="Arial"/>
                <a:cs typeface="Arial"/>
              </a:rPr>
              <a:t>THAT</a:t>
            </a:r>
            <a:r>
              <a:rPr sz="2733" kern="0" spc="-217" dirty="0">
                <a:solidFill>
                  <a:srgbClr val="181818"/>
                </a:solidFill>
                <a:latin typeface="Arial"/>
                <a:cs typeface="Arial"/>
              </a:rPr>
              <a:t> </a:t>
            </a:r>
            <a:r>
              <a:rPr sz="2733" kern="0" spc="123" dirty="0">
                <a:solidFill>
                  <a:srgbClr val="181818"/>
                </a:solidFill>
                <a:latin typeface="Arial"/>
                <a:cs typeface="Arial"/>
              </a:rPr>
              <a:t>INVITE </a:t>
            </a:r>
            <a:r>
              <a:rPr sz="2733" kern="0" spc="33" dirty="0">
                <a:solidFill>
                  <a:srgbClr val="181818"/>
                </a:solidFill>
                <a:latin typeface="Arial"/>
                <a:cs typeface="Arial"/>
              </a:rPr>
              <a:t>USERS</a:t>
            </a:r>
            <a:r>
              <a:rPr sz="2733" kern="0" spc="-227" dirty="0">
                <a:solidFill>
                  <a:srgbClr val="181818"/>
                </a:solidFill>
                <a:latin typeface="Arial"/>
                <a:cs typeface="Arial"/>
              </a:rPr>
              <a:t> </a:t>
            </a:r>
            <a:r>
              <a:rPr sz="2733" kern="0" spc="80" dirty="0">
                <a:solidFill>
                  <a:srgbClr val="181818"/>
                </a:solidFill>
                <a:latin typeface="Arial"/>
                <a:cs typeface="Arial"/>
              </a:rPr>
              <a:t>TO</a:t>
            </a:r>
            <a:r>
              <a:rPr sz="2733" kern="0" spc="-227" dirty="0">
                <a:solidFill>
                  <a:srgbClr val="181818"/>
                </a:solidFill>
                <a:latin typeface="Arial"/>
                <a:cs typeface="Arial"/>
              </a:rPr>
              <a:t> </a:t>
            </a:r>
            <a:r>
              <a:rPr sz="2733" kern="0" spc="210" dirty="0">
                <a:solidFill>
                  <a:srgbClr val="181818"/>
                </a:solidFill>
                <a:latin typeface="Arial"/>
                <a:cs typeface="Arial"/>
              </a:rPr>
              <a:t>“TALK,</a:t>
            </a:r>
            <a:r>
              <a:rPr sz="2733" kern="0" spc="-227" dirty="0">
                <a:solidFill>
                  <a:srgbClr val="181818"/>
                </a:solidFill>
                <a:latin typeface="Arial"/>
                <a:cs typeface="Arial"/>
              </a:rPr>
              <a:t> </a:t>
            </a:r>
            <a:r>
              <a:rPr sz="2733" kern="0" spc="133" dirty="0">
                <a:solidFill>
                  <a:srgbClr val="181818"/>
                </a:solidFill>
                <a:latin typeface="Arial"/>
                <a:cs typeface="Arial"/>
              </a:rPr>
              <a:t>LIVE, </a:t>
            </a:r>
            <a:r>
              <a:rPr sz="2733" kern="0" spc="107" dirty="0">
                <a:solidFill>
                  <a:srgbClr val="181818"/>
                </a:solidFill>
                <a:latin typeface="Arial"/>
                <a:cs typeface="Arial"/>
              </a:rPr>
              <a:t>BREATHE”</a:t>
            </a:r>
            <a:r>
              <a:rPr sz="2733" kern="0" spc="-230" dirty="0">
                <a:solidFill>
                  <a:srgbClr val="181818"/>
                </a:solidFill>
                <a:latin typeface="Arial"/>
                <a:cs typeface="Arial"/>
              </a:rPr>
              <a:t> </a:t>
            </a:r>
            <a:r>
              <a:rPr sz="2733" kern="0" spc="50" dirty="0">
                <a:solidFill>
                  <a:srgbClr val="181818"/>
                </a:solidFill>
                <a:latin typeface="Arial"/>
                <a:cs typeface="Arial"/>
              </a:rPr>
              <a:t>THE</a:t>
            </a:r>
            <a:r>
              <a:rPr sz="2733" kern="0" spc="-230" dirty="0">
                <a:solidFill>
                  <a:srgbClr val="181818"/>
                </a:solidFill>
                <a:latin typeface="Arial"/>
                <a:cs typeface="Arial"/>
              </a:rPr>
              <a:t> </a:t>
            </a:r>
            <a:r>
              <a:rPr sz="2733" kern="0" spc="63" dirty="0">
                <a:solidFill>
                  <a:srgbClr val="181818"/>
                </a:solidFill>
                <a:latin typeface="Arial"/>
                <a:cs typeface="Arial"/>
              </a:rPr>
              <a:t>BRAND</a:t>
            </a:r>
            <a:endParaRPr sz="2733" kern="0">
              <a:solidFill>
                <a:sysClr val="windowText" lastClr="000000"/>
              </a:solidFill>
              <a:latin typeface="Arial"/>
              <a:cs typeface="Arial"/>
            </a:endParaRPr>
          </a:p>
        </p:txBody>
      </p:sp>
    </p:spTree>
    <p:extLst>
      <p:ext uri="{BB962C8B-B14F-4D97-AF65-F5344CB8AC3E}">
        <p14:creationId xmlns:p14="http://schemas.microsoft.com/office/powerpoint/2010/main" val="12819802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556614" y="1066377"/>
            <a:ext cx="4572000" cy="4724399"/>
          </a:xfrm>
          <a:prstGeom prst="rect">
            <a:avLst/>
          </a:prstGeom>
        </p:spPr>
      </p:pic>
      <p:sp>
        <p:nvSpPr>
          <p:cNvPr id="3" name="object 3"/>
          <p:cNvSpPr txBox="1">
            <a:spLocks noGrp="1"/>
          </p:cNvSpPr>
          <p:nvPr>
            <p:ph type="title"/>
          </p:nvPr>
        </p:nvSpPr>
        <p:spPr>
          <a:xfrm>
            <a:off x="1057909" y="1046543"/>
            <a:ext cx="4334933" cy="1482884"/>
          </a:xfrm>
          <a:prstGeom prst="rect">
            <a:avLst/>
          </a:prstGeom>
        </p:spPr>
        <p:txBody>
          <a:bodyPr vert="horz" wrap="square" lIns="0" tIns="20743" rIns="0" bIns="0" rtlCol="0">
            <a:spAutoFit/>
          </a:bodyPr>
          <a:lstStyle/>
          <a:p>
            <a:pPr marL="8467" marR="3387">
              <a:lnSpc>
                <a:spcPts val="5654"/>
              </a:lnSpc>
              <a:spcBef>
                <a:spcPts val="163"/>
              </a:spcBef>
            </a:pPr>
            <a:r>
              <a:rPr sz="4734" spc="187" dirty="0"/>
              <a:t>WILD</a:t>
            </a:r>
            <a:r>
              <a:rPr sz="4734" spc="-403" dirty="0"/>
              <a:t> </a:t>
            </a:r>
            <a:r>
              <a:rPr sz="4734" spc="157" dirty="0"/>
              <a:t>POST </a:t>
            </a:r>
            <a:r>
              <a:rPr sz="4734" spc="150" dirty="0"/>
              <a:t>ADVERTISING</a:t>
            </a:r>
            <a:endParaRPr sz="4734"/>
          </a:p>
        </p:txBody>
      </p:sp>
      <p:sp>
        <p:nvSpPr>
          <p:cNvPr id="4" name="object 4"/>
          <p:cNvSpPr txBox="1"/>
          <p:nvPr/>
        </p:nvSpPr>
        <p:spPr>
          <a:xfrm>
            <a:off x="431858" y="3235868"/>
            <a:ext cx="5551170" cy="2506883"/>
          </a:xfrm>
          <a:prstGeom prst="rect">
            <a:avLst/>
          </a:prstGeom>
        </p:spPr>
        <p:txBody>
          <a:bodyPr vert="horz" wrap="square" lIns="0" tIns="8043" rIns="0" bIns="0" rtlCol="0">
            <a:spAutoFit/>
          </a:bodyPr>
          <a:lstStyle/>
          <a:p>
            <a:pPr marL="8467" marR="3387">
              <a:lnSpc>
                <a:spcPct val="116100"/>
              </a:lnSpc>
              <a:spcBef>
                <a:spcPts val="63"/>
              </a:spcBef>
            </a:pPr>
            <a:r>
              <a:rPr sz="2333" kern="0" spc="57" dirty="0">
                <a:solidFill>
                  <a:sysClr val="windowText" lastClr="000000"/>
                </a:solidFill>
                <a:latin typeface="Arial"/>
                <a:cs typeface="Arial"/>
              </a:rPr>
              <a:t>POSTERS,</a:t>
            </a:r>
            <a:r>
              <a:rPr sz="2333" kern="0" spc="-193" dirty="0">
                <a:solidFill>
                  <a:sysClr val="windowText" lastClr="000000"/>
                </a:solidFill>
                <a:latin typeface="Arial"/>
                <a:cs typeface="Arial"/>
              </a:rPr>
              <a:t> </a:t>
            </a:r>
            <a:r>
              <a:rPr sz="2333" kern="0" spc="43" dirty="0">
                <a:solidFill>
                  <a:sysClr val="windowText" lastClr="000000"/>
                </a:solidFill>
                <a:latin typeface="Arial"/>
                <a:cs typeface="Arial"/>
              </a:rPr>
              <a:t>GRAPHICS</a:t>
            </a:r>
            <a:r>
              <a:rPr sz="2333" kern="0" spc="-190" dirty="0">
                <a:solidFill>
                  <a:sysClr val="windowText" lastClr="000000"/>
                </a:solidFill>
                <a:latin typeface="Arial"/>
                <a:cs typeface="Arial"/>
              </a:rPr>
              <a:t> </a:t>
            </a:r>
            <a:r>
              <a:rPr sz="2333" kern="0" spc="-60" dirty="0">
                <a:solidFill>
                  <a:sysClr val="windowText" lastClr="000000"/>
                </a:solidFill>
                <a:latin typeface="Arial"/>
                <a:cs typeface="Arial"/>
              </a:rPr>
              <a:t>OR</a:t>
            </a:r>
            <a:r>
              <a:rPr sz="2333" kern="0" spc="-193" dirty="0">
                <a:solidFill>
                  <a:sysClr val="windowText" lastClr="000000"/>
                </a:solidFill>
                <a:latin typeface="Arial"/>
                <a:cs typeface="Arial"/>
              </a:rPr>
              <a:t> </a:t>
            </a:r>
            <a:r>
              <a:rPr sz="2333" kern="0" spc="150" dirty="0">
                <a:solidFill>
                  <a:sysClr val="windowText" lastClr="000000"/>
                </a:solidFill>
                <a:latin typeface="Arial"/>
                <a:cs typeface="Arial"/>
              </a:rPr>
              <a:t>VISUALS </a:t>
            </a:r>
            <a:r>
              <a:rPr sz="2333" kern="0" spc="53" dirty="0">
                <a:solidFill>
                  <a:sysClr val="windowText" lastClr="000000"/>
                </a:solidFill>
                <a:latin typeface="Arial"/>
                <a:cs typeface="Arial"/>
              </a:rPr>
              <a:t>ARE</a:t>
            </a:r>
            <a:r>
              <a:rPr sz="2333" kern="0" spc="-183" dirty="0">
                <a:solidFill>
                  <a:sysClr val="windowText" lastClr="000000"/>
                </a:solidFill>
                <a:latin typeface="Arial"/>
                <a:cs typeface="Arial"/>
              </a:rPr>
              <a:t> </a:t>
            </a:r>
            <a:r>
              <a:rPr sz="2333" kern="0" spc="57" dirty="0">
                <a:solidFill>
                  <a:sysClr val="windowText" lastClr="000000"/>
                </a:solidFill>
                <a:latin typeface="Arial"/>
                <a:cs typeface="Arial"/>
              </a:rPr>
              <a:t>PLACED</a:t>
            </a:r>
            <a:r>
              <a:rPr sz="2333" kern="0" spc="-180" dirty="0">
                <a:solidFill>
                  <a:sysClr val="windowText" lastClr="000000"/>
                </a:solidFill>
                <a:latin typeface="Arial"/>
                <a:cs typeface="Arial"/>
              </a:rPr>
              <a:t> </a:t>
            </a:r>
            <a:r>
              <a:rPr sz="2333" kern="0" spc="43" dirty="0">
                <a:solidFill>
                  <a:sysClr val="windowText" lastClr="000000"/>
                </a:solidFill>
                <a:latin typeface="Arial"/>
                <a:cs typeface="Arial"/>
              </a:rPr>
              <a:t>IN</a:t>
            </a:r>
            <a:r>
              <a:rPr sz="2333" kern="0" spc="-180" dirty="0">
                <a:solidFill>
                  <a:sysClr val="windowText" lastClr="000000"/>
                </a:solidFill>
                <a:latin typeface="Arial"/>
                <a:cs typeface="Arial"/>
              </a:rPr>
              <a:t> </a:t>
            </a:r>
            <a:r>
              <a:rPr sz="2333" kern="0" spc="263" dirty="0">
                <a:solidFill>
                  <a:sysClr val="windowText" lastClr="000000"/>
                </a:solidFill>
                <a:latin typeface="Arial"/>
                <a:cs typeface="Arial"/>
              </a:rPr>
              <a:t>A</a:t>
            </a:r>
            <a:r>
              <a:rPr sz="2333" kern="0" spc="-183" dirty="0">
                <a:solidFill>
                  <a:sysClr val="windowText" lastClr="000000"/>
                </a:solidFill>
                <a:latin typeface="Arial"/>
                <a:cs typeface="Arial"/>
              </a:rPr>
              <a:t> </a:t>
            </a:r>
            <a:r>
              <a:rPr sz="2333" kern="0" spc="43" dirty="0">
                <a:solidFill>
                  <a:sysClr val="windowText" lastClr="000000"/>
                </a:solidFill>
                <a:latin typeface="Arial"/>
                <a:cs typeface="Arial"/>
              </a:rPr>
              <a:t>LARGE</a:t>
            </a:r>
            <a:r>
              <a:rPr sz="2333" kern="0" spc="-180" dirty="0">
                <a:solidFill>
                  <a:sysClr val="windowText" lastClr="000000"/>
                </a:solidFill>
                <a:latin typeface="Arial"/>
                <a:cs typeface="Arial"/>
              </a:rPr>
              <a:t> </a:t>
            </a:r>
            <a:r>
              <a:rPr sz="2333" kern="0" dirty="0">
                <a:solidFill>
                  <a:sysClr val="windowText" lastClr="000000"/>
                </a:solidFill>
                <a:latin typeface="Arial"/>
                <a:cs typeface="Arial"/>
              </a:rPr>
              <a:t>NUMBER</a:t>
            </a:r>
            <a:r>
              <a:rPr sz="2333" kern="0" spc="-180" dirty="0">
                <a:solidFill>
                  <a:sysClr val="windowText" lastClr="000000"/>
                </a:solidFill>
                <a:latin typeface="Arial"/>
                <a:cs typeface="Arial"/>
              </a:rPr>
              <a:t> </a:t>
            </a:r>
            <a:r>
              <a:rPr sz="2333" kern="0" spc="-17" dirty="0">
                <a:solidFill>
                  <a:sysClr val="windowText" lastClr="000000"/>
                </a:solidFill>
                <a:latin typeface="Arial"/>
                <a:cs typeface="Arial"/>
              </a:rPr>
              <a:t>ON </a:t>
            </a:r>
            <a:r>
              <a:rPr sz="2333" kern="0" spc="90" dirty="0">
                <a:solidFill>
                  <a:sysClr val="windowText" lastClr="000000"/>
                </a:solidFill>
                <a:latin typeface="Arial"/>
                <a:cs typeface="Arial"/>
              </a:rPr>
              <a:t>MULTIPLE</a:t>
            </a:r>
            <a:r>
              <a:rPr sz="2333" kern="0" spc="-187" dirty="0">
                <a:solidFill>
                  <a:sysClr val="windowText" lastClr="000000"/>
                </a:solidFill>
                <a:latin typeface="Arial"/>
                <a:cs typeface="Arial"/>
              </a:rPr>
              <a:t> </a:t>
            </a:r>
            <a:r>
              <a:rPr sz="2333" kern="0" spc="76" dirty="0">
                <a:solidFill>
                  <a:sysClr val="windowText" lastClr="000000"/>
                </a:solidFill>
                <a:latin typeface="Arial"/>
                <a:cs typeface="Arial"/>
              </a:rPr>
              <a:t>LOCATIONS,</a:t>
            </a:r>
            <a:r>
              <a:rPr sz="2333" kern="0" spc="-183" dirty="0">
                <a:solidFill>
                  <a:sysClr val="windowText" lastClr="000000"/>
                </a:solidFill>
                <a:latin typeface="Arial"/>
                <a:cs typeface="Arial"/>
              </a:rPr>
              <a:t> </a:t>
            </a:r>
            <a:r>
              <a:rPr sz="2333" kern="0" spc="90" dirty="0">
                <a:solidFill>
                  <a:sysClr val="windowText" lastClr="000000"/>
                </a:solidFill>
                <a:latin typeface="Arial"/>
                <a:cs typeface="Arial"/>
              </a:rPr>
              <a:t>PRIMARILY </a:t>
            </a:r>
            <a:r>
              <a:rPr sz="2333" kern="0" spc="43" dirty="0">
                <a:solidFill>
                  <a:sysClr val="windowText" lastClr="000000"/>
                </a:solidFill>
                <a:latin typeface="Arial"/>
                <a:cs typeface="Arial"/>
              </a:rPr>
              <a:t>IN</a:t>
            </a:r>
            <a:r>
              <a:rPr sz="2333" kern="0" spc="-190" dirty="0">
                <a:solidFill>
                  <a:sysClr val="windowText" lastClr="000000"/>
                </a:solidFill>
                <a:latin typeface="Arial"/>
                <a:cs typeface="Arial"/>
              </a:rPr>
              <a:t> </a:t>
            </a:r>
            <a:r>
              <a:rPr sz="2333" kern="0" dirty="0">
                <a:solidFill>
                  <a:sysClr val="windowText" lastClr="000000"/>
                </a:solidFill>
                <a:latin typeface="Arial"/>
                <a:cs typeface="Arial"/>
              </a:rPr>
              <a:t>DENSE,</a:t>
            </a:r>
            <a:r>
              <a:rPr sz="2333" kern="0" spc="-190" dirty="0">
                <a:solidFill>
                  <a:sysClr val="windowText" lastClr="000000"/>
                </a:solidFill>
                <a:latin typeface="Arial"/>
                <a:cs typeface="Arial"/>
              </a:rPr>
              <a:t> </a:t>
            </a:r>
            <a:r>
              <a:rPr sz="2333" kern="0" spc="63" dirty="0">
                <a:solidFill>
                  <a:sysClr val="windowText" lastClr="000000"/>
                </a:solidFill>
                <a:latin typeface="Arial"/>
                <a:cs typeface="Arial"/>
              </a:rPr>
              <a:t>URBAN</a:t>
            </a:r>
            <a:r>
              <a:rPr sz="2333" kern="0" spc="-190" dirty="0">
                <a:solidFill>
                  <a:sysClr val="windowText" lastClr="000000"/>
                </a:solidFill>
                <a:latin typeface="Arial"/>
                <a:cs typeface="Arial"/>
              </a:rPr>
              <a:t> </a:t>
            </a:r>
            <a:r>
              <a:rPr sz="2333" kern="0" spc="110" dirty="0">
                <a:solidFill>
                  <a:sysClr val="windowText" lastClr="000000"/>
                </a:solidFill>
                <a:latin typeface="Arial"/>
                <a:cs typeface="Arial"/>
              </a:rPr>
              <a:t>AREAS</a:t>
            </a:r>
            <a:r>
              <a:rPr sz="2333" kern="0" spc="-190" dirty="0">
                <a:solidFill>
                  <a:sysClr val="windowText" lastClr="000000"/>
                </a:solidFill>
                <a:latin typeface="Arial"/>
                <a:cs typeface="Arial"/>
              </a:rPr>
              <a:t> </a:t>
            </a:r>
            <a:r>
              <a:rPr sz="2333" kern="0" spc="-60" dirty="0">
                <a:solidFill>
                  <a:sysClr val="windowText" lastClr="000000"/>
                </a:solidFill>
                <a:latin typeface="Arial"/>
                <a:cs typeface="Arial"/>
              </a:rPr>
              <a:t>OR</a:t>
            </a:r>
            <a:r>
              <a:rPr sz="2333" kern="0" spc="-190" dirty="0">
                <a:solidFill>
                  <a:sysClr val="windowText" lastClr="000000"/>
                </a:solidFill>
                <a:latin typeface="Arial"/>
                <a:cs typeface="Arial"/>
              </a:rPr>
              <a:t> </a:t>
            </a:r>
            <a:r>
              <a:rPr sz="2333" kern="0" spc="87" dirty="0">
                <a:solidFill>
                  <a:sysClr val="windowText" lastClr="000000"/>
                </a:solidFill>
                <a:latin typeface="Arial"/>
                <a:cs typeface="Arial"/>
              </a:rPr>
              <a:t>SOCIAL </a:t>
            </a:r>
            <a:r>
              <a:rPr sz="2333" kern="0" spc="67" dirty="0">
                <a:solidFill>
                  <a:sysClr val="windowText" lastClr="000000"/>
                </a:solidFill>
                <a:latin typeface="Arial"/>
                <a:cs typeface="Arial"/>
              </a:rPr>
              <a:t>MEDIA</a:t>
            </a:r>
            <a:r>
              <a:rPr sz="2333" kern="0" spc="-193" dirty="0">
                <a:solidFill>
                  <a:sysClr val="windowText" lastClr="000000"/>
                </a:solidFill>
                <a:latin typeface="Arial"/>
                <a:cs typeface="Arial"/>
              </a:rPr>
              <a:t> </a:t>
            </a:r>
            <a:r>
              <a:rPr sz="2333" kern="0" spc="67" dirty="0">
                <a:solidFill>
                  <a:sysClr val="windowText" lastClr="000000"/>
                </a:solidFill>
                <a:latin typeface="Arial"/>
                <a:cs typeface="Arial"/>
              </a:rPr>
              <a:t>TO</a:t>
            </a:r>
            <a:r>
              <a:rPr sz="2333" kern="0" spc="-190" dirty="0">
                <a:solidFill>
                  <a:sysClr val="windowText" lastClr="000000"/>
                </a:solidFill>
                <a:latin typeface="Arial"/>
                <a:cs typeface="Arial"/>
              </a:rPr>
              <a:t> </a:t>
            </a:r>
            <a:r>
              <a:rPr sz="2333" kern="0" spc="153" dirty="0">
                <a:solidFill>
                  <a:sysClr val="windowText" lastClr="000000"/>
                </a:solidFill>
                <a:latin typeface="Arial"/>
                <a:cs typeface="Arial"/>
              </a:rPr>
              <a:t>ATTRACT</a:t>
            </a:r>
            <a:r>
              <a:rPr sz="2333" kern="0" spc="-190" dirty="0">
                <a:solidFill>
                  <a:sysClr val="windowText" lastClr="000000"/>
                </a:solidFill>
                <a:latin typeface="Arial"/>
                <a:cs typeface="Arial"/>
              </a:rPr>
              <a:t> </a:t>
            </a:r>
            <a:r>
              <a:rPr sz="2333" kern="0" spc="90" dirty="0">
                <a:solidFill>
                  <a:sysClr val="windowText" lastClr="000000"/>
                </a:solidFill>
                <a:latin typeface="Arial"/>
                <a:cs typeface="Arial"/>
              </a:rPr>
              <a:t>MAXIMUM </a:t>
            </a:r>
            <a:r>
              <a:rPr sz="2333" kern="0" spc="83" dirty="0">
                <a:solidFill>
                  <a:sysClr val="windowText" lastClr="000000"/>
                </a:solidFill>
                <a:latin typeface="Arial"/>
                <a:cs typeface="Arial"/>
              </a:rPr>
              <a:t>ATTENTION</a:t>
            </a:r>
            <a:endParaRPr sz="2333" kern="0">
              <a:solidFill>
                <a:sysClr val="windowText" lastClr="000000"/>
              </a:solidFill>
              <a:latin typeface="Arial"/>
              <a:cs typeface="Arial"/>
            </a:endParaRPr>
          </a:p>
        </p:txBody>
      </p:sp>
    </p:spTree>
    <p:extLst>
      <p:ext uri="{BB962C8B-B14F-4D97-AF65-F5344CB8AC3E}">
        <p14:creationId xmlns:p14="http://schemas.microsoft.com/office/powerpoint/2010/main" val="2293790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620721" y="221292"/>
            <a:ext cx="3729990" cy="1482884"/>
          </a:xfrm>
          <a:prstGeom prst="rect">
            <a:avLst/>
          </a:prstGeom>
        </p:spPr>
        <p:txBody>
          <a:bodyPr vert="horz" wrap="square" lIns="0" tIns="20743" rIns="0" bIns="0" rtlCol="0">
            <a:spAutoFit/>
          </a:bodyPr>
          <a:lstStyle/>
          <a:p>
            <a:pPr marL="8467" marR="3387">
              <a:lnSpc>
                <a:spcPts val="5654"/>
              </a:lnSpc>
              <a:spcBef>
                <a:spcPts val="163"/>
              </a:spcBef>
            </a:pPr>
            <a:r>
              <a:rPr sz="4734" spc="207" dirty="0">
                <a:solidFill>
                  <a:srgbClr val="FF66C3"/>
                </a:solidFill>
              </a:rPr>
              <a:t>AMBIENT </a:t>
            </a:r>
            <a:r>
              <a:rPr sz="4734" spc="97" dirty="0">
                <a:solidFill>
                  <a:srgbClr val="FF66C3"/>
                </a:solidFill>
              </a:rPr>
              <a:t>MARKETING</a:t>
            </a:r>
            <a:endParaRPr sz="4734"/>
          </a:p>
        </p:txBody>
      </p:sp>
      <p:pic>
        <p:nvPicPr>
          <p:cNvPr id="3" name="object 3"/>
          <p:cNvPicPr/>
          <p:nvPr/>
        </p:nvPicPr>
        <p:blipFill>
          <a:blip r:embed="rId2" cstate="print"/>
          <a:stretch>
            <a:fillRect/>
          </a:stretch>
        </p:blipFill>
        <p:spPr>
          <a:xfrm>
            <a:off x="6889537" y="2415379"/>
            <a:ext cx="82550" cy="82549"/>
          </a:xfrm>
          <a:prstGeom prst="rect">
            <a:avLst/>
          </a:prstGeom>
        </p:spPr>
      </p:pic>
      <p:pic>
        <p:nvPicPr>
          <p:cNvPr id="4" name="object 4"/>
          <p:cNvPicPr/>
          <p:nvPr/>
        </p:nvPicPr>
        <p:blipFill>
          <a:blip r:embed="rId2" cstate="print"/>
          <a:stretch>
            <a:fillRect/>
          </a:stretch>
        </p:blipFill>
        <p:spPr>
          <a:xfrm>
            <a:off x="6889537" y="4739479"/>
            <a:ext cx="82550" cy="82549"/>
          </a:xfrm>
          <a:prstGeom prst="rect">
            <a:avLst/>
          </a:prstGeom>
        </p:spPr>
      </p:pic>
      <p:sp>
        <p:nvSpPr>
          <p:cNvPr id="5" name="object 5"/>
          <p:cNvSpPr txBox="1"/>
          <p:nvPr/>
        </p:nvSpPr>
        <p:spPr>
          <a:xfrm>
            <a:off x="7092903" y="2195762"/>
            <a:ext cx="3892550" cy="4690173"/>
          </a:xfrm>
          <a:prstGeom prst="rect">
            <a:avLst/>
          </a:prstGeom>
        </p:spPr>
        <p:txBody>
          <a:bodyPr vert="horz" wrap="square" lIns="0" tIns="8043" rIns="0" bIns="0" rtlCol="0">
            <a:spAutoFit/>
          </a:bodyPr>
          <a:lstStyle/>
          <a:p>
            <a:pPr marL="8467" marR="19474">
              <a:lnSpc>
                <a:spcPct val="117300"/>
              </a:lnSpc>
              <a:spcBef>
                <a:spcPts val="63"/>
              </a:spcBef>
            </a:pPr>
            <a:r>
              <a:rPr sz="2167" kern="0" spc="37" dirty="0">
                <a:solidFill>
                  <a:sysClr val="windowText" lastClr="000000"/>
                </a:solidFill>
                <a:latin typeface="Arial"/>
                <a:cs typeface="Arial"/>
              </a:rPr>
              <a:t>PROMOTES</a:t>
            </a:r>
            <a:r>
              <a:rPr sz="2167" kern="0" spc="-177" dirty="0">
                <a:solidFill>
                  <a:sysClr val="windowText" lastClr="000000"/>
                </a:solidFill>
                <a:latin typeface="Arial"/>
                <a:cs typeface="Arial"/>
              </a:rPr>
              <a:t> </a:t>
            </a:r>
            <a:r>
              <a:rPr sz="2167" kern="0" spc="30" dirty="0">
                <a:solidFill>
                  <a:sysClr val="windowText" lastClr="000000"/>
                </a:solidFill>
                <a:latin typeface="Arial"/>
                <a:cs typeface="Arial"/>
              </a:rPr>
              <a:t>PRODUCTS</a:t>
            </a:r>
            <a:r>
              <a:rPr sz="2167" kern="0" spc="-177" dirty="0">
                <a:solidFill>
                  <a:sysClr val="windowText" lastClr="000000"/>
                </a:solidFill>
                <a:latin typeface="Arial"/>
                <a:cs typeface="Arial"/>
              </a:rPr>
              <a:t> </a:t>
            </a:r>
            <a:r>
              <a:rPr sz="2167" kern="0" spc="-17" dirty="0">
                <a:solidFill>
                  <a:sysClr val="windowText" lastClr="000000"/>
                </a:solidFill>
                <a:latin typeface="Arial"/>
                <a:cs typeface="Arial"/>
              </a:rPr>
              <a:t>OR </a:t>
            </a:r>
            <a:r>
              <a:rPr sz="2167" kern="0" spc="67" dirty="0">
                <a:solidFill>
                  <a:sysClr val="windowText" lastClr="000000"/>
                </a:solidFill>
                <a:latin typeface="Arial"/>
                <a:cs typeface="Arial"/>
              </a:rPr>
              <a:t>SERVICES</a:t>
            </a:r>
            <a:r>
              <a:rPr sz="2167" kern="0" spc="-117" dirty="0">
                <a:solidFill>
                  <a:sysClr val="windowText" lastClr="000000"/>
                </a:solidFill>
                <a:latin typeface="Arial"/>
                <a:cs typeface="Arial"/>
              </a:rPr>
              <a:t> </a:t>
            </a:r>
            <a:r>
              <a:rPr sz="2167" kern="0" dirty="0">
                <a:solidFill>
                  <a:sysClr val="windowText" lastClr="000000"/>
                </a:solidFill>
                <a:latin typeface="Arial"/>
                <a:cs typeface="Arial"/>
              </a:rPr>
              <a:t>USING</a:t>
            </a:r>
            <a:r>
              <a:rPr sz="2167" kern="0" spc="-117" dirty="0">
                <a:solidFill>
                  <a:sysClr val="windowText" lastClr="000000"/>
                </a:solidFill>
                <a:latin typeface="Arial"/>
                <a:cs typeface="Arial"/>
              </a:rPr>
              <a:t> </a:t>
            </a:r>
            <a:r>
              <a:rPr sz="2167" kern="0" spc="63" dirty="0">
                <a:solidFill>
                  <a:sysClr val="windowText" lastClr="000000"/>
                </a:solidFill>
                <a:latin typeface="Arial"/>
                <a:cs typeface="Arial"/>
              </a:rPr>
              <a:t>UNUSUAL </a:t>
            </a:r>
            <a:r>
              <a:rPr sz="2167" kern="0" spc="76" dirty="0">
                <a:solidFill>
                  <a:sysClr val="windowText" lastClr="000000"/>
                </a:solidFill>
                <a:latin typeface="Arial"/>
                <a:cs typeface="Arial"/>
              </a:rPr>
              <a:t>LOCATIONS</a:t>
            </a:r>
            <a:r>
              <a:rPr sz="2167" kern="0" spc="-167" dirty="0">
                <a:solidFill>
                  <a:sysClr val="windowText" lastClr="000000"/>
                </a:solidFill>
                <a:latin typeface="Arial"/>
                <a:cs typeface="Arial"/>
              </a:rPr>
              <a:t> </a:t>
            </a:r>
            <a:r>
              <a:rPr sz="2167" kern="0" spc="-57" dirty="0">
                <a:solidFill>
                  <a:sysClr val="windowText" lastClr="000000"/>
                </a:solidFill>
                <a:latin typeface="Arial"/>
                <a:cs typeface="Arial"/>
              </a:rPr>
              <a:t>OR</a:t>
            </a:r>
            <a:r>
              <a:rPr sz="2167" kern="0" spc="-167" dirty="0">
                <a:solidFill>
                  <a:sysClr val="windowText" lastClr="000000"/>
                </a:solidFill>
                <a:latin typeface="Arial"/>
                <a:cs typeface="Arial"/>
              </a:rPr>
              <a:t> </a:t>
            </a:r>
            <a:r>
              <a:rPr sz="2167" kern="0" spc="100" dirty="0">
                <a:solidFill>
                  <a:sysClr val="windowText" lastClr="000000"/>
                </a:solidFill>
                <a:latin typeface="Arial"/>
                <a:cs typeface="Arial"/>
              </a:rPr>
              <a:t>ITEMS</a:t>
            </a:r>
            <a:r>
              <a:rPr sz="2167" kern="0" spc="-167" dirty="0">
                <a:solidFill>
                  <a:sysClr val="windowText" lastClr="000000"/>
                </a:solidFill>
                <a:latin typeface="Arial"/>
                <a:cs typeface="Arial"/>
              </a:rPr>
              <a:t> </a:t>
            </a:r>
            <a:r>
              <a:rPr sz="2167" kern="0" spc="50" dirty="0">
                <a:solidFill>
                  <a:sysClr val="windowText" lastClr="000000"/>
                </a:solidFill>
                <a:latin typeface="Arial"/>
                <a:cs typeface="Arial"/>
              </a:rPr>
              <a:t>AND </a:t>
            </a:r>
            <a:r>
              <a:rPr sz="2167" kern="0" spc="40" dirty="0">
                <a:solidFill>
                  <a:sysClr val="windowText" lastClr="000000"/>
                </a:solidFill>
                <a:latin typeface="Arial"/>
                <a:cs typeface="Arial"/>
              </a:rPr>
              <a:t>THEIR</a:t>
            </a:r>
            <a:r>
              <a:rPr sz="2167" kern="0" spc="-169" dirty="0">
                <a:solidFill>
                  <a:sysClr val="windowText" lastClr="000000"/>
                </a:solidFill>
                <a:latin typeface="Arial"/>
                <a:cs typeface="Arial"/>
              </a:rPr>
              <a:t> </a:t>
            </a:r>
            <a:r>
              <a:rPr sz="2167" kern="0" spc="57" dirty="0">
                <a:solidFill>
                  <a:sysClr val="windowText" lastClr="000000"/>
                </a:solidFill>
                <a:latin typeface="Arial"/>
                <a:cs typeface="Arial"/>
              </a:rPr>
              <a:t>ELEMENTS</a:t>
            </a:r>
            <a:r>
              <a:rPr sz="2167" kern="0" spc="-169" dirty="0">
                <a:solidFill>
                  <a:sysClr val="windowText" lastClr="000000"/>
                </a:solidFill>
                <a:latin typeface="Arial"/>
                <a:cs typeface="Arial"/>
              </a:rPr>
              <a:t> </a:t>
            </a:r>
            <a:r>
              <a:rPr sz="2167" kern="0" spc="200" dirty="0">
                <a:solidFill>
                  <a:sysClr val="windowText" lastClr="000000"/>
                </a:solidFill>
                <a:latin typeface="Arial"/>
                <a:cs typeface="Arial"/>
              </a:rPr>
              <a:t>AS</a:t>
            </a:r>
            <a:r>
              <a:rPr sz="2167" kern="0" spc="-169" dirty="0">
                <a:solidFill>
                  <a:sysClr val="windowText" lastClr="000000"/>
                </a:solidFill>
                <a:latin typeface="Arial"/>
                <a:cs typeface="Arial"/>
              </a:rPr>
              <a:t> </a:t>
            </a:r>
            <a:r>
              <a:rPr sz="2167" kern="0" spc="227" dirty="0">
                <a:solidFill>
                  <a:sysClr val="windowText" lastClr="000000"/>
                </a:solidFill>
                <a:latin typeface="Arial"/>
                <a:cs typeface="Arial"/>
              </a:rPr>
              <a:t>A </a:t>
            </a:r>
            <a:r>
              <a:rPr sz="2167" kern="0" spc="43" dirty="0">
                <a:solidFill>
                  <a:sysClr val="windowText" lastClr="000000"/>
                </a:solidFill>
                <a:latin typeface="Arial"/>
                <a:cs typeface="Arial"/>
              </a:rPr>
              <a:t>COMMUNICATION </a:t>
            </a:r>
            <a:r>
              <a:rPr sz="2167" kern="0" spc="37" dirty="0">
                <a:solidFill>
                  <a:sysClr val="windowText" lastClr="000000"/>
                </a:solidFill>
                <a:latin typeface="Arial"/>
                <a:cs typeface="Arial"/>
              </a:rPr>
              <a:t>CHANNEL.</a:t>
            </a:r>
            <a:endParaRPr sz="2167" kern="0">
              <a:solidFill>
                <a:sysClr val="windowText" lastClr="000000"/>
              </a:solidFill>
              <a:latin typeface="Arial"/>
              <a:cs typeface="Arial"/>
            </a:endParaRPr>
          </a:p>
          <a:p>
            <a:pPr marL="8467" marR="3387">
              <a:lnSpc>
                <a:spcPct val="117300"/>
              </a:lnSpc>
            </a:pPr>
            <a:r>
              <a:rPr sz="2167" kern="0" spc="110" dirty="0">
                <a:solidFill>
                  <a:sysClr val="windowText" lastClr="000000"/>
                </a:solidFill>
                <a:latin typeface="Arial"/>
                <a:cs typeface="Arial"/>
              </a:rPr>
              <a:t>INVOLVES</a:t>
            </a:r>
            <a:r>
              <a:rPr sz="2167" kern="0" spc="-173" dirty="0">
                <a:solidFill>
                  <a:sysClr val="windowText" lastClr="000000"/>
                </a:solidFill>
                <a:latin typeface="Arial"/>
                <a:cs typeface="Arial"/>
              </a:rPr>
              <a:t> </a:t>
            </a:r>
            <a:r>
              <a:rPr sz="2167" kern="0" spc="83" dirty="0">
                <a:solidFill>
                  <a:sysClr val="windowText" lastClr="000000"/>
                </a:solidFill>
                <a:latin typeface="Arial"/>
                <a:cs typeface="Arial"/>
              </a:rPr>
              <a:t>CREATIVE </a:t>
            </a:r>
            <a:r>
              <a:rPr sz="2167" kern="0" spc="80" dirty="0">
                <a:solidFill>
                  <a:sysClr val="windowText" lastClr="000000"/>
                </a:solidFill>
                <a:latin typeface="Arial"/>
                <a:cs typeface="Arial"/>
              </a:rPr>
              <a:t>ADVERTISING</a:t>
            </a:r>
            <a:r>
              <a:rPr sz="2167" kern="0" spc="-167" dirty="0">
                <a:solidFill>
                  <a:sysClr val="windowText" lastClr="000000"/>
                </a:solidFill>
                <a:latin typeface="Arial"/>
                <a:cs typeface="Arial"/>
              </a:rPr>
              <a:t> </a:t>
            </a:r>
            <a:r>
              <a:rPr sz="2167" kern="0" spc="50" dirty="0">
                <a:solidFill>
                  <a:sysClr val="windowText" lastClr="000000"/>
                </a:solidFill>
                <a:latin typeface="Arial"/>
                <a:cs typeface="Arial"/>
              </a:rPr>
              <a:t>MESSAGING, </a:t>
            </a:r>
            <a:r>
              <a:rPr sz="2167" kern="0" spc="60" dirty="0">
                <a:solidFill>
                  <a:sysClr val="windowText" lastClr="000000"/>
                </a:solidFill>
                <a:latin typeface="Arial"/>
                <a:cs typeface="Arial"/>
              </a:rPr>
              <a:t>INTERACTING</a:t>
            </a:r>
            <a:r>
              <a:rPr sz="2167" kern="0" spc="-180" dirty="0">
                <a:solidFill>
                  <a:sysClr val="windowText" lastClr="000000"/>
                </a:solidFill>
                <a:latin typeface="Arial"/>
                <a:cs typeface="Arial"/>
              </a:rPr>
              <a:t> </a:t>
            </a:r>
            <a:r>
              <a:rPr sz="2167" kern="0" spc="107" dirty="0">
                <a:solidFill>
                  <a:sysClr val="windowText" lastClr="000000"/>
                </a:solidFill>
                <a:latin typeface="Arial"/>
                <a:cs typeface="Arial"/>
              </a:rPr>
              <a:t>WITH</a:t>
            </a:r>
            <a:r>
              <a:rPr sz="2167" kern="0" spc="-177" dirty="0">
                <a:solidFill>
                  <a:sysClr val="windowText" lastClr="000000"/>
                </a:solidFill>
                <a:latin typeface="Arial"/>
                <a:cs typeface="Arial"/>
              </a:rPr>
              <a:t> </a:t>
            </a:r>
            <a:r>
              <a:rPr sz="2167" kern="0" spc="30" dirty="0">
                <a:solidFill>
                  <a:sysClr val="windowText" lastClr="000000"/>
                </a:solidFill>
                <a:latin typeface="Arial"/>
                <a:cs typeface="Arial"/>
              </a:rPr>
              <a:t>THE </a:t>
            </a:r>
            <a:r>
              <a:rPr sz="2167" kern="0" spc="83" dirty="0">
                <a:solidFill>
                  <a:sysClr val="windowText" lastClr="000000"/>
                </a:solidFill>
                <a:latin typeface="Arial"/>
                <a:cs typeface="Arial"/>
              </a:rPr>
              <a:t>TARGET</a:t>
            </a:r>
            <a:r>
              <a:rPr sz="2167" kern="0" spc="-90" dirty="0">
                <a:solidFill>
                  <a:sysClr val="windowText" lastClr="000000"/>
                </a:solidFill>
                <a:latin typeface="Arial"/>
                <a:cs typeface="Arial"/>
              </a:rPr>
              <a:t> </a:t>
            </a:r>
            <a:r>
              <a:rPr sz="2167" kern="0" dirty="0">
                <a:solidFill>
                  <a:sysClr val="windowText" lastClr="000000"/>
                </a:solidFill>
                <a:latin typeface="Arial"/>
                <a:cs typeface="Arial"/>
              </a:rPr>
              <a:t>AUDIENCE</a:t>
            </a:r>
            <a:r>
              <a:rPr sz="2167" kern="0" spc="-90" dirty="0">
                <a:solidFill>
                  <a:sysClr val="windowText" lastClr="000000"/>
                </a:solidFill>
                <a:latin typeface="Arial"/>
                <a:cs typeface="Arial"/>
              </a:rPr>
              <a:t> </a:t>
            </a:r>
            <a:r>
              <a:rPr sz="2167" kern="0" spc="150" dirty="0">
                <a:solidFill>
                  <a:sysClr val="windowText" lastClr="000000"/>
                </a:solidFill>
                <a:latin typeface="Arial"/>
                <a:cs typeface="Arial"/>
              </a:rPr>
              <a:t>THAT </a:t>
            </a:r>
            <a:r>
              <a:rPr sz="2167" kern="0" spc="93" dirty="0">
                <a:solidFill>
                  <a:sysClr val="windowText" lastClr="000000"/>
                </a:solidFill>
                <a:latin typeface="Arial"/>
                <a:cs typeface="Arial"/>
              </a:rPr>
              <a:t>AFFECTS</a:t>
            </a:r>
            <a:r>
              <a:rPr sz="2167" kern="0" spc="-173" dirty="0">
                <a:solidFill>
                  <a:sysClr val="windowText" lastClr="000000"/>
                </a:solidFill>
                <a:latin typeface="Arial"/>
                <a:cs typeface="Arial"/>
              </a:rPr>
              <a:t> </a:t>
            </a:r>
            <a:r>
              <a:rPr sz="2167" kern="0" spc="47" dirty="0">
                <a:solidFill>
                  <a:sysClr val="windowText" lastClr="000000"/>
                </a:solidFill>
                <a:latin typeface="Arial"/>
                <a:cs typeface="Arial"/>
              </a:rPr>
              <a:t>THE</a:t>
            </a:r>
            <a:r>
              <a:rPr sz="2167" kern="0" spc="-173" dirty="0">
                <a:solidFill>
                  <a:sysClr val="windowText" lastClr="000000"/>
                </a:solidFill>
                <a:latin typeface="Arial"/>
                <a:cs typeface="Arial"/>
              </a:rPr>
              <a:t> </a:t>
            </a:r>
            <a:r>
              <a:rPr sz="2167" kern="0" spc="-7" dirty="0">
                <a:solidFill>
                  <a:sysClr val="windowText" lastClr="000000"/>
                </a:solidFill>
                <a:latin typeface="Arial"/>
                <a:cs typeface="Arial"/>
              </a:rPr>
              <a:t>CONSUMERS </a:t>
            </a:r>
            <a:r>
              <a:rPr sz="2167" kern="0" spc="-47" dirty="0">
                <a:solidFill>
                  <a:sysClr val="windowText" lastClr="000000"/>
                </a:solidFill>
                <a:latin typeface="Arial"/>
                <a:cs typeface="Arial"/>
              </a:rPr>
              <a:t>ON</a:t>
            </a:r>
            <a:r>
              <a:rPr sz="2167" kern="0" spc="-177" dirty="0">
                <a:solidFill>
                  <a:sysClr val="windowText" lastClr="000000"/>
                </a:solidFill>
                <a:latin typeface="Arial"/>
                <a:cs typeface="Arial"/>
              </a:rPr>
              <a:t> </a:t>
            </a:r>
            <a:r>
              <a:rPr sz="2167" kern="0" spc="120" dirty="0">
                <a:solidFill>
                  <a:sysClr val="windowText" lastClr="000000"/>
                </a:solidFill>
                <a:latin typeface="Arial"/>
                <a:cs typeface="Arial"/>
              </a:rPr>
              <a:t>AN</a:t>
            </a:r>
            <a:r>
              <a:rPr sz="2167" kern="0" spc="-173" dirty="0">
                <a:solidFill>
                  <a:sysClr val="windowText" lastClr="000000"/>
                </a:solidFill>
                <a:latin typeface="Arial"/>
                <a:cs typeface="Arial"/>
              </a:rPr>
              <a:t> </a:t>
            </a:r>
            <a:r>
              <a:rPr sz="2167" kern="0" spc="70" dirty="0">
                <a:solidFill>
                  <a:sysClr val="windowText" lastClr="000000"/>
                </a:solidFill>
                <a:latin typeface="Arial"/>
                <a:cs typeface="Arial"/>
              </a:rPr>
              <a:t>EMOTIONAL</a:t>
            </a:r>
            <a:r>
              <a:rPr sz="2167" kern="0" spc="-173" dirty="0">
                <a:solidFill>
                  <a:sysClr val="windowText" lastClr="000000"/>
                </a:solidFill>
                <a:latin typeface="Arial"/>
                <a:cs typeface="Arial"/>
              </a:rPr>
              <a:t> </a:t>
            </a:r>
            <a:r>
              <a:rPr sz="2167" kern="0" spc="97" dirty="0">
                <a:solidFill>
                  <a:sysClr val="windowText" lastClr="000000"/>
                </a:solidFill>
                <a:latin typeface="Arial"/>
                <a:cs typeface="Arial"/>
              </a:rPr>
              <a:t>LEVEL</a:t>
            </a:r>
            <a:endParaRPr sz="2167" kern="0">
              <a:solidFill>
                <a:sysClr val="windowText" lastClr="000000"/>
              </a:solidFill>
              <a:latin typeface="Arial"/>
              <a:cs typeface="Arial"/>
            </a:endParaRPr>
          </a:p>
        </p:txBody>
      </p:sp>
      <p:pic>
        <p:nvPicPr>
          <p:cNvPr id="6" name="object 6"/>
          <p:cNvPicPr/>
          <p:nvPr/>
        </p:nvPicPr>
        <p:blipFill>
          <a:blip r:embed="rId3" cstate="print"/>
          <a:stretch>
            <a:fillRect/>
          </a:stretch>
        </p:blipFill>
        <p:spPr>
          <a:xfrm>
            <a:off x="1" y="1"/>
            <a:ext cx="5562599" cy="6857999"/>
          </a:xfrm>
          <a:prstGeom prst="rect">
            <a:avLst/>
          </a:prstGeom>
        </p:spPr>
      </p:pic>
    </p:spTree>
    <p:extLst>
      <p:ext uri="{BB962C8B-B14F-4D97-AF65-F5344CB8AC3E}">
        <p14:creationId xmlns:p14="http://schemas.microsoft.com/office/powerpoint/2010/main" val="35359549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7334" y="1045574"/>
            <a:ext cx="4046643" cy="1586331"/>
          </a:xfrm>
          <a:prstGeom prst="rect">
            <a:avLst/>
          </a:prstGeom>
        </p:spPr>
        <p:txBody>
          <a:bodyPr vert="horz" wrap="square" lIns="0" tIns="21589" rIns="0" bIns="0" rtlCol="0">
            <a:spAutoFit/>
          </a:bodyPr>
          <a:lstStyle/>
          <a:p>
            <a:pPr marL="8467" marR="3387">
              <a:lnSpc>
                <a:spcPts val="6134"/>
              </a:lnSpc>
              <a:spcBef>
                <a:spcPts val="169"/>
              </a:spcBef>
            </a:pPr>
            <a:r>
              <a:rPr sz="5134" spc="213" dirty="0">
                <a:solidFill>
                  <a:srgbClr val="FF66C3"/>
                </a:solidFill>
              </a:rPr>
              <a:t>AMBUSH </a:t>
            </a:r>
            <a:r>
              <a:rPr sz="5134" spc="107" dirty="0">
                <a:solidFill>
                  <a:srgbClr val="FF66C3"/>
                </a:solidFill>
              </a:rPr>
              <a:t>MARKETING</a:t>
            </a:r>
            <a:endParaRPr sz="5134" dirty="0"/>
          </a:p>
        </p:txBody>
      </p:sp>
      <p:pic>
        <p:nvPicPr>
          <p:cNvPr id="3" name="object 3"/>
          <p:cNvPicPr/>
          <p:nvPr/>
        </p:nvPicPr>
        <p:blipFill>
          <a:blip r:embed="rId2" cstate="print"/>
          <a:stretch>
            <a:fillRect/>
          </a:stretch>
        </p:blipFill>
        <p:spPr>
          <a:xfrm>
            <a:off x="311150" y="3124202"/>
            <a:ext cx="95250" cy="95249"/>
          </a:xfrm>
          <a:prstGeom prst="rect">
            <a:avLst/>
          </a:prstGeom>
        </p:spPr>
      </p:pic>
      <p:pic>
        <p:nvPicPr>
          <p:cNvPr id="4" name="object 4"/>
          <p:cNvPicPr/>
          <p:nvPr/>
        </p:nvPicPr>
        <p:blipFill>
          <a:blip r:embed="rId2" cstate="print"/>
          <a:stretch>
            <a:fillRect/>
          </a:stretch>
        </p:blipFill>
        <p:spPr>
          <a:xfrm>
            <a:off x="311150" y="3759202"/>
            <a:ext cx="95250" cy="95249"/>
          </a:xfrm>
          <a:prstGeom prst="rect">
            <a:avLst/>
          </a:prstGeom>
        </p:spPr>
      </p:pic>
      <p:pic>
        <p:nvPicPr>
          <p:cNvPr id="5" name="object 5"/>
          <p:cNvPicPr/>
          <p:nvPr/>
        </p:nvPicPr>
        <p:blipFill>
          <a:blip r:embed="rId2" cstate="print"/>
          <a:stretch>
            <a:fillRect/>
          </a:stretch>
        </p:blipFill>
        <p:spPr>
          <a:xfrm>
            <a:off x="311150" y="4711702"/>
            <a:ext cx="95250" cy="95249"/>
          </a:xfrm>
          <a:prstGeom prst="rect">
            <a:avLst/>
          </a:prstGeom>
        </p:spPr>
      </p:pic>
      <p:sp>
        <p:nvSpPr>
          <p:cNvPr id="6" name="object 6"/>
          <p:cNvSpPr txBox="1">
            <a:spLocks noGrp="1"/>
          </p:cNvSpPr>
          <p:nvPr>
            <p:ph type="body" idx="1"/>
          </p:nvPr>
        </p:nvSpPr>
        <p:spPr>
          <a:xfrm>
            <a:off x="4097051" y="2631905"/>
            <a:ext cx="7156309" cy="3698875"/>
          </a:xfrm>
          <a:prstGeom prst="rect">
            <a:avLst/>
          </a:prstGeom>
        </p:spPr>
        <p:txBody>
          <a:bodyPr vert="horz" wrap="square" lIns="0" tIns="8043" rIns="0" bIns="0" rtlCol="0">
            <a:spAutoFit/>
          </a:bodyPr>
          <a:lstStyle/>
          <a:p>
            <a:pPr algn="ctr">
              <a:spcBef>
                <a:spcPts val="63"/>
              </a:spcBef>
            </a:pPr>
            <a:r>
              <a:rPr spc="103" dirty="0"/>
              <a:t>COAT-</a:t>
            </a:r>
            <a:r>
              <a:rPr spc="203" dirty="0"/>
              <a:t>TAIL</a:t>
            </a:r>
            <a:r>
              <a:rPr spc="-210" dirty="0"/>
              <a:t> </a:t>
            </a:r>
            <a:r>
              <a:rPr spc="53" dirty="0"/>
              <a:t>MARKETING</a:t>
            </a:r>
            <a:r>
              <a:rPr spc="-207" dirty="0"/>
              <a:t> </a:t>
            </a:r>
            <a:r>
              <a:rPr spc="-83" dirty="0"/>
              <a:t>OR</a:t>
            </a:r>
            <a:r>
              <a:rPr spc="-207" dirty="0"/>
              <a:t> </a:t>
            </a:r>
            <a:r>
              <a:rPr spc="43" dirty="0"/>
              <a:t>PREDATORY</a:t>
            </a:r>
            <a:r>
              <a:rPr spc="-207" dirty="0"/>
              <a:t> </a:t>
            </a:r>
            <a:r>
              <a:rPr spc="57" dirty="0"/>
              <a:t>AMBUSHING.</a:t>
            </a:r>
          </a:p>
          <a:p>
            <a:pPr>
              <a:lnSpc>
                <a:spcPct val="100000"/>
              </a:lnSpc>
            </a:pPr>
            <a:endParaRPr sz="2167" dirty="0"/>
          </a:p>
          <a:p>
            <a:pPr marL="8467" marR="3387" algn="ctr">
              <a:lnSpc>
                <a:spcPts val="2500"/>
              </a:lnSpc>
            </a:pPr>
            <a:r>
              <a:rPr spc="63" dirty="0"/>
              <a:t>PRACTICE</a:t>
            </a:r>
            <a:r>
              <a:rPr spc="-207" dirty="0"/>
              <a:t> </a:t>
            </a:r>
            <a:r>
              <a:rPr spc="-23" dirty="0"/>
              <a:t>OF</a:t>
            </a:r>
            <a:r>
              <a:rPr spc="-207" dirty="0"/>
              <a:t> </a:t>
            </a:r>
            <a:r>
              <a:rPr spc="90" dirty="0"/>
              <a:t>HIJACKING</a:t>
            </a:r>
            <a:r>
              <a:rPr spc="-207" dirty="0"/>
              <a:t> </a:t>
            </a:r>
            <a:r>
              <a:rPr spc="30" dirty="0"/>
              <a:t>ANOTHER</a:t>
            </a:r>
            <a:r>
              <a:rPr spc="-203" dirty="0"/>
              <a:t> </a:t>
            </a:r>
            <a:r>
              <a:rPr spc="87" dirty="0"/>
              <a:t>ADVERTISER’S</a:t>
            </a:r>
            <a:r>
              <a:rPr spc="-207" dirty="0"/>
              <a:t> </a:t>
            </a:r>
            <a:r>
              <a:rPr spc="83" dirty="0"/>
              <a:t>CAMPAIGN</a:t>
            </a:r>
            <a:r>
              <a:rPr spc="-207" dirty="0"/>
              <a:t> </a:t>
            </a:r>
            <a:r>
              <a:rPr spc="50" dirty="0"/>
              <a:t>TO </a:t>
            </a:r>
            <a:r>
              <a:rPr spc="87" dirty="0"/>
              <a:t>RAISE</a:t>
            </a:r>
            <a:r>
              <a:rPr spc="-203" dirty="0"/>
              <a:t> </a:t>
            </a:r>
            <a:r>
              <a:rPr spc="87" dirty="0"/>
              <a:t>AWARENESS</a:t>
            </a:r>
            <a:r>
              <a:rPr spc="-203" dirty="0"/>
              <a:t> </a:t>
            </a:r>
            <a:r>
              <a:rPr spc="-37" dirty="0"/>
              <a:t>FOR</a:t>
            </a:r>
            <a:r>
              <a:rPr spc="-200" dirty="0"/>
              <a:t> </a:t>
            </a:r>
            <a:r>
              <a:rPr spc="-20" dirty="0"/>
              <a:t>YOUR</a:t>
            </a:r>
            <a:r>
              <a:rPr spc="-203" dirty="0"/>
              <a:t> </a:t>
            </a:r>
            <a:r>
              <a:rPr spc="50" dirty="0"/>
              <a:t>BRAND.</a:t>
            </a:r>
          </a:p>
          <a:p>
            <a:pPr>
              <a:spcBef>
                <a:spcPts val="10"/>
              </a:spcBef>
            </a:pPr>
            <a:endParaRPr sz="2167" dirty="0"/>
          </a:p>
          <a:p>
            <a:pPr marL="888198" marR="883541" algn="ctr">
              <a:lnSpc>
                <a:spcPts val="2500"/>
              </a:lnSpc>
            </a:pPr>
            <a:r>
              <a:rPr spc="76" dirty="0"/>
              <a:t>EVENT</a:t>
            </a:r>
            <a:r>
              <a:rPr spc="-207" dirty="0"/>
              <a:t> </a:t>
            </a:r>
            <a:r>
              <a:rPr spc="103" dirty="0"/>
              <a:t>AMBUSH</a:t>
            </a:r>
            <a:r>
              <a:rPr spc="-207" dirty="0"/>
              <a:t> </a:t>
            </a:r>
            <a:r>
              <a:rPr spc="60" dirty="0"/>
              <a:t>MARKETING:</a:t>
            </a:r>
            <a:r>
              <a:rPr spc="-203" dirty="0"/>
              <a:t> </a:t>
            </a:r>
            <a:r>
              <a:rPr spc="-7" dirty="0"/>
              <a:t>WHEN</a:t>
            </a:r>
            <a:r>
              <a:rPr spc="-207" dirty="0"/>
              <a:t> </a:t>
            </a:r>
            <a:r>
              <a:rPr spc="60" dirty="0"/>
              <a:t>MARKETERS</a:t>
            </a:r>
            <a:r>
              <a:rPr spc="-203" dirty="0"/>
              <a:t> </a:t>
            </a:r>
            <a:r>
              <a:rPr spc="103" dirty="0"/>
              <a:t>TAKE </a:t>
            </a:r>
            <a:r>
              <a:rPr spc="127" dirty="0"/>
              <a:t>ADVANTAGE</a:t>
            </a:r>
            <a:r>
              <a:rPr spc="-193" dirty="0"/>
              <a:t> </a:t>
            </a:r>
            <a:r>
              <a:rPr spc="-23" dirty="0"/>
              <a:t>OF</a:t>
            </a:r>
            <a:r>
              <a:rPr spc="-190" dirty="0"/>
              <a:t> </a:t>
            </a:r>
            <a:r>
              <a:rPr spc="40" dirty="0"/>
              <a:t>THE</a:t>
            </a:r>
            <a:r>
              <a:rPr spc="-190" dirty="0"/>
              <a:t> </a:t>
            </a:r>
            <a:r>
              <a:rPr dirty="0"/>
              <a:t>AUDIENCE</a:t>
            </a:r>
            <a:r>
              <a:rPr spc="-193" dirty="0"/>
              <a:t> </a:t>
            </a:r>
            <a:r>
              <a:rPr spc="-23" dirty="0"/>
              <a:t>OF</a:t>
            </a:r>
            <a:r>
              <a:rPr spc="-190" dirty="0"/>
              <a:t> </a:t>
            </a:r>
            <a:r>
              <a:rPr spc="123" dirty="0"/>
              <a:t>AN</a:t>
            </a:r>
            <a:r>
              <a:rPr spc="-190" dirty="0"/>
              <a:t> </a:t>
            </a:r>
            <a:r>
              <a:rPr spc="70" dirty="0"/>
              <a:t>EVENT</a:t>
            </a:r>
          </a:p>
        </p:txBody>
      </p:sp>
    </p:spTree>
    <p:extLst>
      <p:ext uri="{BB962C8B-B14F-4D97-AF65-F5344CB8AC3E}">
        <p14:creationId xmlns:p14="http://schemas.microsoft.com/office/powerpoint/2010/main" val="26602391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9F404F-C931-6307-8156-58E49C6566AA}"/>
              </a:ext>
            </a:extLst>
          </p:cNvPr>
          <p:cNvSpPr>
            <a:spLocks noGrp="1"/>
          </p:cNvSpPr>
          <p:nvPr>
            <p:ph type="title"/>
          </p:nvPr>
        </p:nvSpPr>
        <p:spPr>
          <a:xfrm>
            <a:off x="309459" y="610223"/>
            <a:ext cx="11573083" cy="738664"/>
          </a:xfrm>
        </p:spPr>
        <p:txBody>
          <a:bodyPr/>
          <a:lstStyle/>
          <a:p>
            <a:r>
              <a:rPr lang="x-none" sz="4800" b="1" dirty="0">
                <a:solidFill>
                  <a:schemeClr val="accent2">
                    <a:lumMod val="60000"/>
                    <a:lumOff val="40000"/>
                  </a:schemeClr>
                </a:solidFill>
              </a:rPr>
              <a:t>  Grassroots Marketing</a:t>
            </a:r>
          </a:p>
        </p:txBody>
      </p:sp>
      <p:sp>
        <p:nvSpPr>
          <p:cNvPr id="3" name="Text Placeholder 2">
            <a:extLst>
              <a:ext uri="{FF2B5EF4-FFF2-40B4-BE49-F238E27FC236}">
                <a16:creationId xmlns="" xmlns:a16="http://schemas.microsoft.com/office/drawing/2014/main" id="{7457823C-1AA1-51A4-67DF-BB34D6D0F11D}"/>
              </a:ext>
            </a:extLst>
          </p:cNvPr>
          <p:cNvSpPr>
            <a:spLocks noGrp="1"/>
          </p:cNvSpPr>
          <p:nvPr>
            <p:ph type="body" idx="1"/>
          </p:nvPr>
        </p:nvSpPr>
        <p:spPr>
          <a:xfrm>
            <a:off x="660400" y="1905000"/>
            <a:ext cx="10734463" cy="3118290"/>
          </a:xfrm>
        </p:spPr>
        <p:txBody>
          <a:bodyPr/>
          <a:lstStyle/>
          <a:p>
            <a:pPr algn="l" rtl="0"/>
            <a:r>
              <a:rPr lang="en-US" b="0" i="0" dirty="0">
                <a:solidFill>
                  <a:srgbClr val="4D5156"/>
                </a:solidFill>
                <a:effectLst/>
                <a:latin typeface="Google Sans"/>
              </a:rPr>
              <a:t>Grassroots marketing, sometimes known as </a:t>
            </a:r>
            <a:r>
              <a:rPr lang="en-US" b="0" i="0" dirty="0">
                <a:solidFill>
                  <a:srgbClr val="040C28"/>
                </a:solidFill>
                <a:effectLst/>
                <a:latin typeface="Google Sans"/>
              </a:rPr>
              <a:t>guerilla marketing</a:t>
            </a:r>
            <a:r>
              <a:rPr lang="en-US" b="0" i="0" dirty="0">
                <a:solidFill>
                  <a:srgbClr val="4D5156"/>
                </a:solidFill>
                <a:effectLst/>
                <a:latin typeface="Google Sans"/>
              </a:rPr>
              <a:t>, starts from the ground up. Instead of launching a message you hope will appeal to many people, you target your efforts to a small group and hope the group will spread your message to a much larger audience.</a:t>
            </a:r>
          </a:p>
          <a:p>
            <a:pPr algn="l" rtl="0"/>
            <a:r>
              <a:rPr lang="en-US" b="0" i="0" dirty="0">
                <a:solidFill>
                  <a:srgbClr val="404040"/>
                </a:solidFill>
                <a:effectLst/>
                <a:latin typeface="Unify Sans Regular"/>
              </a:rPr>
              <a:t>Grassroots marketing relies heavily on social media and virality to succeed. Since the idea behind this kind of campaign is to encourage people to share a story, it follows that social media is pivotal in making this happen.</a:t>
            </a:r>
          </a:p>
          <a:p>
            <a:pPr algn="l" rtl="0"/>
            <a:endParaRPr lang="x-none" dirty="0"/>
          </a:p>
        </p:txBody>
      </p:sp>
    </p:spTree>
    <p:extLst>
      <p:ext uri="{BB962C8B-B14F-4D97-AF65-F5344CB8AC3E}">
        <p14:creationId xmlns:p14="http://schemas.microsoft.com/office/powerpoint/2010/main" val="26205841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495867" y="4163906"/>
            <a:ext cx="2696133" cy="2694093"/>
          </a:xfrm>
          <a:prstGeom prst="rect">
            <a:avLst/>
          </a:prstGeom>
        </p:spPr>
      </p:pic>
      <p:pic>
        <p:nvPicPr>
          <p:cNvPr id="3" name="object 3"/>
          <p:cNvPicPr/>
          <p:nvPr/>
        </p:nvPicPr>
        <p:blipFill>
          <a:blip r:embed="rId3" cstate="print"/>
          <a:stretch>
            <a:fillRect/>
          </a:stretch>
        </p:blipFill>
        <p:spPr>
          <a:xfrm>
            <a:off x="0" y="0"/>
            <a:ext cx="2754764" cy="1478581"/>
          </a:xfrm>
          <a:prstGeom prst="rect">
            <a:avLst/>
          </a:prstGeom>
        </p:spPr>
      </p:pic>
      <p:grpSp>
        <p:nvGrpSpPr>
          <p:cNvPr id="4" name="object 4"/>
          <p:cNvGrpSpPr/>
          <p:nvPr/>
        </p:nvGrpSpPr>
        <p:grpSpPr>
          <a:xfrm>
            <a:off x="1282405" y="2653331"/>
            <a:ext cx="4473787" cy="1296670"/>
            <a:chOff x="1923607" y="3979996"/>
            <a:chExt cx="6710680" cy="1945005"/>
          </a:xfrm>
        </p:grpSpPr>
        <p:sp>
          <p:nvSpPr>
            <p:cNvPr id="5" name="object 5"/>
            <p:cNvSpPr/>
            <p:nvPr/>
          </p:nvSpPr>
          <p:spPr>
            <a:xfrm>
              <a:off x="1943951" y="4000340"/>
              <a:ext cx="6668770" cy="1905000"/>
            </a:xfrm>
            <a:custGeom>
              <a:avLst/>
              <a:gdLst/>
              <a:ahLst/>
              <a:cxnLst/>
              <a:rect l="l" t="t" r="r" b="b"/>
              <a:pathLst>
                <a:path w="6668770" h="1905000">
                  <a:moveTo>
                    <a:pt x="6609976" y="1904395"/>
                  </a:moveTo>
                  <a:lnTo>
                    <a:pt x="59403" y="1904395"/>
                  </a:lnTo>
                  <a:lnTo>
                    <a:pt x="36389" y="1899690"/>
                  </a:lnTo>
                  <a:lnTo>
                    <a:pt x="17495" y="1886899"/>
                  </a:lnTo>
                  <a:lnTo>
                    <a:pt x="4704" y="1868005"/>
                  </a:lnTo>
                  <a:lnTo>
                    <a:pt x="0" y="1844991"/>
                  </a:lnTo>
                  <a:lnTo>
                    <a:pt x="0" y="59404"/>
                  </a:lnTo>
                  <a:lnTo>
                    <a:pt x="4704" y="36390"/>
                  </a:lnTo>
                  <a:lnTo>
                    <a:pt x="17495" y="17495"/>
                  </a:lnTo>
                  <a:lnTo>
                    <a:pt x="36389" y="4704"/>
                  </a:lnTo>
                  <a:lnTo>
                    <a:pt x="59403" y="0"/>
                  </a:lnTo>
                  <a:lnTo>
                    <a:pt x="6609162" y="0"/>
                  </a:lnTo>
                  <a:lnTo>
                    <a:pt x="6632176" y="4704"/>
                  </a:lnTo>
                  <a:lnTo>
                    <a:pt x="6651071" y="17495"/>
                  </a:lnTo>
                  <a:lnTo>
                    <a:pt x="6663862" y="36390"/>
                  </a:lnTo>
                  <a:lnTo>
                    <a:pt x="6668566" y="59404"/>
                  </a:lnTo>
                  <a:lnTo>
                    <a:pt x="6668566" y="1844177"/>
                  </a:lnTo>
                  <a:lnTo>
                    <a:pt x="6664332" y="1867661"/>
                  </a:lnTo>
                  <a:lnTo>
                    <a:pt x="6651783" y="1886797"/>
                  </a:lnTo>
                  <a:lnTo>
                    <a:pt x="6632977" y="1899677"/>
                  </a:lnTo>
                  <a:lnTo>
                    <a:pt x="6609976" y="1904395"/>
                  </a:lnTo>
                  <a:close/>
                </a:path>
              </a:pathLst>
            </a:custGeom>
            <a:solidFill>
              <a:srgbClr val="B9B9B9"/>
            </a:solidFill>
          </p:spPr>
          <p:txBody>
            <a:bodyPr wrap="square" lIns="0" tIns="0" rIns="0" bIns="0" rtlCol="0"/>
            <a:lstStyle/>
            <a:p>
              <a:endParaRPr sz="1200" kern="0">
                <a:solidFill>
                  <a:sysClr val="windowText" lastClr="000000"/>
                </a:solidFill>
              </a:endParaRPr>
            </a:p>
          </p:txBody>
        </p:sp>
        <p:sp>
          <p:nvSpPr>
            <p:cNvPr id="6" name="object 6"/>
            <p:cNvSpPr/>
            <p:nvPr/>
          </p:nvSpPr>
          <p:spPr>
            <a:xfrm>
              <a:off x="1923607" y="3979996"/>
              <a:ext cx="6710680" cy="1945005"/>
            </a:xfrm>
            <a:custGeom>
              <a:avLst/>
              <a:gdLst/>
              <a:ahLst/>
              <a:cxnLst/>
              <a:rect l="l" t="t" r="r" b="b"/>
              <a:pathLst>
                <a:path w="6710680" h="1945004">
                  <a:moveTo>
                    <a:pt x="6631386" y="1944866"/>
                  </a:moveTo>
                  <a:lnTo>
                    <a:pt x="78681" y="1944866"/>
                  </a:lnTo>
                  <a:lnTo>
                    <a:pt x="48748" y="1938801"/>
                  </a:lnTo>
                  <a:lnTo>
                    <a:pt x="23395" y="1921686"/>
                  </a:lnTo>
                  <a:lnTo>
                    <a:pt x="6281" y="1896333"/>
                  </a:lnTo>
                  <a:lnTo>
                    <a:pt x="0" y="1865334"/>
                  </a:lnTo>
                  <a:lnTo>
                    <a:pt x="0" y="79747"/>
                  </a:lnTo>
                  <a:lnTo>
                    <a:pt x="6281" y="48748"/>
                  </a:lnTo>
                  <a:lnTo>
                    <a:pt x="23395" y="23395"/>
                  </a:lnTo>
                  <a:lnTo>
                    <a:pt x="48748" y="6281"/>
                  </a:lnTo>
                  <a:lnTo>
                    <a:pt x="79747" y="0"/>
                  </a:lnTo>
                  <a:lnTo>
                    <a:pt x="6630320" y="0"/>
                  </a:lnTo>
                  <a:lnTo>
                    <a:pt x="6661319" y="6281"/>
                  </a:lnTo>
                  <a:lnTo>
                    <a:pt x="6686672" y="23395"/>
                  </a:lnTo>
                  <a:lnTo>
                    <a:pt x="6696697" y="38246"/>
                  </a:lnTo>
                  <a:lnTo>
                    <a:pt x="79747" y="38246"/>
                  </a:lnTo>
                  <a:lnTo>
                    <a:pt x="63650" y="41526"/>
                  </a:lnTo>
                  <a:lnTo>
                    <a:pt x="50452" y="50452"/>
                  </a:lnTo>
                  <a:lnTo>
                    <a:pt x="41526" y="63650"/>
                  </a:lnTo>
                  <a:lnTo>
                    <a:pt x="38246" y="79747"/>
                  </a:lnTo>
                  <a:lnTo>
                    <a:pt x="38246" y="1865334"/>
                  </a:lnTo>
                  <a:lnTo>
                    <a:pt x="41526" y="1881431"/>
                  </a:lnTo>
                  <a:lnTo>
                    <a:pt x="50452" y="1894629"/>
                  </a:lnTo>
                  <a:lnTo>
                    <a:pt x="63650" y="1903555"/>
                  </a:lnTo>
                  <a:lnTo>
                    <a:pt x="79747" y="1906836"/>
                  </a:lnTo>
                  <a:lnTo>
                    <a:pt x="6696697" y="1906836"/>
                  </a:lnTo>
                  <a:lnTo>
                    <a:pt x="6686672" y="1921686"/>
                  </a:lnTo>
                  <a:lnTo>
                    <a:pt x="6661319" y="1938801"/>
                  </a:lnTo>
                  <a:lnTo>
                    <a:pt x="6631386" y="1944866"/>
                  </a:lnTo>
                  <a:close/>
                </a:path>
                <a:path w="6710680" h="1945004">
                  <a:moveTo>
                    <a:pt x="6696697" y="1906836"/>
                  </a:moveTo>
                  <a:lnTo>
                    <a:pt x="6630320" y="1906836"/>
                  </a:lnTo>
                  <a:lnTo>
                    <a:pt x="6646417" y="1903555"/>
                  </a:lnTo>
                  <a:lnTo>
                    <a:pt x="6659615" y="1894629"/>
                  </a:lnTo>
                  <a:lnTo>
                    <a:pt x="6668540" y="1881431"/>
                  </a:lnTo>
                  <a:lnTo>
                    <a:pt x="6671821" y="1865334"/>
                  </a:lnTo>
                  <a:lnTo>
                    <a:pt x="6671821" y="79747"/>
                  </a:lnTo>
                  <a:lnTo>
                    <a:pt x="6668540" y="63650"/>
                  </a:lnTo>
                  <a:lnTo>
                    <a:pt x="6659615" y="50452"/>
                  </a:lnTo>
                  <a:lnTo>
                    <a:pt x="6646417" y="41526"/>
                  </a:lnTo>
                  <a:lnTo>
                    <a:pt x="6630320" y="38246"/>
                  </a:lnTo>
                  <a:lnTo>
                    <a:pt x="6696697" y="38246"/>
                  </a:lnTo>
                  <a:lnTo>
                    <a:pt x="6703786" y="48748"/>
                  </a:lnTo>
                  <a:lnTo>
                    <a:pt x="6710067" y="79747"/>
                  </a:lnTo>
                  <a:lnTo>
                    <a:pt x="6710067" y="1865334"/>
                  </a:lnTo>
                  <a:lnTo>
                    <a:pt x="6703786" y="1896333"/>
                  </a:lnTo>
                  <a:lnTo>
                    <a:pt x="6696697" y="1906836"/>
                  </a:lnTo>
                  <a:close/>
                </a:path>
              </a:pathLst>
            </a:custGeom>
            <a:solidFill>
              <a:srgbClr val="000000"/>
            </a:solidFill>
          </p:spPr>
          <p:txBody>
            <a:bodyPr wrap="square" lIns="0" tIns="0" rIns="0" bIns="0" rtlCol="0"/>
            <a:lstStyle/>
            <a:p>
              <a:endParaRPr sz="1200" kern="0">
                <a:solidFill>
                  <a:sysClr val="windowText" lastClr="000000"/>
                </a:solidFill>
              </a:endParaRPr>
            </a:p>
          </p:txBody>
        </p:sp>
      </p:grpSp>
      <p:grpSp>
        <p:nvGrpSpPr>
          <p:cNvPr id="7" name="object 7"/>
          <p:cNvGrpSpPr/>
          <p:nvPr/>
        </p:nvGrpSpPr>
        <p:grpSpPr>
          <a:xfrm>
            <a:off x="6436216" y="4791643"/>
            <a:ext cx="4473787" cy="1296670"/>
            <a:chOff x="9654324" y="7187464"/>
            <a:chExt cx="6710680" cy="1945005"/>
          </a:xfrm>
        </p:grpSpPr>
        <p:sp>
          <p:nvSpPr>
            <p:cNvPr id="8" name="object 8"/>
            <p:cNvSpPr/>
            <p:nvPr/>
          </p:nvSpPr>
          <p:spPr>
            <a:xfrm>
              <a:off x="9674668" y="7207808"/>
              <a:ext cx="6668770" cy="1905000"/>
            </a:xfrm>
            <a:custGeom>
              <a:avLst/>
              <a:gdLst/>
              <a:ahLst/>
              <a:cxnLst/>
              <a:rect l="l" t="t" r="r" b="b"/>
              <a:pathLst>
                <a:path w="6668769" h="1905000">
                  <a:moveTo>
                    <a:pt x="6609976" y="1904394"/>
                  </a:moveTo>
                  <a:lnTo>
                    <a:pt x="59403" y="1904394"/>
                  </a:lnTo>
                  <a:lnTo>
                    <a:pt x="36389" y="1899689"/>
                  </a:lnTo>
                  <a:lnTo>
                    <a:pt x="17495" y="1886898"/>
                  </a:lnTo>
                  <a:lnTo>
                    <a:pt x="4704" y="1868004"/>
                  </a:lnTo>
                  <a:lnTo>
                    <a:pt x="0" y="1844991"/>
                  </a:lnTo>
                  <a:lnTo>
                    <a:pt x="0" y="59403"/>
                  </a:lnTo>
                  <a:lnTo>
                    <a:pt x="4704" y="36389"/>
                  </a:lnTo>
                  <a:lnTo>
                    <a:pt x="17495" y="17495"/>
                  </a:lnTo>
                  <a:lnTo>
                    <a:pt x="36389" y="4704"/>
                  </a:lnTo>
                  <a:lnTo>
                    <a:pt x="59403" y="0"/>
                  </a:lnTo>
                  <a:lnTo>
                    <a:pt x="6609162" y="0"/>
                  </a:lnTo>
                  <a:lnTo>
                    <a:pt x="6632176" y="4704"/>
                  </a:lnTo>
                  <a:lnTo>
                    <a:pt x="6651071" y="17495"/>
                  </a:lnTo>
                  <a:lnTo>
                    <a:pt x="6663862" y="36389"/>
                  </a:lnTo>
                  <a:lnTo>
                    <a:pt x="6668567" y="59403"/>
                  </a:lnTo>
                  <a:lnTo>
                    <a:pt x="6668567" y="1844176"/>
                  </a:lnTo>
                  <a:lnTo>
                    <a:pt x="6664332" y="1867661"/>
                  </a:lnTo>
                  <a:lnTo>
                    <a:pt x="6651782" y="1886797"/>
                  </a:lnTo>
                  <a:lnTo>
                    <a:pt x="6632977" y="1899677"/>
                  </a:lnTo>
                  <a:lnTo>
                    <a:pt x="6609976" y="1904394"/>
                  </a:lnTo>
                  <a:close/>
                </a:path>
              </a:pathLst>
            </a:custGeom>
            <a:solidFill>
              <a:srgbClr val="B9B9B9"/>
            </a:solidFill>
          </p:spPr>
          <p:txBody>
            <a:bodyPr wrap="square" lIns="0" tIns="0" rIns="0" bIns="0" rtlCol="0"/>
            <a:lstStyle/>
            <a:p>
              <a:endParaRPr sz="1200" kern="0">
                <a:solidFill>
                  <a:sysClr val="windowText" lastClr="000000"/>
                </a:solidFill>
              </a:endParaRPr>
            </a:p>
          </p:txBody>
        </p:sp>
        <p:sp>
          <p:nvSpPr>
            <p:cNvPr id="9" name="object 9"/>
            <p:cNvSpPr/>
            <p:nvPr/>
          </p:nvSpPr>
          <p:spPr>
            <a:xfrm>
              <a:off x="9654324" y="7187464"/>
              <a:ext cx="6710680" cy="1945005"/>
            </a:xfrm>
            <a:custGeom>
              <a:avLst/>
              <a:gdLst/>
              <a:ahLst/>
              <a:cxnLst/>
              <a:rect l="l" t="t" r="r" b="b"/>
              <a:pathLst>
                <a:path w="6710680" h="1945004">
                  <a:moveTo>
                    <a:pt x="6631385" y="1944866"/>
                  </a:moveTo>
                  <a:lnTo>
                    <a:pt x="78682" y="1944866"/>
                  </a:lnTo>
                  <a:lnTo>
                    <a:pt x="48748" y="1938801"/>
                  </a:lnTo>
                  <a:lnTo>
                    <a:pt x="23395" y="1921687"/>
                  </a:lnTo>
                  <a:lnTo>
                    <a:pt x="6281" y="1896333"/>
                  </a:lnTo>
                  <a:lnTo>
                    <a:pt x="0" y="1865335"/>
                  </a:lnTo>
                  <a:lnTo>
                    <a:pt x="0" y="79747"/>
                  </a:lnTo>
                  <a:lnTo>
                    <a:pt x="6281" y="48748"/>
                  </a:lnTo>
                  <a:lnTo>
                    <a:pt x="23395" y="23395"/>
                  </a:lnTo>
                  <a:lnTo>
                    <a:pt x="48748" y="6281"/>
                  </a:lnTo>
                  <a:lnTo>
                    <a:pt x="79747" y="0"/>
                  </a:lnTo>
                  <a:lnTo>
                    <a:pt x="6630320" y="0"/>
                  </a:lnTo>
                  <a:lnTo>
                    <a:pt x="6661319" y="6281"/>
                  </a:lnTo>
                  <a:lnTo>
                    <a:pt x="6686673" y="23395"/>
                  </a:lnTo>
                  <a:lnTo>
                    <a:pt x="6696698" y="38246"/>
                  </a:lnTo>
                  <a:lnTo>
                    <a:pt x="79747" y="38246"/>
                  </a:lnTo>
                  <a:lnTo>
                    <a:pt x="63650" y="41526"/>
                  </a:lnTo>
                  <a:lnTo>
                    <a:pt x="50452" y="50452"/>
                  </a:lnTo>
                  <a:lnTo>
                    <a:pt x="41526" y="63650"/>
                  </a:lnTo>
                  <a:lnTo>
                    <a:pt x="38246" y="79747"/>
                  </a:lnTo>
                  <a:lnTo>
                    <a:pt x="38246" y="1865335"/>
                  </a:lnTo>
                  <a:lnTo>
                    <a:pt x="41526" y="1881432"/>
                  </a:lnTo>
                  <a:lnTo>
                    <a:pt x="50452" y="1894629"/>
                  </a:lnTo>
                  <a:lnTo>
                    <a:pt x="63650" y="1903555"/>
                  </a:lnTo>
                  <a:lnTo>
                    <a:pt x="79747" y="1906835"/>
                  </a:lnTo>
                  <a:lnTo>
                    <a:pt x="6696698" y="1906835"/>
                  </a:lnTo>
                  <a:lnTo>
                    <a:pt x="6686673" y="1921687"/>
                  </a:lnTo>
                  <a:lnTo>
                    <a:pt x="6661319" y="1938801"/>
                  </a:lnTo>
                  <a:lnTo>
                    <a:pt x="6631385" y="1944866"/>
                  </a:lnTo>
                  <a:close/>
                </a:path>
                <a:path w="6710680" h="1945004">
                  <a:moveTo>
                    <a:pt x="6696698" y="1906835"/>
                  </a:moveTo>
                  <a:lnTo>
                    <a:pt x="6630320" y="1906835"/>
                  </a:lnTo>
                  <a:lnTo>
                    <a:pt x="6646417" y="1903555"/>
                  </a:lnTo>
                  <a:lnTo>
                    <a:pt x="6659615" y="1894629"/>
                  </a:lnTo>
                  <a:lnTo>
                    <a:pt x="6668541" y="1881432"/>
                  </a:lnTo>
                  <a:lnTo>
                    <a:pt x="6671821" y="1865335"/>
                  </a:lnTo>
                  <a:lnTo>
                    <a:pt x="6671821" y="79747"/>
                  </a:lnTo>
                  <a:lnTo>
                    <a:pt x="6668541" y="63650"/>
                  </a:lnTo>
                  <a:lnTo>
                    <a:pt x="6659615" y="50452"/>
                  </a:lnTo>
                  <a:lnTo>
                    <a:pt x="6646417" y="41526"/>
                  </a:lnTo>
                  <a:lnTo>
                    <a:pt x="6630320" y="38246"/>
                  </a:lnTo>
                  <a:lnTo>
                    <a:pt x="6696698" y="38246"/>
                  </a:lnTo>
                  <a:lnTo>
                    <a:pt x="6703787" y="48748"/>
                  </a:lnTo>
                  <a:lnTo>
                    <a:pt x="6710068" y="79747"/>
                  </a:lnTo>
                  <a:lnTo>
                    <a:pt x="6710068" y="1865335"/>
                  </a:lnTo>
                  <a:lnTo>
                    <a:pt x="6703787" y="1896333"/>
                  </a:lnTo>
                  <a:lnTo>
                    <a:pt x="6696698" y="1906835"/>
                  </a:lnTo>
                  <a:close/>
                </a:path>
              </a:pathLst>
            </a:custGeom>
            <a:solidFill>
              <a:srgbClr val="000000"/>
            </a:solidFill>
          </p:spPr>
          <p:txBody>
            <a:bodyPr wrap="square" lIns="0" tIns="0" rIns="0" bIns="0" rtlCol="0"/>
            <a:lstStyle/>
            <a:p>
              <a:endParaRPr sz="1200" kern="0">
                <a:solidFill>
                  <a:sysClr val="windowText" lastClr="000000"/>
                </a:solidFill>
              </a:endParaRPr>
            </a:p>
          </p:txBody>
        </p:sp>
      </p:grpSp>
      <p:grpSp>
        <p:nvGrpSpPr>
          <p:cNvPr id="10" name="object 10"/>
          <p:cNvGrpSpPr/>
          <p:nvPr/>
        </p:nvGrpSpPr>
        <p:grpSpPr>
          <a:xfrm>
            <a:off x="6436216" y="2653331"/>
            <a:ext cx="4473787" cy="1296670"/>
            <a:chOff x="9654324" y="3979996"/>
            <a:chExt cx="6710680" cy="1945005"/>
          </a:xfrm>
        </p:grpSpPr>
        <p:sp>
          <p:nvSpPr>
            <p:cNvPr id="11" name="object 11"/>
            <p:cNvSpPr/>
            <p:nvPr/>
          </p:nvSpPr>
          <p:spPr>
            <a:xfrm>
              <a:off x="9674668" y="4000340"/>
              <a:ext cx="6668770" cy="1905000"/>
            </a:xfrm>
            <a:custGeom>
              <a:avLst/>
              <a:gdLst/>
              <a:ahLst/>
              <a:cxnLst/>
              <a:rect l="l" t="t" r="r" b="b"/>
              <a:pathLst>
                <a:path w="6668769" h="1905000">
                  <a:moveTo>
                    <a:pt x="6609976" y="1904395"/>
                  </a:moveTo>
                  <a:lnTo>
                    <a:pt x="59403" y="1904395"/>
                  </a:lnTo>
                  <a:lnTo>
                    <a:pt x="36389" y="1899690"/>
                  </a:lnTo>
                  <a:lnTo>
                    <a:pt x="17495" y="1886899"/>
                  </a:lnTo>
                  <a:lnTo>
                    <a:pt x="4704" y="1868005"/>
                  </a:lnTo>
                  <a:lnTo>
                    <a:pt x="0" y="1844991"/>
                  </a:lnTo>
                  <a:lnTo>
                    <a:pt x="0" y="59404"/>
                  </a:lnTo>
                  <a:lnTo>
                    <a:pt x="4704" y="36390"/>
                  </a:lnTo>
                  <a:lnTo>
                    <a:pt x="17495" y="17495"/>
                  </a:lnTo>
                  <a:lnTo>
                    <a:pt x="36389" y="4704"/>
                  </a:lnTo>
                  <a:lnTo>
                    <a:pt x="59403" y="0"/>
                  </a:lnTo>
                  <a:lnTo>
                    <a:pt x="6609162" y="0"/>
                  </a:lnTo>
                  <a:lnTo>
                    <a:pt x="6632176" y="4704"/>
                  </a:lnTo>
                  <a:lnTo>
                    <a:pt x="6651071" y="17495"/>
                  </a:lnTo>
                  <a:lnTo>
                    <a:pt x="6663862" y="36390"/>
                  </a:lnTo>
                  <a:lnTo>
                    <a:pt x="6668567" y="59404"/>
                  </a:lnTo>
                  <a:lnTo>
                    <a:pt x="6668567" y="1844177"/>
                  </a:lnTo>
                  <a:lnTo>
                    <a:pt x="6664332" y="1867661"/>
                  </a:lnTo>
                  <a:lnTo>
                    <a:pt x="6651782" y="1886797"/>
                  </a:lnTo>
                  <a:lnTo>
                    <a:pt x="6632977" y="1899677"/>
                  </a:lnTo>
                  <a:lnTo>
                    <a:pt x="6609976" y="1904395"/>
                  </a:lnTo>
                  <a:close/>
                </a:path>
              </a:pathLst>
            </a:custGeom>
            <a:solidFill>
              <a:srgbClr val="B9B9B9"/>
            </a:solidFill>
          </p:spPr>
          <p:txBody>
            <a:bodyPr wrap="square" lIns="0" tIns="0" rIns="0" bIns="0" rtlCol="0"/>
            <a:lstStyle/>
            <a:p>
              <a:endParaRPr sz="1200" kern="0">
                <a:solidFill>
                  <a:sysClr val="windowText" lastClr="000000"/>
                </a:solidFill>
              </a:endParaRPr>
            </a:p>
          </p:txBody>
        </p:sp>
        <p:sp>
          <p:nvSpPr>
            <p:cNvPr id="12" name="object 12"/>
            <p:cNvSpPr/>
            <p:nvPr/>
          </p:nvSpPr>
          <p:spPr>
            <a:xfrm>
              <a:off x="9654324" y="3979996"/>
              <a:ext cx="6710680" cy="1945005"/>
            </a:xfrm>
            <a:custGeom>
              <a:avLst/>
              <a:gdLst/>
              <a:ahLst/>
              <a:cxnLst/>
              <a:rect l="l" t="t" r="r" b="b"/>
              <a:pathLst>
                <a:path w="6710680" h="1945004">
                  <a:moveTo>
                    <a:pt x="6631386" y="1944866"/>
                  </a:moveTo>
                  <a:lnTo>
                    <a:pt x="78681" y="1944866"/>
                  </a:lnTo>
                  <a:lnTo>
                    <a:pt x="48748" y="1938801"/>
                  </a:lnTo>
                  <a:lnTo>
                    <a:pt x="23395" y="1921686"/>
                  </a:lnTo>
                  <a:lnTo>
                    <a:pt x="6281" y="1896333"/>
                  </a:lnTo>
                  <a:lnTo>
                    <a:pt x="0" y="1865334"/>
                  </a:lnTo>
                  <a:lnTo>
                    <a:pt x="0" y="79747"/>
                  </a:lnTo>
                  <a:lnTo>
                    <a:pt x="6281" y="48748"/>
                  </a:lnTo>
                  <a:lnTo>
                    <a:pt x="23395" y="23395"/>
                  </a:lnTo>
                  <a:lnTo>
                    <a:pt x="48748" y="6281"/>
                  </a:lnTo>
                  <a:lnTo>
                    <a:pt x="79747" y="0"/>
                  </a:lnTo>
                  <a:lnTo>
                    <a:pt x="6630320" y="0"/>
                  </a:lnTo>
                  <a:lnTo>
                    <a:pt x="6661319" y="6281"/>
                  </a:lnTo>
                  <a:lnTo>
                    <a:pt x="6686673" y="23395"/>
                  </a:lnTo>
                  <a:lnTo>
                    <a:pt x="6696697" y="38246"/>
                  </a:lnTo>
                  <a:lnTo>
                    <a:pt x="79747" y="38246"/>
                  </a:lnTo>
                  <a:lnTo>
                    <a:pt x="63650" y="41526"/>
                  </a:lnTo>
                  <a:lnTo>
                    <a:pt x="50452" y="50452"/>
                  </a:lnTo>
                  <a:lnTo>
                    <a:pt x="41526" y="63650"/>
                  </a:lnTo>
                  <a:lnTo>
                    <a:pt x="38246" y="79747"/>
                  </a:lnTo>
                  <a:lnTo>
                    <a:pt x="38246" y="1865334"/>
                  </a:lnTo>
                  <a:lnTo>
                    <a:pt x="41526" y="1881431"/>
                  </a:lnTo>
                  <a:lnTo>
                    <a:pt x="50452" y="1894629"/>
                  </a:lnTo>
                  <a:lnTo>
                    <a:pt x="63650" y="1903555"/>
                  </a:lnTo>
                  <a:lnTo>
                    <a:pt x="79747" y="1906836"/>
                  </a:lnTo>
                  <a:lnTo>
                    <a:pt x="6696698" y="1906836"/>
                  </a:lnTo>
                  <a:lnTo>
                    <a:pt x="6686673" y="1921686"/>
                  </a:lnTo>
                  <a:lnTo>
                    <a:pt x="6661319" y="1938801"/>
                  </a:lnTo>
                  <a:lnTo>
                    <a:pt x="6631386" y="1944866"/>
                  </a:lnTo>
                  <a:close/>
                </a:path>
                <a:path w="6710680" h="1945004">
                  <a:moveTo>
                    <a:pt x="6696698" y="1906836"/>
                  </a:moveTo>
                  <a:lnTo>
                    <a:pt x="6630320" y="1906836"/>
                  </a:lnTo>
                  <a:lnTo>
                    <a:pt x="6646417" y="1903555"/>
                  </a:lnTo>
                  <a:lnTo>
                    <a:pt x="6659615" y="1894629"/>
                  </a:lnTo>
                  <a:lnTo>
                    <a:pt x="6668541" y="1881431"/>
                  </a:lnTo>
                  <a:lnTo>
                    <a:pt x="6671821" y="1865334"/>
                  </a:lnTo>
                  <a:lnTo>
                    <a:pt x="6671821" y="79747"/>
                  </a:lnTo>
                  <a:lnTo>
                    <a:pt x="6668541" y="63650"/>
                  </a:lnTo>
                  <a:lnTo>
                    <a:pt x="6659615" y="50452"/>
                  </a:lnTo>
                  <a:lnTo>
                    <a:pt x="6646417" y="41526"/>
                  </a:lnTo>
                  <a:lnTo>
                    <a:pt x="6630320" y="38246"/>
                  </a:lnTo>
                  <a:lnTo>
                    <a:pt x="6696697" y="38246"/>
                  </a:lnTo>
                  <a:lnTo>
                    <a:pt x="6703787" y="48748"/>
                  </a:lnTo>
                  <a:lnTo>
                    <a:pt x="6710068" y="79747"/>
                  </a:lnTo>
                  <a:lnTo>
                    <a:pt x="6710068" y="1865334"/>
                  </a:lnTo>
                  <a:lnTo>
                    <a:pt x="6703787" y="1896333"/>
                  </a:lnTo>
                  <a:lnTo>
                    <a:pt x="6696698" y="1906836"/>
                  </a:lnTo>
                  <a:close/>
                </a:path>
              </a:pathLst>
            </a:custGeom>
            <a:solidFill>
              <a:srgbClr val="000000"/>
            </a:solidFill>
          </p:spPr>
          <p:txBody>
            <a:bodyPr wrap="square" lIns="0" tIns="0" rIns="0" bIns="0" rtlCol="0"/>
            <a:lstStyle/>
            <a:p>
              <a:endParaRPr sz="1200" kern="0">
                <a:solidFill>
                  <a:sysClr val="windowText" lastClr="000000"/>
                </a:solidFill>
              </a:endParaRPr>
            </a:p>
          </p:txBody>
        </p:sp>
      </p:grpSp>
      <p:grpSp>
        <p:nvGrpSpPr>
          <p:cNvPr id="13" name="object 13"/>
          <p:cNvGrpSpPr/>
          <p:nvPr/>
        </p:nvGrpSpPr>
        <p:grpSpPr>
          <a:xfrm>
            <a:off x="1282405" y="4791643"/>
            <a:ext cx="4473787" cy="1296670"/>
            <a:chOff x="1923607" y="7187464"/>
            <a:chExt cx="6710680" cy="1945005"/>
          </a:xfrm>
        </p:grpSpPr>
        <p:sp>
          <p:nvSpPr>
            <p:cNvPr id="14" name="object 14"/>
            <p:cNvSpPr/>
            <p:nvPr/>
          </p:nvSpPr>
          <p:spPr>
            <a:xfrm>
              <a:off x="1943951" y="7207808"/>
              <a:ext cx="6668770" cy="1905000"/>
            </a:xfrm>
            <a:custGeom>
              <a:avLst/>
              <a:gdLst/>
              <a:ahLst/>
              <a:cxnLst/>
              <a:rect l="l" t="t" r="r" b="b"/>
              <a:pathLst>
                <a:path w="6668770" h="1905000">
                  <a:moveTo>
                    <a:pt x="6609976" y="1904394"/>
                  </a:moveTo>
                  <a:lnTo>
                    <a:pt x="59403" y="1904394"/>
                  </a:lnTo>
                  <a:lnTo>
                    <a:pt x="36389" y="1899689"/>
                  </a:lnTo>
                  <a:lnTo>
                    <a:pt x="17495" y="1886898"/>
                  </a:lnTo>
                  <a:lnTo>
                    <a:pt x="4704" y="1868004"/>
                  </a:lnTo>
                  <a:lnTo>
                    <a:pt x="0" y="1844991"/>
                  </a:lnTo>
                  <a:lnTo>
                    <a:pt x="0" y="59403"/>
                  </a:lnTo>
                  <a:lnTo>
                    <a:pt x="4704" y="36389"/>
                  </a:lnTo>
                  <a:lnTo>
                    <a:pt x="17495" y="17495"/>
                  </a:lnTo>
                  <a:lnTo>
                    <a:pt x="36389" y="4704"/>
                  </a:lnTo>
                  <a:lnTo>
                    <a:pt x="59403" y="0"/>
                  </a:lnTo>
                  <a:lnTo>
                    <a:pt x="6609162" y="0"/>
                  </a:lnTo>
                  <a:lnTo>
                    <a:pt x="6632176" y="4704"/>
                  </a:lnTo>
                  <a:lnTo>
                    <a:pt x="6651071" y="17495"/>
                  </a:lnTo>
                  <a:lnTo>
                    <a:pt x="6663862" y="36389"/>
                  </a:lnTo>
                  <a:lnTo>
                    <a:pt x="6668566" y="59403"/>
                  </a:lnTo>
                  <a:lnTo>
                    <a:pt x="6668566" y="1844176"/>
                  </a:lnTo>
                  <a:lnTo>
                    <a:pt x="6664332" y="1867661"/>
                  </a:lnTo>
                  <a:lnTo>
                    <a:pt x="6651783" y="1886797"/>
                  </a:lnTo>
                  <a:lnTo>
                    <a:pt x="6632977" y="1899677"/>
                  </a:lnTo>
                  <a:lnTo>
                    <a:pt x="6609976" y="1904394"/>
                  </a:lnTo>
                  <a:close/>
                </a:path>
              </a:pathLst>
            </a:custGeom>
            <a:solidFill>
              <a:srgbClr val="B9B9B9"/>
            </a:solidFill>
          </p:spPr>
          <p:txBody>
            <a:bodyPr wrap="square" lIns="0" tIns="0" rIns="0" bIns="0" rtlCol="0"/>
            <a:lstStyle/>
            <a:p>
              <a:endParaRPr sz="1200" kern="0">
                <a:solidFill>
                  <a:sysClr val="windowText" lastClr="000000"/>
                </a:solidFill>
              </a:endParaRPr>
            </a:p>
          </p:txBody>
        </p:sp>
        <p:sp>
          <p:nvSpPr>
            <p:cNvPr id="15" name="object 15"/>
            <p:cNvSpPr/>
            <p:nvPr/>
          </p:nvSpPr>
          <p:spPr>
            <a:xfrm>
              <a:off x="1923607" y="7187464"/>
              <a:ext cx="6710680" cy="1945005"/>
            </a:xfrm>
            <a:custGeom>
              <a:avLst/>
              <a:gdLst/>
              <a:ahLst/>
              <a:cxnLst/>
              <a:rect l="l" t="t" r="r" b="b"/>
              <a:pathLst>
                <a:path w="6710680" h="1945004">
                  <a:moveTo>
                    <a:pt x="6631385" y="1944866"/>
                  </a:moveTo>
                  <a:lnTo>
                    <a:pt x="78682" y="1944866"/>
                  </a:lnTo>
                  <a:lnTo>
                    <a:pt x="48748" y="1938801"/>
                  </a:lnTo>
                  <a:lnTo>
                    <a:pt x="23395" y="1921687"/>
                  </a:lnTo>
                  <a:lnTo>
                    <a:pt x="6281" y="1896333"/>
                  </a:lnTo>
                  <a:lnTo>
                    <a:pt x="0" y="1865335"/>
                  </a:lnTo>
                  <a:lnTo>
                    <a:pt x="0" y="79747"/>
                  </a:lnTo>
                  <a:lnTo>
                    <a:pt x="6281" y="48748"/>
                  </a:lnTo>
                  <a:lnTo>
                    <a:pt x="23395" y="23395"/>
                  </a:lnTo>
                  <a:lnTo>
                    <a:pt x="48748" y="6281"/>
                  </a:lnTo>
                  <a:lnTo>
                    <a:pt x="79747" y="0"/>
                  </a:lnTo>
                  <a:lnTo>
                    <a:pt x="6630320" y="0"/>
                  </a:lnTo>
                  <a:lnTo>
                    <a:pt x="6661319" y="6281"/>
                  </a:lnTo>
                  <a:lnTo>
                    <a:pt x="6686672" y="23395"/>
                  </a:lnTo>
                  <a:lnTo>
                    <a:pt x="6696697" y="38246"/>
                  </a:lnTo>
                  <a:lnTo>
                    <a:pt x="79747" y="38246"/>
                  </a:lnTo>
                  <a:lnTo>
                    <a:pt x="63650" y="41526"/>
                  </a:lnTo>
                  <a:lnTo>
                    <a:pt x="50452" y="50452"/>
                  </a:lnTo>
                  <a:lnTo>
                    <a:pt x="41526" y="63650"/>
                  </a:lnTo>
                  <a:lnTo>
                    <a:pt x="38246" y="79747"/>
                  </a:lnTo>
                  <a:lnTo>
                    <a:pt x="38246" y="1865335"/>
                  </a:lnTo>
                  <a:lnTo>
                    <a:pt x="41526" y="1881432"/>
                  </a:lnTo>
                  <a:lnTo>
                    <a:pt x="50452" y="1894629"/>
                  </a:lnTo>
                  <a:lnTo>
                    <a:pt x="63650" y="1903555"/>
                  </a:lnTo>
                  <a:lnTo>
                    <a:pt x="79747" y="1906835"/>
                  </a:lnTo>
                  <a:lnTo>
                    <a:pt x="6696697" y="1906835"/>
                  </a:lnTo>
                  <a:lnTo>
                    <a:pt x="6686672" y="1921687"/>
                  </a:lnTo>
                  <a:lnTo>
                    <a:pt x="6661319" y="1938801"/>
                  </a:lnTo>
                  <a:lnTo>
                    <a:pt x="6631385" y="1944866"/>
                  </a:lnTo>
                  <a:close/>
                </a:path>
                <a:path w="6710680" h="1945004">
                  <a:moveTo>
                    <a:pt x="6696697" y="1906835"/>
                  </a:moveTo>
                  <a:lnTo>
                    <a:pt x="6630320" y="1906835"/>
                  </a:lnTo>
                  <a:lnTo>
                    <a:pt x="6646417" y="1903555"/>
                  </a:lnTo>
                  <a:lnTo>
                    <a:pt x="6659615" y="1894629"/>
                  </a:lnTo>
                  <a:lnTo>
                    <a:pt x="6668540" y="1881432"/>
                  </a:lnTo>
                  <a:lnTo>
                    <a:pt x="6671821" y="1865335"/>
                  </a:lnTo>
                  <a:lnTo>
                    <a:pt x="6671821" y="79747"/>
                  </a:lnTo>
                  <a:lnTo>
                    <a:pt x="6668540" y="63650"/>
                  </a:lnTo>
                  <a:lnTo>
                    <a:pt x="6659615" y="50452"/>
                  </a:lnTo>
                  <a:lnTo>
                    <a:pt x="6646417" y="41526"/>
                  </a:lnTo>
                  <a:lnTo>
                    <a:pt x="6630320" y="38246"/>
                  </a:lnTo>
                  <a:lnTo>
                    <a:pt x="6696697" y="38246"/>
                  </a:lnTo>
                  <a:lnTo>
                    <a:pt x="6703786" y="48748"/>
                  </a:lnTo>
                  <a:lnTo>
                    <a:pt x="6710067" y="79747"/>
                  </a:lnTo>
                  <a:lnTo>
                    <a:pt x="6710067" y="1865335"/>
                  </a:lnTo>
                  <a:lnTo>
                    <a:pt x="6703786" y="1896333"/>
                  </a:lnTo>
                  <a:lnTo>
                    <a:pt x="6696697" y="1906835"/>
                  </a:lnTo>
                  <a:close/>
                </a:path>
              </a:pathLst>
            </a:custGeom>
            <a:solidFill>
              <a:srgbClr val="000000"/>
            </a:solidFill>
          </p:spPr>
          <p:txBody>
            <a:bodyPr wrap="square" lIns="0" tIns="0" rIns="0" bIns="0" rtlCol="0"/>
            <a:lstStyle/>
            <a:p>
              <a:endParaRPr sz="1200" kern="0">
                <a:solidFill>
                  <a:sysClr val="windowText" lastClr="000000"/>
                </a:solidFill>
              </a:endParaRPr>
            </a:p>
          </p:txBody>
        </p:sp>
      </p:grpSp>
      <p:sp>
        <p:nvSpPr>
          <p:cNvPr id="16" name="object 16"/>
          <p:cNvSpPr txBox="1">
            <a:spLocks noGrp="1"/>
          </p:cNvSpPr>
          <p:nvPr>
            <p:ph type="title"/>
          </p:nvPr>
        </p:nvSpPr>
        <p:spPr>
          <a:xfrm>
            <a:off x="120510" y="1012592"/>
            <a:ext cx="9375357" cy="959103"/>
          </a:xfrm>
          <a:prstGeom prst="rect">
            <a:avLst/>
          </a:prstGeom>
        </p:spPr>
        <p:txBody>
          <a:bodyPr vert="horz" wrap="square" lIns="0" tIns="86163" rIns="0" bIns="0" rtlCol="0">
            <a:spAutoFit/>
          </a:bodyPr>
          <a:lstStyle/>
          <a:p>
            <a:pPr marL="3734410" algn="l">
              <a:spcBef>
                <a:spcPts val="67"/>
              </a:spcBef>
            </a:pPr>
            <a:r>
              <a:rPr spc="197" dirty="0"/>
              <a:t>EXAMPLES</a:t>
            </a:r>
          </a:p>
        </p:txBody>
      </p:sp>
      <p:sp>
        <p:nvSpPr>
          <p:cNvPr id="17" name="object 17"/>
          <p:cNvSpPr txBox="1"/>
          <p:nvPr/>
        </p:nvSpPr>
        <p:spPr>
          <a:xfrm>
            <a:off x="3247628" y="3205115"/>
            <a:ext cx="1631950" cy="480538"/>
          </a:xfrm>
          <a:prstGeom prst="rect">
            <a:avLst/>
          </a:prstGeom>
        </p:spPr>
        <p:txBody>
          <a:bodyPr vert="horz" wrap="square" lIns="0" tIns="8467" rIns="0" bIns="0" rtlCol="0">
            <a:spAutoFit/>
          </a:bodyPr>
          <a:lstStyle/>
          <a:p>
            <a:pPr marL="8467">
              <a:spcBef>
                <a:spcPts val="67"/>
              </a:spcBef>
            </a:pPr>
            <a:r>
              <a:rPr sz="3067" b="1" kern="0" spc="-37" dirty="0">
                <a:solidFill>
                  <a:sysClr val="windowText" lastClr="000000"/>
                </a:solidFill>
                <a:latin typeface="Georgia"/>
                <a:cs typeface="Georgia"/>
              </a:rPr>
              <a:t>Amazon</a:t>
            </a:r>
            <a:endParaRPr sz="3067" kern="0">
              <a:solidFill>
                <a:sysClr val="windowText" lastClr="000000"/>
              </a:solidFill>
              <a:latin typeface="Georgia"/>
              <a:cs typeface="Georgia"/>
            </a:endParaRPr>
          </a:p>
        </p:txBody>
      </p:sp>
      <p:sp>
        <p:nvSpPr>
          <p:cNvPr id="18" name="object 18"/>
          <p:cNvSpPr txBox="1"/>
          <p:nvPr/>
        </p:nvSpPr>
        <p:spPr>
          <a:xfrm>
            <a:off x="8401441" y="5396385"/>
            <a:ext cx="1684443" cy="377882"/>
          </a:xfrm>
          <a:prstGeom prst="rect">
            <a:avLst/>
          </a:prstGeom>
        </p:spPr>
        <p:txBody>
          <a:bodyPr vert="horz" wrap="square" lIns="0" tIns="8467" rIns="0" bIns="0" rtlCol="0">
            <a:spAutoFit/>
          </a:bodyPr>
          <a:lstStyle/>
          <a:p>
            <a:pPr marL="8467">
              <a:spcBef>
                <a:spcPts val="67"/>
              </a:spcBef>
            </a:pPr>
            <a:r>
              <a:rPr sz="2400" b="1" kern="0" spc="-13" dirty="0">
                <a:solidFill>
                  <a:sysClr val="windowText" lastClr="000000"/>
                </a:solidFill>
                <a:latin typeface="Georgia"/>
                <a:cs typeface="Georgia"/>
              </a:rPr>
              <a:t>Case</a:t>
            </a:r>
            <a:r>
              <a:rPr sz="2400" b="1" kern="0" spc="-140" dirty="0">
                <a:solidFill>
                  <a:sysClr val="windowText" lastClr="000000"/>
                </a:solidFill>
                <a:latin typeface="Georgia"/>
                <a:cs typeface="Georgia"/>
              </a:rPr>
              <a:t> </a:t>
            </a:r>
            <a:r>
              <a:rPr sz="2400" b="1" kern="0" spc="-20" dirty="0">
                <a:solidFill>
                  <a:sysClr val="windowText" lastClr="000000"/>
                </a:solidFill>
                <a:latin typeface="Georgia"/>
                <a:cs typeface="Georgia"/>
              </a:rPr>
              <a:t>Study</a:t>
            </a:r>
            <a:endParaRPr sz="2400" kern="0">
              <a:solidFill>
                <a:sysClr val="windowText" lastClr="000000"/>
              </a:solidFill>
              <a:latin typeface="Georgia"/>
              <a:cs typeface="Georgia"/>
            </a:endParaRPr>
          </a:p>
        </p:txBody>
      </p:sp>
      <p:sp>
        <p:nvSpPr>
          <p:cNvPr id="19" name="object 19"/>
          <p:cNvSpPr txBox="1"/>
          <p:nvPr/>
        </p:nvSpPr>
        <p:spPr>
          <a:xfrm>
            <a:off x="8401440" y="3242199"/>
            <a:ext cx="1965960" cy="408659"/>
          </a:xfrm>
          <a:prstGeom prst="rect">
            <a:avLst/>
          </a:prstGeom>
        </p:spPr>
        <p:txBody>
          <a:bodyPr vert="horz" wrap="square" lIns="0" tIns="8467" rIns="0" bIns="0" rtlCol="0">
            <a:spAutoFit/>
          </a:bodyPr>
          <a:lstStyle/>
          <a:p>
            <a:pPr marL="8467">
              <a:spcBef>
                <a:spcPts val="67"/>
              </a:spcBef>
            </a:pPr>
            <a:r>
              <a:rPr sz="2600" b="1" kern="0" spc="-53" dirty="0">
                <a:solidFill>
                  <a:sysClr val="windowText" lastClr="000000"/>
                </a:solidFill>
                <a:latin typeface="Georgia"/>
                <a:cs typeface="Georgia"/>
              </a:rPr>
              <a:t>McDonald's</a:t>
            </a:r>
            <a:endParaRPr sz="2600" kern="0">
              <a:solidFill>
                <a:sysClr val="windowText" lastClr="000000"/>
              </a:solidFill>
              <a:latin typeface="Georgia"/>
              <a:cs typeface="Georgia"/>
            </a:endParaRPr>
          </a:p>
        </p:txBody>
      </p:sp>
      <p:sp>
        <p:nvSpPr>
          <p:cNvPr id="20" name="object 20"/>
          <p:cNvSpPr txBox="1"/>
          <p:nvPr/>
        </p:nvSpPr>
        <p:spPr>
          <a:xfrm>
            <a:off x="3247628" y="5398482"/>
            <a:ext cx="1483360" cy="367559"/>
          </a:xfrm>
          <a:prstGeom prst="rect">
            <a:avLst/>
          </a:prstGeom>
        </p:spPr>
        <p:txBody>
          <a:bodyPr vert="horz" wrap="square" lIns="0" tIns="8467" rIns="0" bIns="0" rtlCol="0">
            <a:spAutoFit/>
          </a:bodyPr>
          <a:lstStyle/>
          <a:p>
            <a:pPr marL="8467">
              <a:spcBef>
                <a:spcPts val="67"/>
              </a:spcBef>
            </a:pPr>
            <a:r>
              <a:rPr sz="2333" b="1" kern="0" spc="-80" dirty="0">
                <a:solidFill>
                  <a:sysClr val="windowText" lastClr="000000"/>
                </a:solidFill>
                <a:latin typeface="Georgia"/>
                <a:cs typeface="Georgia"/>
              </a:rPr>
              <a:t>Coca-</a:t>
            </a:r>
            <a:r>
              <a:rPr sz="2333" b="1" kern="0" spc="-20" dirty="0">
                <a:solidFill>
                  <a:sysClr val="windowText" lastClr="000000"/>
                </a:solidFill>
                <a:latin typeface="Georgia"/>
                <a:cs typeface="Georgia"/>
              </a:rPr>
              <a:t>Cola</a:t>
            </a:r>
            <a:endParaRPr sz="2333" kern="0">
              <a:solidFill>
                <a:sysClr val="windowText" lastClr="000000"/>
              </a:solidFill>
              <a:latin typeface="Georgia"/>
              <a:cs typeface="Georgia"/>
            </a:endParaRPr>
          </a:p>
        </p:txBody>
      </p:sp>
      <p:pic>
        <p:nvPicPr>
          <p:cNvPr id="21" name="object 21"/>
          <p:cNvPicPr/>
          <p:nvPr/>
        </p:nvPicPr>
        <p:blipFill>
          <a:blip r:embed="rId4" cstate="print"/>
          <a:stretch>
            <a:fillRect/>
          </a:stretch>
        </p:blipFill>
        <p:spPr>
          <a:xfrm>
            <a:off x="6593984" y="2783529"/>
            <a:ext cx="1041399" cy="1035049"/>
          </a:xfrm>
          <a:prstGeom prst="rect">
            <a:avLst/>
          </a:prstGeom>
        </p:spPr>
      </p:pic>
      <p:pic>
        <p:nvPicPr>
          <p:cNvPr id="22" name="object 22"/>
          <p:cNvPicPr/>
          <p:nvPr/>
        </p:nvPicPr>
        <p:blipFill>
          <a:blip r:embed="rId5" cstate="print"/>
          <a:stretch>
            <a:fillRect/>
          </a:stretch>
        </p:blipFill>
        <p:spPr>
          <a:xfrm>
            <a:off x="6731092" y="4881009"/>
            <a:ext cx="901699" cy="1041399"/>
          </a:xfrm>
          <a:prstGeom prst="rect">
            <a:avLst/>
          </a:prstGeom>
        </p:spPr>
      </p:pic>
      <p:pic>
        <p:nvPicPr>
          <p:cNvPr id="23" name="object 23"/>
          <p:cNvPicPr/>
          <p:nvPr/>
        </p:nvPicPr>
        <p:blipFill>
          <a:blip r:embed="rId6" cstate="print"/>
          <a:stretch>
            <a:fillRect/>
          </a:stretch>
        </p:blipFill>
        <p:spPr>
          <a:xfrm>
            <a:off x="1474247" y="2897875"/>
            <a:ext cx="990599" cy="806449"/>
          </a:xfrm>
          <a:prstGeom prst="rect">
            <a:avLst/>
          </a:prstGeom>
        </p:spPr>
      </p:pic>
      <p:pic>
        <p:nvPicPr>
          <p:cNvPr id="24" name="object 24"/>
          <p:cNvPicPr/>
          <p:nvPr/>
        </p:nvPicPr>
        <p:blipFill>
          <a:blip r:embed="rId7" cstate="print"/>
          <a:stretch>
            <a:fillRect/>
          </a:stretch>
        </p:blipFill>
        <p:spPr>
          <a:xfrm>
            <a:off x="1443107" y="4924518"/>
            <a:ext cx="1041399" cy="958849"/>
          </a:xfrm>
          <a:prstGeom prst="rect">
            <a:avLst/>
          </a:prstGeom>
        </p:spPr>
      </p:pic>
    </p:spTree>
    <p:extLst>
      <p:ext uri="{BB962C8B-B14F-4D97-AF65-F5344CB8AC3E}">
        <p14:creationId xmlns:p14="http://schemas.microsoft.com/office/powerpoint/2010/main" val="2738759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09600"/>
            <a:ext cx="8382000" cy="703052"/>
          </a:xfrm>
        </p:spPr>
        <p:txBody>
          <a:bodyPr/>
          <a:lstStyle/>
          <a:p>
            <a:r>
              <a:rPr lang="en-US" sz="3000" dirty="0"/>
              <a:t>First Approach: Observing Trends</a:t>
            </a:r>
            <a:endParaRPr lang="en-US" sz="3000" b="0" dirty="0"/>
          </a:p>
        </p:txBody>
      </p:sp>
      <p:sp>
        <p:nvSpPr>
          <p:cNvPr id="3" name="Content Placeholder 2"/>
          <p:cNvSpPr>
            <a:spLocks noGrp="1"/>
          </p:cNvSpPr>
          <p:nvPr>
            <p:ph idx="1"/>
          </p:nvPr>
        </p:nvSpPr>
        <p:spPr>
          <a:xfrm>
            <a:off x="1981200" y="1600201"/>
            <a:ext cx="8382000" cy="4525963"/>
          </a:xfrm>
          <a:solidFill>
            <a:schemeClr val="accent6">
              <a:lumMod val="20000"/>
              <a:lumOff val="80000"/>
            </a:schemeClr>
          </a:solidFill>
        </p:spPr>
        <p:txBody>
          <a:bodyPr/>
          <a:lstStyle/>
          <a:p>
            <a:pPr marL="740664" lvl="1"/>
            <a:r>
              <a:rPr lang="en-US" sz="2200" dirty="0">
                <a:latin typeface="Times New Roman" panose="02020603050405020304" pitchFamily="18" charset="0"/>
                <a:cs typeface="Times New Roman" panose="02020603050405020304" pitchFamily="18" charset="0"/>
              </a:rPr>
              <a:t>Trends create opportunities for entrepreneurs to pursue.</a:t>
            </a:r>
          </a:p>
          <a:p>
            <a:pPr marL="740664" lvl="1"/>
            <a:r>
              <a:rPr lang="en-US" sz="2200" dirty="0">
                <a:latin typeface="Times New Roman" panose="02020603050405020304" pitchFamily="18" charset="0"/>
                <a:cs typeface="Times New Roman" panose="02020603050405020304" pitchFamily="18" charset="0"/>
              </a:rPr>
              <a:t>The most important trends are:</a:t>
            </a:r>
          </a:p>
          <a:p>
            <a:pPr lvl="2"/>
            <a:r>
              <a:rPr lang="en-US" sz="2200" b="1" dirty="0">
                <a:latin typeface="Times New Roman" panose="02020603050405020304" pitchFamily="18" charset="0"/>
                <a:cs typeface="Times New Roman" panose="02020603050405020304" pitchFamily="18" charset="0"/>
              </a:rPr>
              <a:t>Economic forces</a:t>
            </a:r>
          </a:p>
          <a:p>
            <a:pPr lvl="2"/>
            <a:r>
              <a:rPr lang="en-US" sz="2200" b="1" dirty="0">
                <a:latin typeface="Times New Roman" panose="02020603050405020304" pitchFamily="18" charset="0"/>
                <a:cs typeface="Times New Roman" panose="02020603050405020304" pitchFamily="18" charset="0"/>
              </a:rPr>
              <a:t>Social forces</a:t>
            </a:r>
          </a:p>
          <a:p>
            <a:pPr lvl="2"/>
            <a:r>
              <a:rPr lang="en-US" sz="2200" b="1" dirty="0">
                <a:latin typeface="Times New Roman" panose="02020603050405020304" pitchFamily="18" charset="0"/>
                <a:cs typeface="Times New Roman" panose="02020603050405020304" pitchFamily="18" charset="0"/>
              </a:rPr>
              <a:t>Technological advances</a:t>
            </a:r>
          </a:p>
          <a:p>
            <a:pPr lvl="2"/>
            <a:r>
              <a:rPr lang="en-US" sz="2200" b="1" dirty="0">
                <a:latin typeface="Times New Roman" panose="02020603050405020304" pitchFamily="18" charset="0"/>
                <a:cs typeface="Times New Roman" panose="02020603050405020304" pitchFamily="18" charset="0"/>
              </a:rPr>
              <a:t>Political and regulatory changes</a:t>
            </a:r>
          </a:p>
          <a:p>
            <a:pPr marL="740664" lvl="1"/>
            <a:r>
              <a:rPr lang="en-US" sz="2200" dirty="0">
                <a:latin typeface="Times New Roman" panose="02020603050405020304" pitchFamily="18" charset="0"/>
                <a:cs typeface="Times New Roman" panose="02020603050405020304" pitchFamily="18" charset="0"/>
              </a:rPr>
              <a:t>It</a:t>
            </a:r>
            <a:r>
              <a:rPr lang="en-US" altLang="en-US" sz="2200" dirty="0">
                <a:latin typeface="Times New Roman" panose="02020603050405020304" pitchFamily="18" charset="0"/>
                <a:cs typeface="Times New Roman" panose="02020603050405020304" pitchFamily="18" charset="0"/>
              </a:rPr>
              <a:t>’</a:t>
            </a:r>
            <a:r>
              <a:rPr lang="en-US" sz="2200" dirty="0">
                <a:latin typeface="Times New Roman" panose="02020603050405020304" pitchFamily="18" charset="0"/>
                <a:cs typeface="Times New Roman" panose="02020603050405020304" pitchFamily="18" charset="0"/>
              </a:rPr>
              <a:t>s important to be aware of changes in these areas.</a:t>
            </a:r>
          </a:p>
        </p:txBody>
      </p:sp>
    </p:spTree>
    <p:extLst>
      <p:ext uri="{BB962C8B-B14F-4D97-AF65-F5344CB8AC3E}">
        <p14:creationId xmlns:p14="http://schemas.microsoft.com/office/powerpoint/2010/main" val="15691935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85838" y="5946807"/>
            <a:ext cx="222250" cy="222250"/>
          </a:xfrm>
          <a:custGeom>
            <a:avLst/>
            <a:gdLst/>
            <a:ahLst/>
            <a:cxnLst/>
            <a:rect l="l" t="t" r="r" b="b"/>
            <a:pathLst>
              <a:path w="333375" h="333375">
                <a:moveTo>
                  <a:pt x="166532" y="333290"/>
                </a:moveTo>
                <a:lnTo>
                  <a:pt x="122242" y="327335"/>
                </a:lnTo>
                <a:lnTo>
                  <a:pt x="82457" y="310573"/>
                </a:lnTo>
                <a:lnTo>
                  <a:pt x="48751" y="284555"/>
                </a:lnTo>
                <a:lnTo>
                  <a:pt x="22715" y="250842"/>
                </a:lnTo>
                <a:lnTo>
                  <a:pt x="5936" y="210991"/>
                </a:lnTo>
                <a:lnTo>
                  <a:pt x="0" y="166560"/>
                </a:lnTo>
                <a:lnTo>
                  <a:pt x="5984" y="122095"/>
                </a:lnTo>
                <a:lnTo>
                  <a:pt x="22827" y="82265"/>
                </a:lnTo>
                <a:lnTo>
                  <a:pt x="48928" y="48596"/>
                </a:lnTo>
                <a:lnTo>
                  <a:pt x="82675" y="22635"/>
                </a:lnTo>
                <a:lnTo>
                  <a:pt x="122459" y="5922"/>
                </a:lnTo>
                <a:lnTo>
                  <a:pt x="166673" y="0"/>
                </a:lnTo>
                <a:lnTo>
                  <a:pt x="210953" y="5946"/>
                </a:lnTo>
                <a:lnTo>
                  <a:pt x="250750" y="22751"/>
                </a:lnTo>
                <a:lnTo>
                  <a:pt x="274675" y="41244"/>
                </a:lnTo>
                <a:lnTo>
                  <a:pt x="166645" y="41244"/>
                </a:lnTo>
                <a:lnTo>
                  <a:pt x="154612" y="43652"/>
                </a:lnTo>
                <a:lnTo>
                  <a:pt x="144832" y="50235"/>
                </a:lnTo>
                <a:lnTo>
                  <a:pt x="138268" y="60027"/>
                </a:lnTo>
                <a:lnTo>
                  <a:pt x="135881" y="72065"/>
                </a:lnTo>
                <a:lnTo>
                  <a:pt x="138320" y="84001"/>
                </a:lnTo>
                <a:lnTo>
                  <a:pt x="144931" y="93764"/>
                </a:lnTo>
                <a:lnTo>
                  <a:pt x="154741" y="100359"/>
                </a:lnTo>
                <a:lnTo>
                  <a:pt x="166673" y="102772"/>
                </a:lnTo>
                <a:lnTo>
                  <a:pt x="319067" y="102772"/>
                </a:lnTo>
                <a:lnTo>
                  <a:pt x="323972" y="114392"/>
                </a:lnTo>
                <a:lnTo>
                  <a:pt x="164464" y="114392"/>
                </a:lnTo>
                <a:lnTo>
                  <a:pt x="156164" y="116304"/>
                </a:lnTo>
                <a:lnTo>
                  <a:pt x="148817" y="120307"/>
                </a:lnTo>
                <a:lnTo>
                  <a:pt x="143151" y="126272"/>
                </a:lnTo>
                <a:lnTo>
                  <a:pt x="139515" y="133716"/>
                </a:lnTo>
                <a:lnTo>
                  <a:pt x="138254" y="142152"/>
                </a:lnTo>
                <a:lnTo>
                  <a:pt x="138366" y="172831"/>
                </a:lnTo>
                <a:lnTo>
                  <a:pt x="138310" y="264869"/>
                </a:lnTo>
                <a:lnTo>
                  <a:pt x="141552" y="278837"/>
                </a:lnTo>
                <a:lnTo>
                  <a:pt x="149395" y="287034"/>
                </a:lnTo>
                <a:lnTo>
                  <a:pt x="159011" y="290894"/>
                </a:lnTo>
                <a:lnTo>
                  <a:pt x="167577" y="291847"/>
                </a:lnTo>
                <a:lnTo>
                  <a:pt x="274984" y="291847"/>
                </a:lnTo>
                <a:lnTo>
                  <a:pt x="250916" y="310494"/>
                </a:lnTo>
                <a:lnTo>
                  <a:pt x="211030" y="327337"/>
                </a:lnTo>
                <a:lnTo>
                  <a:pt x="166532" y="333290"/>
                </a:lnTo>
                <a:close/>
              </a:path>
              <a:path w="333375" h="333375">
                <a:moveTo>
                  <a:pt x="319067" y="102772"/>
                </a:moveTo>
                <a:lnTo>
                  <a:pt x="166673" y="102772"/>
                </a:lnTo>
                <a:lnTo>
                  <a:pt x="178677" y="100354"/>
                </a:lnTo>
                <a:lnTo>
                  <a:pt x="188425" y="93764"/>
                </a:lnTo>
                <a:lnTo>
                  <a:pt x="194982" y="83954"/>
                </a:lnTo>
                <a:lnTo>
                  <a:pt x="197380" y="71895"/>
                </a:lnTo>
                <a:lnTo>
                  <a:pt x="194969" y="59907"/>
                </a:lnTo>
                <a:lnTo>
                  <a:pt x="188411" y="50171"/>
                </a:lnTo>
                <a:lnTo>
                  <a:pt x="178653" y="43634"/>
                </a:lnTo>
                <a:lnTo>
                  <a:pt x="166645" y="41244"/>
                </a:lnTo>
                <a:lnTo>
                  <a:pt x="274675" y="41244"/>
                </a:lnTo>
                <a:lnTo>
                  <a:pt x="284474" y="48819"/>
                </a:lnTo>
                <a:lnTo>
                  <a:pt x="310533" y="82554"/>
                </a:lnTo>
                <a:lnTo>
                  <a:pt x="319067" y="102772"/>
                </a:lnTo>
                <a:close/>
              </a:path>
              <a:path w="333375" h="333375">
                <a:moveTo>
                  <a:pt x="274984" y="291847"/>
                </a:moveTo>
                <a:lnTo>
                  <a:pt x="167577" y="291847"/>
                </a:lnTo>
                <a:lnTo>
                  <a:pt x="177989" y="289765"/>
                </a:lnTo>
                <a:lnTo>
                  <a:pt x="186991" y="284005"/>
                </a:lnTo>
                <a:lnTo>
                  <a:pt x="193272" y="275166"/>
                </a:lnTo>
                <a:lnTo>
                  <a:pt x="195516" y="263852"/>
                </a:lnTo>
                <a:lnTo>
                  <a:pt x="195456" y="133716"/>
                </a:lnTo>
                <a:lnTo>
                  <a:pt x="164464" y="114392"/>
                </a:lnTo>
                <a:lnTo>
                  <a:pt x="323972" y="114392"/>
                </a:lnTo>
                <a:lnTo>
                  <a:pt x="327335" y="122361"/>
                </a:lnTo>
                <a:lnTo>
                  <a:pt x="333290" y="166645"/>
                </a:lnTo>
                <a:lnTo>
                  <a:pt x="327341" y="210842"/>
                </a:lnTo>
                <a:lnTo>
                  <a:pt x="310603" y="250629"/>
                </a:lnTo>
                <a:lnTo>
                  <a:pt x="284615" y="284386"/>
                </a:lnTo>
                <a:lnTo>
                  <a:pt x="274984" y="291847"/>
                </a:lnTo>
                <a:close/>
              </a:path>
            </a:pathLst>
          </a:custGeom>
          <a:solidFill>
            <a:srgbClr val="FFFFFF"/>
          </a:solidFill>
        </p:spPr>
        <p:txBody>
          <a:bodyPr wrap="square" lIns="0" tIns="0" rIns="0" bIns="0" rtlCol="0"/>
          <a:lstStyle/>
          <a:p>
            <a:endParaRPr sz="1200" kern="0">
              <a:solidFill>
                <a:sysClr val="windowText" lastClr="000000"/>
              </a:solidFill>
            </a:endParaRPr>
          </a:p>
        </p:txBody>
      </p:sp>
      <p:pic>
        <p:nvPicPr>
          <p:cNvPr id="3" name="object 3"/>
          <p:cNvPicPr/>
          <p:nvPr/>
        </p:nvPicPr>
        <p:blipFill>
          <a:blip r:embed="rId2" cstate="print"/>
          <a:stretch>
            <a:fillRect/>
          </a:stretch>
        </p:blipFill>
        <p:spPr>
          <a:xfrm>
            <a:off x="10058658" y="4255051"/>
            <a:ext cx="2133333" cy="2322331"/>
          </a:xfrm>
          <a:prstGeom prst="rect">
            <a:avLst/>
          </a:prstGeom>
        </p:spPr>
      </p:pic>
      <p:grpSp>
        <p:nvGrpSpPr>
          <p:cNvPr id="4" name="object 4"/>
          <p:cNvGrpSpPr/>
          <p:nvPr/>
        </p:nvGrpSpPr>
        <p:grpSpPr>
          <a:xfrm>
            <a:off x="4047904" y="-8181"/>
            <a:ext cx="8145780" cy="4205817"/>
            <a:chOff x="6071856" y="-12272"/>
            <a:chExt cx="12218670" cy="6308725"/>
          </a:xfrm>
        </p:grpSpPr>
        <p:pic>
          <p:nvPicPr>
            <p:cNvPr id="5" name="object 5"/>
            <p:cNvPicPr/>
            <p:nvPr/>
          </p:nvPicPr>
          <p:blipFill>
            <a:blip r:embed="rId3" cstate="print"/>
            <a:stretch>
              <a:fillRect/>
            </a:stretch>
          </p:blipFill>
          <p:spPr>
            <a:xfrm>
              <a:off x="6071856" y="-12272"/>
              <a:ext cx="12218086" cy="4274976"/>
            </a:xfrm>
            <a:prstGeom prst="rect">
              <a:avLst/>
            </a:prstGeom>
          </p:spPr>
        </p:pic>
        <p:pic>
          <p:nvPicPr>
            <p:cNvPr id="6" name="object 6"/>
            <p:cNvPicPr/>
            <p:nvPr/>
          </p:nvPicPr>
          <p:blipFill>
            <a:blip r:embed="rId4" cstate="print"/>
            <a:stretch>
              <a:fillRect/>
            </a:stretch>
          </p:blipFill>
          <p:spPr>
            <a:xfrm>
              <a:off x="7919440" y="1181100"/>
              <a:ext cx="9344023" cy="5114924"/>
            </a:xfrm>
            <a:prstGeom prst="rect">
              <a:avLst/>
            </a:prstGeom>
          </p:spPr>
        </p:pic>
      </p:grpSp>
      <p:sp>
        <p:nvSpPr>
          <p:cNvPr id="7" name="object 7"/>
          <p:cNvSpPr txBox="1"/>
          <p:nvPr/>
        </p:nvSpPr>
        <p:spPr>
          <a:xfrm>
            <a:off x="660400" y="3119665"/>
            <a:ext cx="2854960" cy="1803913"/>
          </a:xfrm>
          <a:prstGeom prst="rect">
            <a:avLst/>
          </a:prstGeom>
        </p:spPr>
        <p:txBody>
          <a:bodyPr vert="horz" wrap="square" lIns="0" tIns="8467" rIns="0" bIns="0" rtlCol="0">
            <a:spAutoFit/>
          </a:bodyPr>
          <a:lstStyle/>
          <a:p>
            <a:pPr marL="25401">
              <a:lnSpc>
                <a:spcPts val="7030"/>
              </a:lnSpc>
              <a:spcBef>
                <a:spcPts val="67"/>
              </a:spcBef>
            </a:pPr>
            <a:r>
              <a:rPr sz="6134" kern="0" spc="40" dirty="0">
                <a:solidFill>
                  <a:srgbClr val="FFFFFF"/>
                </a:solidFill>
                <a:latin typeface="Cambria"/>
                <a:cs typeface="Cambria"/>
              </a:rPr>
              <a:t>Exist</a:t>
            </a:r>
            <a:endParaRPr sz="6134" kern="0">
              <a:solidFill>
                <a:sysClr val="windowText" lastClr="000000"/>
              </a:solidFill>
              <a:latin typeface="Cambria"/>
              <a:cs typeface="Cambria"/>
            </a:endParaRPr>
          </a:p>
          <a:p>
            <a:pPr marL="25401">
              <a:lnSpc>
                <a:spcPts val="7030"/>
              </a:lnSpc>
            </a:pPr>
            <a:r>
              <a:rPr sz="2800" kern="0" spc="-1555" baseline="60515" dirty="0">
                <a:solidFill>
                  <a:srgbClr val="FFFFFF"/>
                </a:solidFill>
                <a:latin typeface="Verdana"/>
                <a:cs typeface="Verdana"/>
              </a:rPr>
              <a:t>F</a:t>
            </a:r>
            <a:r>
              <a:rPr sz="6134" kern="0" spc="43" dirty="0">
                <a:solidFill>
                  <a:srgbClr val="FFFFFF"/>
                </a:solidFill>
                <a:latin typeface="Cambria"/>
                <a:cs typeface="Cambria"/>
              </a:rPr>
              <a:t>S</a:t>
            </a:r>
            <a:r>
              <a:rPr sz="6134" kern="0" spc="40" dirty="0">
                <a:solidFill>
                  <a:srgbClr val="FFFFFF"/>
                </a:solidFill>
                <a:latin typeface="Cambria"/>
                <a:cs typeface="Cambria"/>
              </a:rPr>
              <a:t>t</a:t>
            </a:r>
            <a:r>
              <a:rPr sz="6134" kern="0" spc="43" dirty="0">
                <a:solidFill>
                  <a:srgbClr val="FFFFFF"/>
                </a:solidFill>
                <a:latin typeface="Cambria"/>
                <a:cs typeface="Cambria"/>
              </a:rPr>
              <a:t>r</a:t>
            </a:r>
            <a:r>
              <a:rPr sz="6134" kern="0" spc="40" dirty="0">
                <a:solidFill>
                  <a:srgbClr val="FFFFFF"/>
                </a:solidFill>
                <a:latin typeface="Cambria"/>
                <a:cs typeface="Cambria"/>
              </a:rPr>
              <a:t>at</a:t>
            </a:r>
            <a:r>
              <a:rPr sz="6134" kern="0" spc="43" dirty="0">
                <a:solidFill>
                  <a:srgbClr val="FFFFFF"/>
                </a:solidFill>
                <a:latin typeface="Cambria"/>
                <a:cs typeface="Cambria"/>
              </a:rPr>
              <a:t>eg</a:t>
            </a:r>
            <a:r>
              <a:rPr sz="6134" kern="0" spc="47" dirty="0">
                <a:solidFill>
                  <a:srgbClr val="FFFFFF"/>
                </a:solidFill>
                <a:latin typeface="Cambria"/>
                <a:cs typeface="Cambria"/>
              </a:rPr>
              <a:t>y</a:t>
            </a:r>
            <a:endParaRPr sz="6134" kern="0">
              <a:solidFill>
                <a:sysClr val="windowText" lastClr="000000"/>
              </a:solidFill>
              <a:latin typeface="Cambria"/>
              <a:cs typeface="Cambria"/>
            </a:endParaRPr>
          </a:p>
        </p:txBody>
      </p:sp>
      <p:pic>
        <p:nvPicPr>
          <p:cNvPr id="8" name="object 8"/>
          <p:cNvPicPr/>
          <p:nvPr/>
        </p:nvPicPr>
        <p:blipFill>
          <a:blip r:embed="rId5" cstate="print"/>
          <a:stretch>
            <a:fillRect/>
          </a:stretch>
        </p:blipFill>
        <p:spPr>
          <a:xfrm>
            <a:off x="3393386" y="3177585"/>
            <a:ext cx="1601345" cy="265007"/>
          </a:xfrm>
          <a:prstGeom prst="rect">
            <a:avLst/>
          </a:prstGeom>
        </p:spPr>
      </p:pic>
      <p:pic>
        <p:nvPicPr>
          <p:cNvPr id="9" name="object 9"/>
          <p:cNvPicPr/>
          <p:nvPr/>
        </p:nvPicPr>
        <p:blipFill>
          <a:blip r:embed="rId6" cstate="print"/>
          <a:stretch>
            <a:fillRect/>
          </a:stretch>
        </p:blipFill>
        <p:spPr>
          <a:xfrm>
            <a:off x="1893000" y="1085636"/>
            <a:ext cx="656047" cy="25315"/>
          </a:xfrm>
          <a:prstGeom prst="rect">
            <a:avLst/>
          </a:prstGeom>
        </p:spPr>
      </p:pic>
      <p:sp>
        <p:nvSpPr>
          <p:cNvPr id="10" name="object 10"/>
          <p:cNvSpPr txBox="1"/>
          <p:nvPr/>
        </p:nvSpPr>
        <p:spPr>
          <a:xfrm>
            <a:off x="8387475" y="6076722"/>
            <a:ext cx="2520103" cy="447495"/>
          </a:xfrm>
          <a:prstGeom prst="rect">
            <a:avLst/>
          </a:prstGeom>
        </p:spPr>
        <p:txBody>
          <a:bodyPr vert="horz" wrap="square" lIns="0" tIns="11430" rIns="0" bIns="0" rtlCol="0">
            <a:spAutoFit/>
          </a:bodyPr>
          <a:lstStyle/>
          <a:p>
            <a:pPr marL="8467">
              <a:spcBef>
                <a:spcPts val="90"/>
              </a:spcBef>
            </a:pPr>
            <a:r>
              <a:rPr sz="2833" kern="0" spc="193" dirty="0">
                <a:solidFill>
                  <a:srgbClr val="FFFFFF"/>
                </a:solidFill>
                <a:latin typeface="Cambria"/>
                <a:cs typeface="Cambria"/>
              </a:rPr>
              <a:t>Dr</a:t>
            </a:r>
            <a:r>
              <a:rPr sz="2833" kern="0" spc="167" dirty="0">
                <a:solidFill>
                  <a:srgbClr val="FFFFFF"/>
                </a:solidFill>
                <a:latin typeface="Cambria"/>
                <a:cs typeface="Cambria"/>
              </a:rPr>
              <a:t> </a:t>
            </a:r>
            <a:r>
              <a:rPr sz="2833" kern="0" spc="93" dirty="0">
                <a:solidFill>
                  <a:srgbClr val="FFFFFF"/>
                </a:solidFill>
                <a:latin typeface="Cambria"/>
                <a:cs typeface="Cambria"/>
              </a:rPr>
              <a:t>Noha</a:t>
            </a:r>
            <a:r>
              <a:rPr sz="2833" kern="0" spc="177" dirty="0">
                <a:solidFill>
                  <a:srgbClr val="FFFFFF"/>
                </a:solidFill>
                <a:latin typeface="Cambria"/>
                <a:cs typeface="Cambria"/>
              </a:rPr>
              <a:t> </a:t>
            </a:r>
            <a:r>
              <a:rPr sz="2833" kern="0" spc="-7" dirty="0">
                <a:solidFill>
                  <a:srgbClr val="FFFFFF"/>
                </a:solidFill>
                <a:latin typeface="Cambria"/>
                <a:cs typeface="Cambria"/>
              </a:rPr>
              <a:t>Fawzy</a:t>
            </a:r>
            <a:endParaRPr sz="2833" kern="0">
              <a:solidFill>
                <a:sysClr val="windowText" lastClr="000000"/>
              </a:solidFill>
              <a:latin typeface="Cambria"/>
              <a:cs typeface="Cambria"/>
            </a:endParaRPr>
          </a:p>
        </p:txBody>
      </p:sp>
    </p:spTree>
    <p:extLst>
      <p:ext uri="{BB962C8B-B14F-4D97-AF65-F5344CB8AC3E}">
        <p14:creationId xmlns:p14="http://schemas.microsoft.com/office/powerpoint/2010/main" val="14595858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2192000" cy="6858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F8B00"/>
          </a:solidFill>
        </p:spPr>
        <p:txBody>
          <a:bodyPr wrap="square" lIns="0" tIns="0" rIns="0" bIns="0" rtlCol="0"/>
          <a:lstStyle/>
          <a:p>
            <a:endParaRPr sz="1200" kern="0">
              <a:solidFill>
                <a:sysClr val="windowText" lastClr="000000"/>
              </a:solidFill>
            </a:endParaRPr>
          </a:p>
        </p:txBody>
      </p:sp>
      <p:pic>
        <p:nvPicPr>
          <p:cNvPr id="3" name="object 3"/>
          <p:cNvPicPr/>
          <p:nvPr/>
        </p:nvPicPr>
        <p:blipFill>
          <a:blip r:embed="rId2" cstate="print"/>
          <a:stretch>
            <a:fillRect/>
          </a:stretch>
        </p:blipFill>
        <p:spPr>
          <a:xfrm>
            <a:off x="5817168" y="2196590"/>
            <a:ext cx="6375933" cy="2500564"/>
          </a:xfrm>
          <a:prstGeom prst="rect">
            <a:avLst/>
          </a:prstGeom>
        </p:spPr>
      </p:pic>
      <p:sp>
        <p:nvSpPr>
          <p:cNvPr id="4" name="object 4"/>
          <p:cNvSpPr txBox="1">
            <a:spLocks noGrp="1"/>
          </p:cNvSpPr>
          <p:nvPr>
            <p:ph type="title"/>
          </p:nvPr>
        </p:nvSpPr>
        <p:spPr>
          <a:xfrm>
            <a:off x="272985" y="465558"/>
            <a:ext cx="3461597" cy="2321575"/>
          </a:xfrm>
          <a:prstGeom prst="rect">
            <a:avLst/>
          </a:prstGeom>
        </p:spPr>
        <p:txBody>
          <a:bodyPr vert="horz" wrap="square" lIns="0" tIns="51223" rIns="0" bIns="0" rtlCol="0">
            <a:spAutoFit/>
          </a:bodyPr>
          <a:lstStyle/>
          <a:p>
            <a:pPr marL="8467" marR="3387">
              <a:lnSpc>
                <a:spcPts val="5894"/>
              </a:lnSpc>
              <a:spcBef>
                <a:spcPts val="403"/>
              </a:spcBef>
            </a:pPr>
            <a:r>
              <a:rPr sz="5134" spc="160" dirty="0"/>
              <a:t>8</a:t>
            </a:r>
            <a:r>
              <a:rPr sz="5134" spc="-393" dirty="0"/>
              <a:t> </a:t>
            </a:r>
            <a:r>
              <a:rPr sz="5134" spc="157" dirty="0"/>
              <a:t>types</a:t>
            </a:r>
            <a:r>
              <a:rPr sz="5134" spc="-390" dirty="0"/>
              <a:t> </a:t>
            </a:r>
            <a:r>
              <a:rPr sz="5134" spc="197" dirty="0"/>
              <a:t>of </a:t>
            </a:r>
            <a:r>
              <a:rPr sz="5134" spc="43" dirty="0"/>
              <a:t>exit </a:t>
            </a:r>
            <a:r>
              <a:rPr sz="5134" spc="153" dirty="0"/>
              <a:t>strategies</a:t>
            </a:r>
            <a:endParaRPr sz="5134"/>
          </a:p>
        </p:txBody>
      </p:sp>
      <p:sp>
        <p:nvSpPr>
          <p:cNvPr id="5" name="object 5"/>
          <p:cNvSpPr txBox="1">
            <a:spLocks noGrp="1"/>
          </p:cNvSpPr>
          <p:nvPr>
            <p:ph type="body" idx="1"/>
          </p:nvPr>
        </p:nvSpPr>
        <p:spPr>
          <a:xfrm>
            <a:off x="4847059" y="465558"/>
            <a:ext cx="5199945" cy="6145699"/>
          </a:xfrm>
          <a:prstGeom prst="rect">
            <a:avLst/>
          </a:prstGeom>
        </p:spPr>
        <p:txBody>
          <a:bodyPr vert="horz" wrap="square" lIns="0" tIns="8043" rIns="0" bIns="0" rtlCol="0">
            <a:spAutoFit/>
          </a:bodyPr>
          <a:lstStyle/>
          <a:p>
            <a:pPr marL="323443" marR="218451" indent="-230305">
              <a:lnSpc>
                <a:spcPct val="115500"/>
              </a:lnSpc>
              <a:spcBef>
                <a:spcPts val="63"/>
              </a:spcBef>
              <a:buAutoNum type="arabicPeriod"/>
              <a:tabLst>
                <a:tab pos="323866" algn="l"/>
              </a:tabLst>
            </a:pPr>
            <a:r>
              <a:rPr spc="143" dirty="0"/>
              <a:t>Merger</a:t>
            </a:r>
            <a:r>
              <a:rPr spc="-87" dirty="0"/>
              <a:t> </a:t>
            </a:r>
            <a:r>
              <a:rPr spc="160" dirty="0"/>
              <a:t>and</a:t>
            </a:r>
            <a:r>
              <a:rPr spc="-83" dirty="0"/>
              <a:t> </a:t>
            </a:r>
            <a:r>
              <a:rPr spc="127" dirty="0"/>
              <a:t>acquisition</a:t>
            </a:r>
            <a:r>
              <a:rPr spc="-83" dirty="0"/>
              <a:t> </a:t>
            </a:r>
            <a:r>
              <a:rPr spc="63" dirty="0"/>
              <a:t>exit</a:t>
            </a:r>
            <a:r>
              <a:rPr spc="-83" dirty="0"/>
              <a:t> </a:t>
            </a:r>
            <a:r>
              <a:rPr spc="113" dirty="0"/>
              <a:t>strategy</a:t>
            </a:r>
            <a:r>
              <a:rPr spc="-83" dirty="0"/>
              <a:t> </a:t>
            </a:r>
            <a:r>
              <a:rPr spc="57" dirty="0"/>
              <a:t>(M&amp;A </a:t>
            </a:r>
            <a:r>
              <a:rPr spc="70" dirty="0"/>
              <a:t>deals)</a:t>
            </a:r>
          </a:p>
          <a:p>
            <a:pPr marL="323443" indent="-311166">
              <a:spcBef>
                <a:spcPts val="467"/>
              </a:spcBef>
              <a:buAutoNum type="arabicPeriod"/>
              <a:tabLst>
                <a:tab pos="323866" algn="l"/>
              </a:tabLst>
            </a:pPr>
            <a:r>
              <a:rPr spc="63" dirty="0"/>
              <a:t>Selling</a:t>
            </a:r>
            <a:r>
              <a:rPr spc="-87" dirty="0"/>
              <a:t> </a:t>
            </a:r>
            <a:r>
              <a:rPr spc="113" dirty="0"/>
              <a:t>your</a:t>
            </a:r>
            <a:r>
              <a:rPr spc="-87" dirty="0"/>
              <a:t> </a:t>
            </a:r>
            <a:r>
              <a:rPr spc="127" dirty="0"/>
              <a:t>stake</a:t>
            </a:r>
            <a:r>
              <a:rPr spc="-87" dirty="0"/>
              <a:t> </a:t>
            </a:r>
            <a:r>
              <a:rPr spc="110" dirty="0"/>
              <a:t>to</a:t>
            </a:r>
            <a:r>
              <a:rPr spc="-87" dirty="0"/>
              <a:t> </a:t>
            </a:r>
            <a:r>
              <a:rPr spc="150" dirty="0"/>
              <a:t>a</a:t>
            </a:r>
            <a:r>
              <a:rPr spc="-83" dirty="0"/>
              <a:t> </a:t>
            </a:r>
            <a:r>
              <a:rPr spc="127" dirty="0"/>
              <a:t>partner</a:t>
            </a:r>
            <a:r>
              <a:rPr spc="-87" dirty="0"/>
              <a:t> </a:t>
            </a:r>
            <a:r>
              <a:rPr spc="123" dirty="0"/>
              <a:t>or</a:t>
            </a:r>
            <a:r>
              <a:rPr spc="-87" dirty="0"/>
              <a:t> </a:t>
            </a:r>
            <a:r>
              <a:rPr spc="100" dirty="0"/>
              <a:t>investor</a:t>
            </a:r>
          </a:p>
          <a:p>
            <a:pPr marL="323443" indent="-314976">
              <a:spcBef>
                <a:spcPts val="463"/>
              </a:spcBef>
              <a:buAutoNum type="arabicPeriod"/>
              <a:tabLst>
                <a:tab pos="323866" algn="l"/>
              </a:tabLst>
            </a:pPr>
            <a:r>
              <a:rPr spc="103" dirty="0"/>
              <a:t>Family</a:t>
            </a:r>
            <a:r>
              <a:rPr spc="-90" dirty="0"/>
              <a:t> </a:t>
            </a:r>
            <a:r>
              <a:rPr spc="169" dirty="0"/>
              <a:t>succession</a:t>
            </a:r>
          </a:p>
          <a:p>
            <a:pPr marL="323443" indent="-315399">
              <a:spcBef>
                <a:spcPts val="467"/>
              </a:spcBef>
              <a:buAutoNum type="arabicPeriod"/>
              <a:tabLst>
                <a:tab pos="323866" algn="l"/>
              </a:tabLst>
            </a:pPr>
            <a:r>
              <a:rPr spc="130" dirty="0"/>
              <a:t>Acquihires</a:t>
            </a:r>
          </a:p>
          <a:p>
            <a:pPr marL="323443" indent="-302698">
              <a:spcBef>
                <a:spcPts val="467"/>
              </a:spcBef>
              <a:buAutoNum type="arabicPeriod"/>
              <a:tabLst>
                <a:tab pos="323866" algn="l"/>
              </a:tabLst>
            </a:pPr>
            <a:r>
              <a:rPr spc="167" dirty="0"/>
              <a:t>Management</a:t>
            </a:r>
            <a:r>
              <a:rPr spc="-80" dirty="0"/>
              <a:t> </a:t>
            </a:r>
            <a:r>
              <a:rPr spc="160" dirty="0"/>
              <a:t>and</a:t>
            </a:r>
            <a:r>
              <a:rPr spc="-76" dirty="0"/>
              <a:t> </a:t>
            </a:r>
            <a:r>
              <a:rPr spc="113" dirty="0"/>
              <a:t>employee</a:t>
            </a:r>
            <a:r>
              <a:rPr spc="-76" dirty="0"/>
              <a:t> </a:t>
            </a:r>
            <a:r>
              <a:rPr spc="136" dirty="0"/>
              <a:t>buyouts</a:t>
            </a:r>
            <a:r>
              <a:rPr spc="-76" dirty="0"/>
              <a:t> </a:t>
            </a:r>
            <a:r>
              <a:rPr spc="-7" dirty="0"/>
              <a:t>(MBO)</a:t>
            </a:r>
          </a:p>
          <a:p>
            <a:pPr marL="29211" marR="2963058" indent="-20744">
              <a:lnSpc>
                <a:spcPct val="115500"/>
              </a:lnSpc>
              <a:buAutoNum type="arabicPeriod"/>
              <a:tabLst>
                <a:tab pos="323866" algn="l"/>
              </a:tabLst>
            </a:pPr>
            <a:r>
              <a:rPr dirty="0"/>
              <a:t>Initial</a:t>
            </a:r>
            <a:r>
              <a:rPr spc="-30" dirty="0"/>
              <a:t> </a:t>
            </a:r>
            <a:r>
              <a:rPr spc="143" dirty="0"/>
              <a:t>Public</a:t>
            </a:r>
            <a:r>
              <a:rPr spc="-27" dirty="0"/>
              <a:t> </a:t>
            </a:r>
            <a:r>
              <a:rPr spc="97" dirty="0"/>
              <a:t>Offering</a:t>
            </a:r>
            <a:r>
              <a:rPr spc="-27" dirty="0"/>
              <a:t> </a:t>
            </a:r>
            <a:r>
              <a:rPr spc="-30" dirty="0"/>
              <a:t>(IPO) </a:t>
            </a:r>
            <a:r>
              <a:rPr spc="-223" dirty="0"/>
              <a:t>7.</a:t>
            </a:r>
            <a:r>
              <a:rPr spc="-629" dirty="0"/>
              <a:t> </a:t>
            </a:r>
            <a:r>
              <a:rPr spc="100" dirty="0"/>
              <a:t>Liquidation</a:t>
            </a:r>
          </a:p>
          <a:p>
            <a:pPr marL="8467">
              <a:spcBef>
                <a:spcPts val="463"/>
              </a:spcBef>
            </a:pPr>
            <a:r>
              <a:rPr spc="-140" dirty="0"/>
              <a:t>8.</a:t>
            </a:r>
            <a:r>
              <a:rPr spc="-623" dirty="0"/>
              <a:t> </a:t>
            </a:r>
            <a:r>
              <a:rPr spc="133" dirty="0"/>
              <a:t>Bankruptcy</a:t>
            </a:r>
          </a:p>
        </p:txBody>
      </p:sp>
    </p:spTree>
    <p:extLst>
      <p:ext uri="{BB962C8B-B14F-4D97-AF65-F5344CB8AC3E}">
        <p14:creationId xmlns:p14="http://schemas.microsoft.com/office/powerpoint/2010/main" val="28171811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 y="-4985"/>
            <a:ext cx="3822389" cy="1440617"/>
          </a:xfrm>
          <a:prstGeom prst="rect">
            <a:avLst/>
          </a:prstGeom>
        </p:spPr>
      </p:pic>
      <p:sp>
        <p:nvSpPr>
          <p:cNvPr id="3" name="object 3"/>
          <p:cNvSpPr txBox="1">
            <a:spLocks noGrp="1"/>
          </p:cNvSpPr>
          <p:nvPr>
            <p:ph type="title"/>
          </p:nvPr>
        </p:nvSpPr>
        <p:spPr>
          <a:xfrm>
            <a:off x="587084" y="103612"/>
            <a:ext cx="5413869" cy="2295497"/>
          </a:xfrm>
          <a:prstGeom prst="rect">
            <a:avLst/>
          </a:prstGeom>
        </p:spPr>
        <p:txBody>
          <a:bodyPr vert="horz" wrap="square" lIns="0" tIns="738883" rIns="0" bIns="0" rtlCol="0">
            <a:spAutoFit/>
          </a:bodyPr>
          <a:lstStyle/>
          <a:p>
            <a:pPr marL="2035488">
              <a:spcBef>
                <a:spcPts val="67"/>
              </a:spcBef>
            </a:pPr>
            <a:r>
              <a:rPr spc="-1020" dirty="0"/>
              <a:t>1.</a:t>
            </a:r>
            <a:r>
              <a:rPr spc="-390" dirty="0"/>
              <a:t> </a:t>
            </a:r>
            <a:r>
              <a:rPr spc="207" dirty="0"/>
              <a:t>M&amp;A</a:t>
            </a:r>
            <a:r>
              <a:rPr spc="-387" dirty="0"/>
              <a:t> </a:t>
            </a:r>
            <a:r>
              <a:rPr spc="163" dirty="0"/>
              <a:t>deals</a:t>
            </a:r>
          </a:p>
        </p:txBody>
      </p:sp>
      <p:pic>
        <p:nvPicPr>
          <p:cNvPr id="4" name="object 4"/>
          <p:cNvPicPr/>
          <p:nvPr/>
        </p:nvPicPr>
        <p:blipFill>
          <a:blip r:embed="rId3" cstate="print"/>
          <a:stretch>
            <a:fillRect/>
          </a:stretch>
        </p:blipFill>
        <p:spPr>
          <a:xfrm>
            <a:off x="8244748" y="4834355"/>
            <a:ext cx="3954883" cy="2023645"/>
          </a:xfrm>
          <a:prstGeom prst="rect">
            <a:avLst/>
          </a:prstGeom>
        </p:spPr>
      </p:pic>
      <p:pic>
        <p:nvPicPr>
          <p:cNvPr id="5" name="object 5"/>
          <p:cNvPicPr/>
          <p:nvPr/>
        </p:nvPicPr>
        <p:blipFill>
          <a:blip r:embed="rId4" cstate="print"/>
          <a:stretch>
            <a:fillRect/>
          </a:stretch>
        </p:blipFill>
        <p:spPr>
          <a:xfrm>
            <a:off x="1349625" y="2351407"/>
            <a:ext cx="2330825" cy="99906"/>
          </a:xfrm>
          <a:prstGeom prst="rect">
            <a:avLst/>
          </a:prstGeom>
        </p:spPr>
      </p:pic>
      <p:pic>
        <p:nvPicPr>
          <p:cNvPr id="6" name="object 6"/>
          <p:cNvPicPr/>
          <p:nvPr/>
        </p:nvPicPr>
        <p:blipFill>
          <a:blip r:embed="rId5" cstate="print"/>
          <a:stretch>
            <a:fillRect/>
          </a:stretch>
        </p:blipFill>
        <p:spPr>
          <a:xfrm>
            <a:off x="6331786" y="1059492"/>
            <a:ext cx="610081" cy="25315"/>
          </a:xfrm>
          <a:prstGeom prst="rect">
            <a:avLst/>
          </a:prstGeom>
        </p:spPr>
      </p:pic>
      <p:sp>
        <p:nvSpPr>
          <p:cNvPr id="7" name="object 7"/>
          <p:cNvSpPr txBox="1"/>
          <p:nvPr/>
        </p:nvSpPr>
        <p:spPr>
          <a:xfrm>
            <a:off x="66464" y="2648411"/>
            <a:ext cx="12059073" cy="3436155"/>
          </a:xfrm>
          <a:prstGeom prst="rect">
            <a:avLst/>
          </a:prstGeom>
        </p:spPr>
        <p:txBody>
          <a:bodyPr vert="horz" wrap="square" lIns="0" tIns="8467" rIns="0" bIns="0" rtlCol="0">
            <a:spAutoFit/>
          </a:bodyPr>
          <a:lstStyle/>
          <a:p>
            <a:pPr marL="8467" marR="3387" indent="-423">
              <a:lnSpc>
                <a:spcPct val="115799"/>
              </a:lnSpc>
              <a:spcBef>
                <a:spcPts val="67"/>
              </a:spcBef>
            </a:pPr>
            <a:r>
              <a:rPr lang="en-US" sz="2400" kern="0" dirty="0">
                <a:solidFill>
                  <a:prstClr val="white"/>
                </a:solidFill>
                <a:latin typeface="Verdana" panose="020B0604030504040204" pitchFamily="34" charset="0"/>
                <a:ea typeface="Verdana" panose="020B0604030504040204" pitchFamily="34" charset="0"/>
                <a:cs typeface="Verdana" panose="020B0604030504040204" pitchFamily="34" charset="0"/>
              </a:rPr>
              <a:t>A merger and acquisition (M&amp;A) exit strategy involves either merging with another company or selling a controlling interest in a business to a larger, more profitable investor. A company aims to work with a party interested in growing and protecting its—and the business owner's—legacy. It’s ideal for any business but especially attractive to entrepreneurs and startups. In most M&amp;As, the original owner is still involved in the business's operations. A significant advantage of this strategy is that it allows the business owner to set their own terms and control the pricing.</a:t>
            </a:r>
            <a:endParaRPr sz="2267"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812121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3"/>
            <a:ext cx="12196392" cy="6392197"/>
          </a:xfrm>
          <a:prstGeom prst="rect">
            <a:avLst/>
          </a:prstGeom>
        </p:spPr>
      </p:pic>
      <p:sp>
        <p:nvSpPr>
          <p:cNvPr id="3" name="object 3"/>
          <p:cNvSpPr txBox="1"/>
          <p:nvPr/>
        </p:nvSpPr>
        <p:spPr>
          <a:xfrm>
            <a:off x="677333" y="239256"/>
            <a:ext cx="10348807" cy="4730227"/>
          </a:xfrm>
          <a:prstGeom prst="rect">
            <a:avLst/>
          </a:prstGeom>
        </p:spPr>
        <p:txBody>
          <a:bodyPr vert="horz" wrap="square" lIns="0" tIns="70697" rIns="0" bIns="0" rtlCol="0">
            <a:spAutoFit/>
          </a:bodyPr>
          <a:lstStyle/>
          <a:p>
            <a:pPr marL="8467">
              <a:spcBef>
                <a:spcPts val="557"/>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8467" marR="3387" algn="just">
              <a:lnSpc>
                <a:spcPct val="115500"/>
              </a:lnSpc>
            </a:pPr>
            <a:r>
              <a:rPr sz="2400" kern="0" spc="100" dirty="0">
                <a:solidFill>
                  <a:sysClr val="windowText" lastClr="000000"/>
                </a:solidFill>
                <a:latin typeface="Verdana"/>
                <a:cs typeface="Verdana"/>
              </a:rPr>
              <a:t>This</a:t>
            </a:r>
            <a:r>
              <a:rPr sz="2400" kern="0" spc="210" dirty="0">
                <a:solidFill>
                  <a:sysClr val="windowText" lastClr="000000"/>
                </a:solidFill>
                <a:latin typeface="Verdana"/>
                <a:cs typeface="Verdana"/>
              </a:rPr>
              <a:t> </a:t>
            </a:r>
            <a:r>
              <a:rPr sz="2400" kern="0" spc="113" dirty="0">
                <a:solidFill>
                  <a:sysClr val="windowText" lastClr="000000"/>
                </a:solidFill>
                <a:latin typeface="Verdana"/>
                <a:cs typeface="Verdana"/>
              </a:rPr>
              <a:t>is</a:t>
            </a:r>
            <a:r>
              <a:rPr sz="2400" kern="0" spc="217" dirty="0">
                <a:solidFill>
                  <a:sysClr val="windowText" lastClr="000000"/>
                </a:solidFill>
                <a:latin typeface="Verdana"/>
                <a:cs typeface="Verdana"/>
              </a:rPr>
              <a:t> </a:t>
            </a:r>
            <a:r>
              <a:rPr sz="2400" kern="0" spc="143" dirty="0">
                <a:solidFill>
                  <a:sysClr val="windowText" lastClr="000000"/>
                </a:solidFill>
                <a:latin typeface="Verdana"/>
                <a:cs typeface="Verdana"/>
              </a:rPr>
              <a:t>one</a:t>
            </a:r>
            <a:r>
              <a:rPr sz="2400" kern="0" spc="220" dirty="0">
                <a:solidFill>
                  <a:sysClr val="windowText" lastClr="000000"/>
                </a:solidFill>
                <a:latin typeface="Verdana"/>
                <a:cs typeface="Verdana"/>
              </a:rPr>
              <a:t> </a:t>
            </a:r>
            <a:r>
              <a:rPr sz="2400" kern="0" spc="133" dirty="0">
                <a:solidFill>
                  <a:sysClr val="windowText" lastClr="000000"/>
                </a:solidFill>
                <a:latin typeface="Verdana"/>
                <a:cs typeface="Verdana"/>
              </a:rPr>
              <a:t>of</a:t>
            </a:r>
            <a:r>
              <a:rPr sz="2400" kern="0" spc="217" dirty="0">
                <a:solidFill>
                  <a:sysClr val="windowText" lastClr="000000"/>
                </a:solidFill>
                <a:latin typeface="Verdana"/>
                <a:cs typeface="Verdana"/>
              </a:rPr>
              <a:t> </a:t>
            </a:r>
            <a:r>
              <a:rPr sz="2400" kern="0" spc="120" dirty="0">
                <a:solidFill>
                  <a:sysClr val="windowText" lastClr="000000"/>
                </a:solidFill>
                <a:latin typeface="Verdana"/>
                <a:cs typeface="Verdana"/>
              </a:rPr>
              <a:t>the</a:t>
            </a:r>
            <a:r>
              <a:rPr sz="2400" kern="0" spc="217" dirty="0">
                <a:solidFill>
                  <a:sysClr val="windowText" lastClr="000000"/>
                </a:solidFill>
                <a:latin typeface="Verdana"/>
                <a:cs typeface="Verdana"/>
              </a:rPr>
              <a:t> </a:t>
            </a:r>
            <a:r>
              <a:rPr sz="2400" kern="0" spc="143" dirty="0">
                <a:solidFill>
                  <a:sysClr val="windowText" lastClr="000000"/>
                </a:solidFill>
                <a:latin typeface="Verdana"/>
                <a:cs typeface="Verdana"/>
              </a:rPr>
              <a:t>strongest</a:t>
            </a:r>
            <a:r>
              <a:rPr sz="2400" kern="0" spc="217" dirty="0">
                <a:solidFill>
                  <a:sysClr val="windowText" lastClr="000000"/>
                </a:solidFill>
                <a:latin typeface="Verdana"/>
                <a:cs typeface="Verdana"/>
              </a:rPr>
              <a:t> </a:t>
            </a:r>
            <a:r>
              <a:rPr sz="2400" kern="0" spc="63" dirty="0">
                <a:solidFill>
                  <a:sysClr val="windowText" lastClr="000000"/>
                </a:solidFill>
                <a:latin typeface="Verdana"/>
                <a:cs typeface="Verdana"/>
              </a:rPr>
              <a:t>exit</a:t>
            </a:r>
            <a:r>
              <a:rPr sz="2400" kern="0" spc="217" dirty="0">
                <a:solidFill>
                  <a:sysClr val="windowText" lastClr="000000"/>
                </a:solidFill>
                <a:latin typeface="Verdana"/>
                <a:cs typeface="Verdana"/>
              </a:rPr>
              <a:t> </a:t>
            </a:r>
            <a:r>
              <a:rPr sz="2400" kern="0" spc="123" dirty="0">
                <a:solidFill>
                  <a:sysClr val="windowText" lastClr="000000"/>
                </a:solidFill>
                <a:latin typeface="Verdana"/>
                <a:cs typeface="Verdana"/>
              </a:rPr>
              <a:t>strategies</a:t>
            </a:r>
            <a:r>
              <a:rPr sz="2400" kern="0" spc="220" dirty="0">
                <a:solidFill>
                  <a:sysClr val="windowText" lastClr="000000"/>
                </a:solidFill>
                <a:latin typeface="Verdana"/>
                <a:cs typeface="Verdana"/>
              </a:rPr>
              <a:t> </a:t>
            </a:r>
            <a:r>
              <a:rPr sz="2400" kern="0" spc="130" dirty="0">
                <a:solidFill>
                  <a:sysClr val="windowText" lastClr="000000"/>
                </a:solidFill>
                <a:latin typeface="Verdana"/>
                <a:cs typeface="Verdana"/>
              </a:rPr>
              <a:t>for</a:t>
            </a:r>
            <a:r>
              <a:rPr sz="2400" kern="0" spc="217" dirty="0">
                <a:solidFill>
                  <a:sysClr val="windowText" lastClr="000000"/>
                </a:solidFill>
                <a:latin typeface="Verdana"/>
                <a:cs typeface="Verdana"/>
              </a:rPr>
              <a:t> </a:t>
            </a:r>
            <a:r>
              <a:rPr sz="2400" kern="0" spc="153" dirty="0">
                <a:solidFill>
                  <a:sysClr val="windowText" lastClr="000000"/>
                </a:solidFill>
                <a:latin typeface="Verdana"/>
                <a:cs typeface="Verdana"/>
              </a:rPr>
              <a:t>business </a:t>
            </a:r>
            <a:r>
              <a:rPr sz="2400" kern="0" spc="87" dirty="0">
                <a:solidFill>
                  <a:sysClr val="windowText" lastClr="000000"/>
                </a:solidFill>
                <a:latin typeface="Verdana"/>
                <a:cs typeface="Verdana"/>
              </a:rPr>
              <a:t>owners,</a:t>
            </a:r>
            <a:r>
              <a:rPr sz="2400" kern="0" spc="430" dirty="0">
                <a:solidFill>
                  <a:sysClr val="windowText" lastClr="000000"/>
                </a:solidFill>
                <a:latin typeface="Verdana"/>
                <a:cs typeface="Verdana"/>
              </a:rPr>
              <a:t>  </a:t>
            </a:r>
            <a:r>
              <a:rPr sz="2400" kern="0" spc="187" dirty="0">
                <a:solidFill>
                  <a:sysClr val="windowText" lastClr="000000"/>
                </a:solidFill>
                <a:latin typeface="Verdana"/>
                <a:cs typeface="Verdana"/>
              </a:rPr>
              <a:t>as</a:t>
            </a:r>
            <a:r>
              <a:rPr sz="2400" kern="0" spc="437" dirty="0">
                <a:solidFill>
                  <a:sysClr val="windowText" lastClr="000000"/>
                </a:solidFill>
                <a:latin typeface="Verdana"/>
                <a:cs typeface="Verdana"/>
              </a:rPr>
              <a:t>  </a:t>
            </a:r>
            <a:r>
              <a:rPr sz="2400" kern="0" spc="97" dirty="0">
                <a:solidFill>
                  <a:sysClr val="windowText" lastClr="000000"/>
                </a:solidFill>
                <a:latin typeface="Verdana"/>
                <a:cs typeface="Verdana"/>
              </a:rPr>
              <a:t>they</a:t>
            </a:r>
            <a:r>
              <a:rPr sz="2400" kern="0" spc="437" dirty="0">
                <a:solidFill>
                  <a:sysClr val="windowText" lastClr="000000"/>
                </a:solidFill>
                <a:latin typeface="Verdana"/>
                <a:cs typeface="Verdana"/>
              </a:rPr>
              <a:t>  </a:t>
            </a:r>
            <a:r>
              <a:rPr sz="2400" kern="0" spc="207" dirty="0">
                <a:solidFill>
                  <a:sysClr val="windowText" lastClr="000000"/>
                </a:solidFill>
                <a:latin typeface="Verdana"/>
                <a:cs typeface="Verdana"/>
              </a:rPr>
              <a:t>can</a:t>
            </a:r>
            <a:r>
              <a:rPr sz="2400" kern="0" spc="437" dirty="0">
                <a:solidFill>
                  <a:sysClr val="windowText" lastClr="000000"/>
                </a:solidFill>
                <a:latin typeface="Verdana"/>
                <a:cs typeface="Verdana"/>
              </a:rPr>
              <a:t>  </a:t>
            </a:r>
            <a:r>
              <a:rPr sz="2400" kern="0" spc="133" dirty="0">
                <a:solidFill>
                  <a:sysClr val="windowText" lastClr="000000"/>
                </a:solidFill>
                <a:latin typeface="Verdana"/>
                <a:cs typeface="Verdana"/>
              </a:rPr>
              <a:t>maintain</a:t>
            </a:r>
            <a:r>
              <a:rPr sz="2400" kern="0" spc="437" dirty="0">
                <a:solidFill>
                  <a:sysClr val="windowText" lastClr="000000"/>
                </a:solidFill>
                <a:latin typeface="Verdana"/>
                <a:cs typeface="Verdana"/>
              </a:rPr>
              <a:t>  </a:t>
            </a:r>
            <a:r>
              <a:rPr sz="2400" kern="0" spc="136" dirty="0">
                <a:solidFill>
                  <a:sysClr val="windowText" lastClr="000000"/>
                </a:solidFill>
                <a:latin typeface="Verdana"/>
                <a:cs typeface="Verdana"/>
              </a:rPr>
              <a:t>control</a:t>
            </a:r>
            <a:r>
              <a:rPr sz="2400" kern="0" spc="437" dirty="0">
                <a:solidFill>
                  <a:sysClr val="windowText" lastClr="000000"/>
                </a:solidFill>
                <a:latin typeface="Verdana"/>
                <a:cs typeface="Verdana"/>
              </a:rPr>
              <a:t>  </a:t>
            </a:r>
            <a:r>
              <a:rPr sz="2400" kern="0" spc="97" dirty="0">
                <a:solidFill>
                  <a:sysClr val="windowText" lastClr="000000"/>
                </a:solidFill>
                <a:latin typeface="Verdana"/>
                <a:cs typeface="Verdana"/>
              </a:rPr>
              <a:t>over</a:t>
            </a:r>
            <a:r>
              <a:rPr sz="2400" kern="0" spc="437" dirty="0">
                <a:solidFill>
                  <a:sysClr val="windowText" lastClr="000000"/>
                </a:solidFill>
                <a:latin typeface="Verdana"/>
                <a:cs typeface="Verdana"/>
              </a:rPr>
              <a:t>  </a:t>
            </a:r>
            <a:r>
              <a:rPr sz="2400" kern="0" spc="123" dirty="0">
                <a:solidFill>
                  <a:sysClr val="windowText" lastClr="000000"/>
                </a:solidFill>
                <a:latin typeface="Verdana"/>
                <a:cs typeface="Verdana"/>
              </a:rPr>
              <a:t>price </a:t>
            </a:r>
            <a:r>
              <a:rPr sz="2400" kern="0" spc="120" dirty="0">
                <a:solidFill>
                  <a:sysClr val="windowText" lastClr="000000"/>
                </a:solidFill>
                <a:latin typeface="Verdana"/>
                <a:cs typeface="Verdana"/>
              </a:rPr>
              <a:t>negotiations</a:t>
            </a:r>
            <a:r>
              <a:rPr sz="2400" kern="0" spc="270" dirty="0">
                <a:solidFill>
                  <a:sysClr val="windowText" lastClr="000000"/>
                </a:solidFill>
                <a:latin typeface="Verdana"/>
                <a:cs typeface="Verdana"/>
              </a:rPr>
              <a:t> </a:t>
            </a:r>
            <a:r>
              <a:rPr sz="2400" kern="0" spc="163" dirty="0">
                <a:solidFill>
                  <a:sysClr val="windowText" lastClr="000000"/>
                </a:solidFill>
                <a:latin typeface="Verdana"/>
                <a:cs typeface="Verdana"/>
              </a:rPr>
              <a:t>and</a:t>
            </a:r>
            <a:r>
              <a:rPr sz="2400" kern="0" spc="273" dirty="0">
                <a:solidFill>
                  <a:sysClr val="windowText" lastClr="000000"/>
                </a:solidFill>
                <a:latin typeface="Verdana"/>
                <a:cs typeface="Verdana"/>
              </a:rPr>
              <a:t> </a:t>
            </a:r>
            <a:r>
              <a:rPr sz="2400" kern="0" spc="133" dirty="0">
                <a:solidFill>
                  <a:sysClr val="windowText" lastClr="000000"/>
                </a:solidFill>
                <a:latin typeface="Verdana"/>
                <a:cs typeface="Verdana"/>
              </a:rPr>
              <a:t>set</a:t>
            </a:r>
            <a:r>
              <a:rPr sz="2400" kern="0" spc="280" dirty="0">
                <a:solidFill>
                  <a:sysClr val="windowText" lastClr="000000"/>
                </a:solidFill>
                <a:latin typeface="Verdana"/>
                <a:cs typeface="Verdana"/>
              </a:rPr>
              <a:t> </a:t>
            </a:r>
            <a:r>
              <a:rPr sz="2400" kern="0" spc="100" dirty="0">
                <a:solidFill>
                  <a:sysClr val="windowText" lastClr="000000"/>
                </a:solidFill>
                <a:latin typeface="Verdana"/>
                <a:cs typeface="Verdana"/>
              </a:rPr>
              <a:t>their</a:t>
            </a:r>
            <a:r>
              <a:rPr sz="2400" kern="0" spc="277" dirty="0">
                <a:solidFill>
                  <a:sysClr val="windowText" lastClr="000000"/>
                </a:solidFill>
                <a:latin typeface="Verdana"/>
                <a:cs typeface="Verdana"/>
              </a:rPr>
              <a:t> </a:t>
            </a:r>
            <a:r>
              <a:rPr sz="2400" kern="0" spc="190" dirty="0">
                <a:solidFill>
                  <a:sysClr val="windowText" lastClr="000000"/>
                </a:solidFill>
                <a:latin typeface="Verdana"/>
                <a:cs typeface="Verdana"/>
              </a:rPr>
              <a:t>own</a:t>
            </a:r>
            <a:r>
              <a:rPr sz="2400" kern="0" spc="277" dirty="0">
                <a:solidFill>
                  <a:sysClr val="windowText" lastClr="000000"/>
                </a:solidFill>
                <a:latin typeface="Verdana"/>
                <a:cs typeface="Verdana"/>
              </a:rPr>
              <a:t> </a:t>
            </a:r>
            <a:r>
              <a:rPr sz="2400" kern="0" spc="70" dirty="0">
                <a:solidFill>
                  <a:sysClr val="windowText" lastClr="000000"/>
                </a:solidFill>
                <a:latin typeface="Verdana"/>
                <a:cs typeface="Verdana"/>
              </a:rPr>
              <a:t>terms.</a:t>
            </a:r>
            <a:r>
              <a:rPr sz="2400" kern="0" spc="277" dirty="0">
                <a:solidFill>
                  <a:sysClr val="windowText" lastClr="000000"/>
                </a:solidFill>
                <a:latin typeface="Verdana"/>
                <a:cs typeface="Verdana"/>
              </a:rPr>
              <a:t> </a:t>
            </a:r>
            <a:r>
              <a:rPr sz="2400" kern="0" dirty="0">
                <a:solidFill>
                  <a:sysClr val="windowText" lastClr="000000"/>
                </a:solidFill>
                <a:latin typeface="Verdana"/>
                <a:cs typeface="Verdana"/>
              </a:rPr>
              <a:t>If</a:t>
            </a:r>
            <a:r>
              <a:rPr sz="2400" kern="0" spc="280" dirty="0">
                <a:solidFill>
                  <a:sysClr val="windowText" lastClr="000000"/>
                </a:solidFill>
                <a:latin typeface="Verdana"/>
                <a:cs typeface="Verdana"/>
              </a:rPr>
              <a:t> </a:t>
            </a:r>
            <a:r>
              <a:rPr sz="2400" kern="0" spc="117" dirty="0">
                <a:solidFill>
                  <a:sysClr val="windowText" lastClr="000000"/>
                </a:solidFill>
                <a:latin typeface="Verdana"/>
                <a:cs typeface="Verdana"/>
              </a:rPr>
              <a:t>you</a:t>
            </a:r>
            <a:r>
              <a:rPr sz="2400" kern="0" spc="273" dirty="0">
                <a:solidFill>
                  <a:sysClr val="windowText" lastClr="000000"/>
                </a:solidFill>
                <a:latin typeface="Verdana"/>
                <a:cs typeface="Verdana"/>
              </a:rPr>
              <a:t> </a:t>
            </a:r>
            <a:r>
              <a:rPr sz="2400" kern="0" spc="127" dirty="0">
                <a:solidFill>
                  <a:sysClr val="windowText" lastClr="000000"/>
                </a:solidFill>
                <a:latin typeface="Verdana"/>
                <a:cs typeface="Verdana"/>
              </a:rPr>
              <a:t>are</a:t>
            </a:r>
            <a:r>
              <a:rPr sz="2400" kern="0" spc="277" dirty="0">
                <a:solidFill>
                  <a:sysClr val="windowText" lastClr="000000"/>
                </a:solidFill>
                <a:latin typeface="Verdana"/>
                <a:cs typeface="Verdana"/>
              </a:rPr>
              <a:t> </a:t>
            </a:r>
            <a:r>
              <a:rPr sz="2400" kern="0" spc="93" dirty="0">
                <a:solidFill>
                  <a:sysClr val="windowText" lastClr="000000"/>
                </a:solidFill>
                <a:latin typeface="Verdana"/>
                <a:cs typeface="Verdana"/>
              </a:rPr>
              <a:t>selling </a:t>
            </a:r>
            <a:r>
              <a:rPr sz="2400" kern="0" spc="110" dirty="0">
                <a:solidFill>
                  <a:sysClr val="windowText" lastClr="000000"/>
                </a:solidFill>
                <a:latin typeface="Verdana"/>
                <a:cs typeface="Verdana"/>
              </a:rPr>
              <a:t>to</a:t>
            </a:r>
            <a:r>
              <a:rPr sz="2400" kern="0" spc="457"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467" dirty="0">
                <a:solidFill>
                  <a:sysClr val="windowText" lastClr="000000"/>
                </a:solidFill>
                <a:latin typeface="Verdana"/>
                <a:cs typeface="Verdana"/>
              </a:rPr>
              <a:t> </a:t>
            </a:r>
            <a:r>
              <a:rPr sz="2400" kern="0" spc="140" dirty="0">
                <a:solidFill>
                  <a:sysClr val="windowText" lastClr="000000"/>
                </a:solidFill>
                <a:latin typeface="Verdana"/>
                <a:cs typeface="Verdana"/>
              </a:rPr>
              <a:t>competitor</a:t>
            </a:r>
            <a:r>
              <a:rPr sz="2400" kern="0" spc="463" dirty="0">
                <a:solidFill>
                  <a:sysClr val="windowText" lastClr="000000"/>
                </a:solidFill>
                <a:latin typeface="Verdana"/>
                <a:cs typeface="Verdana"/>
              </a:rPr>
              <a:t> </a:t>
            </a:r>
            <a:r>
              <a:rPr sz="2400" kern="0" spc="130" dirty="0">
                <a:solidFill>
                  <a:sysClr val="windowText" lastClr="000000"/>
                </a:solidFill>
                <a:latin typeface="Verdana"/>
                <a:cs typeface="Verdana"/>
              </a:rPr>
              <a:t>or</a:t>
            </a:r>
            <a:r>
              <a:rPr sz="2400" kern="0" spc="467" dirty="0">
                <a:solidFill>
                  <a:sysClr val="windowText" lastClr="000000"/>
                </a:solidFill>
                <a:latin typeface="Verdana"/>
                <a:cs typeface="Verdana"/>
              </a:rPr>
              <a:t> </a:t>
            </a:r>
            <a:r>
              <a:rPr sz="2400" kern="0" spc="113" dirty="0">
                <a:solidFill>
                  <a:sysClr val="windowText" lastClr="000000"/>
                </a:solidFill>
                <a:latin typeface="Verdana"/>
                <a:cs typeface="Verdana"/>
              </a:rPr>
              <a:t>entertaining</a:t>
            </a:r>
            <a:r>
              <a:rPr sz="2400" kern="0" spc="463" dirty="0">
                <a:solidFill>
                  <a:sysClr val="windowText" lastClr="000000"/>
                </a:solidFill>
                <a:latin typeface="Verdana"/>
                <a:cs typeface="Verdana"/>
              </a:rPr>
              <a:t> </a:t>
            </a:r>
            <a:r>
              <a:rPr sz="2400" kern="0" spc="107" dirty="0">
                <a:solidFill>
                  <a:sysClr val="windowText" lastClr="000000"/>
                </a:solidFill>
                <a:latin typeface="Verdana"/>
                <a:cs typeface="Verdana"/>
              </a:rPr>
              <a:t>multiple</a:t>
            </a:r>
            <a:r>
              <a:rPr sz="2400" kern="0" spc="467" dirty="0">
                <a:solidFill>
                  <a:sysClr val="windowText" lastClr="000000"/>
                </a:solidFill>
                <a:latin typeface="Verdana"/>
                <a:cs typeface="Verdana"/>
              </a:rPr>
              <a:t> </a:t>
            </a:r>
            <a:r>
              <a:rPr sz="2400" kern="0" dirty="0">
                <a:solidFill>
                  <a:sysClr val="windowText" lastClr="000000"/>
                </a:solidFill>
                <a:latin typeface="Verdana"/>
                <a:cs typeface="Verdana"/>
              </a:rPr>
              <a:t>bids,</a:t>
            </a:r>
            <a:r>
              <a:rPr sz="2400" kern="0" spc="463" dirty="0">
                <a:solidFill>
                  <a:sysClr val="windowText" lastClr="000000"/>
                </a:solidFill>
                <a:latin typeface="Verdana"/>
                <a:cs typeface="Verdana"/>
              </a:rPr>
              <a:t> </a:t>
            </a:r>
            <a:r>
              <a:rPr sz="2400" kern="0" spc="117" dirty="0">
                <a:solidFill>
                  <a:sysClr val="windowText" lastClr="000000"/>
                </a:solidFill>
                <a:latin typeface="Verdana"/>
                <a:cs typeface="Verdana"/>
              </a:rPr>
              <a:t>you</a:t>
            </a:r>
            <a:r>
              <a:rPr sz="2400" kern="0" spc="467" dirty="0">
                <a:solidFill>
                  <a:sysClr val="windowText" lastClr="000000"/>
                </a:solidFill>
                <a:latin typeface="Verdana"/>
                <a:cs typeface="Verdana"/>
              </a:rPr>
              <a:t> </a:t>
            </a:r>
            <a:r>
              <a:rPr sz="2400" kern="0" spc="147" dirty="0">
                <a:solidFill>
                  <a:sysClr val="windowText" lastClr="000000"/>
                </a:solidFill>
                <a:latin typeface="Verdana"/>
                <a:cs typeface="Verdana"/>
              </a:rPr>
              <a:t>may </a:t>
            </a:r>
            <a:r>
              <a:rPr sz="2400" kern="0" spc="133" dirty="0">
                <a:solidFill>
                  <a:sysClr val="windowText" lastClr="000000"/>
                </a:solidFill>
                <a:latin typeface="Verdana"/>
                <a:cs typeface="Verdana"/>
              </a:rPr>
              <a:t>be</a:t>
            </a:r>
            <a:r>
              <a:rPr sz="2400" kern="0" spc="-93" dirty="0">
                <a:solidFill>
                  <a:sysClr val="windowText" lastClr="000000"/>
                </a:solidFill>
                <a:latin typeface="Verdana"/>
                <a:cs typeface="Verdana"/>
              </a:rPr>
              <a:t> </a:t>
            </a:r>
            <a:r>
              <a:rPr sz="2400" kern="0" spc="107" dirty="0">
                <a:solidFill>
                  <a:sysClr val="windowText" lastClr="000000"/>
                </a:solidFill>
                <a:latin typeface="Verdana"/>
                <a:cs typeface="Verdana"/>
              </a:rPr>
              <a:t>able</a:t>
            </a:r>
            <a:r>
              <a:rPr sz="2400" kern="0" spc="-93" dirty="0">
                <a:solidFill>
                  <a:sysClr val="windowText" lastClr="000000"/>
                </a:solidFill>
                <a:latin typeface="Verdana"/>
                <a:cs typeface="Verdana"/>
              </a:rPr>
              <a:t> </a:t>
            </a:r>
            <a:r>
              <a:rPr sz="2400" kern="0" spc="110" dirty="0">
                <a:solidFill>
                  <a:sysClr val="windowText" lastClr="000000"/>
                </a:solidFill>
                <a:latin typeface="Verdana"/>
                <a:cs typeface="Verdana"/>
              </a:rPr>
              <a:t>to</a:t>
            </a:r>
            <a:r>
              <a:rPr sz="2400" kern="0" spc="-93" dirty="0">
                <a:solidFill>
                  <a:sysClr val="windowText" lastClr="000000"/>
                </a:solidFill>
                <a:latin typeface="Verdana"/>
                <a:cs typeface="Verdana"/>
              </a:rPr>
              <a:t> </a:t>
            </a:r>
            <a:r>
              <a:rPr sz="2400" kern="0" spc="83" dirty="0">
                <a:solidFill>
                  <a:sysClr val="windowText" lastClr="000000"/>
                </a:solidFill>
                <a:latin typeface="Verdana"/>
                <a:cs typeface="Verdana"/>
              </a:rPr>
              <a:t>drive</a:t>
            </a:r>
            <a:r>
              <a:rPr sz="2400" kern="0" spc="-93" dirty="0">
                <a:solidFill>
                  <a:sysClr val="windowText" lastClr="000000"/>
                </a:solidFill>
                <a:latin typeface="Verdana"/>
                <a:cs typeface="Verdana"/>
              </a:rPr>
              <a:t> </a:t>
            </a:r>
            <a:r>
              <a:rPr sz="2400" kern="0" spc="120" dirty="0">
                <a:solidFill>
                  <a:sysClr val="windowText" lastClr="000000"/>
                </a:solidFill>
                <a:latin typeface="Verdana"/>
                <a:cs typeface="Verdana"/>
              </a:rPr>
              <a:t>the</a:t>
            </a:r>
            <a:r>
              <a:rPr sz="2400" kern="0" spc="-93" dirty="0">
                <a:solidFill>
                  <a:sysClr val="windowText" lastClr="000000"/>
                </a:solidFill>
                <a:latin typeface="Verdana"/>
                <a:cs typeface="Verdana"/>
              </a:rPr>
              <a:t> </a:t>
            </a:r>
            <a:r>
              <a:rPr sz="2400" kern="0" spc="136" dirty="0">
                <a:solidFill>
                  <a:sysClr val="windowText" lastClr="000000"/>
                </a:solidFill>
                <a:latin typeface="Verdana"/>
                <a:cs typeface="Verdana"/>
              </a:rPr>
              <a:t>price</a:t>
            </a:r>
            <a:r>
              <a:rPr sz="2400" kern="0" spc="-90" dirty="0">
                <a:solidFill>
                  <a:sysClr val="windowText" lastClr="000000"/>
                </a:solidFill>
                <a:latin typeface="Verdana"/>
                <a:cs typeface="Verdana"/>
              </a:rPr>
              <a:t> </a:t>
            </a:r>
            <a:r>
              <a:rPr sz="2400" kern="0" spc="169" dirty="0">
                <a:solidFill>
                  <a:sysClr val="windowText" lastClr="000000"/>
                </a:solidFill>
                <a:latin typeface="Verdana"/>
                <a:cs typeface="Verdana"/>
              </a:rPr>
              <a:t>up</a:t>
            </a:r>
            <a:r>
              <a:rPr sz="2400" kern="0" spc="-93" dirty="0">
                <a:solidFill>
                  <a:sysClr val="windowText" lastClr="000000"/>
                </a:solidFill>
                <a:latin typeface="Verdana"/>
                <a:cs typeface="Verdana"/>
              </a:rPr>
              <a:t> </a:t>
            </a:r>
            <a:r>
              <a:rPr sz="2400" kern="0" spc="103" dirty="0">
                <a:solidFill>
                  <a:sysClr val="windowText" lastClr="000000"/>
                </a:solidFill>
                <a:latin typeface="Verdana"/>
                <a:cs typeface="Verdana"/>
              </a:rPr>
              <a:t>even</a:t>
            </a:r>
            <a:r>
              <a:rPr sz="2400" kern="0" spc="-93" dirty="0">
                <a:solidFill>
                  <a:sysClr val="windowText" lastClr="000000"/>
                </a:solidFill>
                <a:latin typeface="Verdana"/>
                <a:cs typeface="Verdana"/>
              </a:rPr>
              <a:t> </a:t>
            </a:r>
            <a:r>
              <a:rPr sz="2400" kern="0" spc="57" dirty="0">
                <a:solidFill>
                  <a:sysClr val="windowText" lastClr="000000"/>
                </a:solidFill>
                <a:latin typeface="Verdana"/>
                <a:cs typeface="Verdana"/>
              </a:rPr>
              <a:t>further.</a:t>
            </a:r>
            <a:endParaRPr sz="2400" kern="0" dirty="0">
              <a:solidFill>
                <a:sysClr val="windowText" lastClr="000000"/>
              </a:solidFill>
              <a:latin typeface="Verdana"/>
              <a:cs typeface="Verdana"/>
            </a:endParaRPr>
          </a:p>
          <a:p>
            <a:pPr marL="8467">
              <a:spcBef>
                <a:spcPts val="490"/>
              </a:spcBef>
            </a:pPr>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8467" marR="3810" algn="just">
              <a:lnSpc>
                <a:spcPct val="115500"/>
              </a:lnSpc>
            </a:pPr>
            <a:r>
              <a:rPr sz="2400" kern="0" spc="140" dirty="0">
                <a:solidFill>
                  <a:sysClr val="windowText" lastClr="000000"/>
                </a:solidFill>
                <a:latin typeface="Verdana"/>
                <a:cs typeface="Verdana"/>
              </a:rPr>
              <a:t>M&amp;A</a:t>
            </a:r>
            <a:r>
              <a:rPr sz="2400" kern="0" spc="163" dirty="0">
                <a:solidFill>
                  <a:sysClr val="windowText" lastClr="000000"/>
                </a:solidFill>
                <a:latin typeface="Verdana"/>
                <a:cs typeface="Verdana"/>
              </a:rPr>
              <a:t> </a:t>
            </a:r>
            <a:r>
              <a:rPr sz="2400" kern="0" spc="173" dirty="0">
                <a:solidFill>
                  <a:sysClr val="windowText" lastClr="000000"/>
                </a:solidFill>
                <a:latin typeface="Verdana"/>
                <a:cs typeface="Verdana"/>
              </a:rPr>
              <a:t>processes</a:t>
            </a:r>
            <a:r>
              <a:rPr sz="2400" kern="0" spc="167" dirty="0">
                <a:solidFill>
                  <a:sysClr val="windowText" lastClr="000000"/>
                </a:solidFill>
                <a:latin typeface="Verdana"/>
                <a:cs typeface="Verdana"/>
              </a:rPr>
              <a:t> </a:t>
            </a:r>
            <a:r>
              <a:rPr sz="2400" kern="0" spc="207" dirty="0">
                <a:solidFill>
                  <a:sysClr val="windowText" lastClr="000000"/>
                </a:solidFill>
                <a:latin typeface="Verdana"/>
                <a:cs typeface="Verdana"/>
              </a:rPr>
              <a:t>can</a:t>
            </a:r>
            <a:r>
              <a:rPr sz="2400" kern="0" spc="167" dirty="0">
                <a:solidFill>
                  <a:sysClr val="windowText" lastClr="000000"/>
                </a:solidFill>
                <a:latin typeface="Verdana"/>
                <a:cs typeface="Verdana"/>
              </a:rPr>
              <a:t> </a:t>
            </a:r>
            <a:r>
              <a:rPr sz="2400" kern="0" spc="133" dirty="0">
                <a:solidFill>
                  <a:sysClr val="windowText" lastClr="000000"/>
                </a:solidFill>
                <a:latin typeface="Verdana"/>
                <a:cs typeface="Verdana"/>
              </a:rPr>
              <a:t>be</a:t>
            </a:r>
            <a:r>
              <a:rPr sz="2400" kern="0" spc="167" dirty="0">
                <a:solidFill>
                  <a:sysClr val="windowText" lastClr="000000"/>
                </a:solidFill>
                <a:latin typeface="Verdana"/>
                <a:cs typeface="Verdana"/>
              </a:rPr>
              <a:t> </a:t>
            </a:r>
            <a:r>
              <a:rPr sz="2400" kern="0" spc="180" dirty="0">
                <a:solidFill>
                  <a:sysClr val="windowText" lastClr="000000"/>
                </a:solidFill>
                <a:latin typeface="Verdana"/>
                <a:cs typeface="Verdana"/>
              </a:rPr>
              <a:t>time-</a:t>
            </a:r>
            <a:r>
              <a:rPr sz="2400" kern="0" spc="183" dirty="0">
                <a:solidFill>
                  <a:sysClr val="windowText" lastClr="000000"/>
                </a:solidFill>
                <a:latin typeface="Verdana"/>
                <a:cs typeface="Verdana"/>
              </a:rPr>
              <a:t>consuming</a:t>
            </a:r>
            <a:r>
              <a:rPr sz="2400" kern="0" spc="167" dirty="0">
                <a:solidFill>
                  <a:sysClr val="windowText" lastClr="000000"/>
                </a:solidFill>
                <a:latin typeface="Verdana"/>
                <a:cs typeface="Verdana"/>
              </a:rPr>
              <a:t> </a:t>
            </a:r>
            <a:r>
              <a:rPr sz="2400" kern="0" spc="163" dirty="0">
                <a:solidFill>
                  <a:sysClr val="windowText" lastClr="000000"/>
                </a:solidFill>
                <a:latin typeface="Verdana"/>
                <a:cs typeface="Verdana"/>
              </a:rPr>
              <a:t>and</a:t>
            </a:r>
            <a:r>
              <a:rPr sz="2400" kern="0" spc="167" dirty="0">
                <a:solidFill>
                  <a:sysClr val="windowText" lastClr="000000"/>
                </a:solidFill>
                <a:latin typeface="Verdana"/>
                <a:cs typeface="Verdana"/>
              </a:rPr>
              <a:t> </a:t>
            </a:r>
            <a:r>
              <a:rPr sz="2400" kern="0" spc="50" dirty="0">
                <a:solidFill>
                  <a:sysClr val="windowText" lastClr="000000"/>
                </a:solidFill>
                <a:latin typeface="Verdana"/>
                <a:cs typeface="Verdana"/>
              </a:rPr>
              <a:t>costly,</a:t>
            </a:r>
            <a:r>
              <a:rPr sz="2400" kern="0" spc="167" dirty="0">
                <a:solidFill>
                  <a:sysClr val="windowText" lastClr="000000"/>
                </a:solidFill>
                <a:latin typeface="Verdana"/>
                <a:cs typeface="Verdana"/>
              </a:rPr>
              <a:t> </a:t>
            </a:r>
            <a:r>
              <a:rPr sz="2400" kern="0" spc="147" dirty="0">
                <a:solidFill>
                  <a:sysClr val="windowText" lastClr="000000"/>
                </a:solidFill>
                <a:latin typeface="Verdana"/>
                <a:cs typeface="Verdana"/>
              </a:rPr>
              <a:t>and </a:t>
            </a:r>
            <a:r>
              <a:rPr sz="2400" kern="0" spc="97" dirty="0">
                <a:solidFill>
                  <a:sysClr val="windowText" lastClr="000000"/>
                </a:solidFill>
                <a:latin typeface="Verdana"/>
                <a:cs typeface="Verdana"/>
              </a:rPr>
              <a:t>regularly</a:t>
            </a:r>
            <a:r>
              <a:rPr sz="2400" kern="0" spc="220" dirty="0">
                <a:solidFill>
                  <a:sysClr val="windowText" lastClr="000000"/>
                </a:solidFill>
                <a:latin typeface="Verdana"/>
                <a:cs typeface="Verdana"/>
              </a:rPr>
              <a:t>   </a:t>
            </a:r>
            <a:r>
              <a:rPr sz="2400" kern="0" dirty="0">
                <a:solidFill>
                  <a:sysClr val="windowText" lastClr="000000"/>
                </a:solidFill>
                <a:latin typeface="Verdana"/>
                <a:cs typeface="Verdana"/>
              </a:rPr>
              <a:t>fail.</a:t>
            </a:r>
            <a:r>
              <a:rPr sz="2400" kern="0" spc="217" dirty="0">
                <a:solidFill>
                  <a:sysClr val="windowText" lastClr="000000"/>
                </a:solidFill>
                <a:latin typeface="Verdana"/>
                <a:cs typeface="Verdana"/>
              </a:rPr>
              <a:t>   </a:t>
            </a:r>
            <a:r>
              <a:rPr sz="2400" kern="0" spc="130" dirty="0">
                <a:solidFill>
                  <a:sysClr val="windowText" lastClr="000000"/>
                </a:solidFill>
                <a:latin typeface="Verdana"/>
                <a:cs typeface="Verdana"/>
              </a:rPr>
              <a:t>Use</a:t>
            </a:r>
            <a:r>
              <a:rPr sz="2400" kern="0" spc="220" dirty="0">
                <a:solidFill>
                  <a:sysClr val="windowText" lastClr="000000"/>
                </a:solidFill>
                <a:latin typeface="Verdana"/>
                <a:cs typeface="Verdana"/>
              </a:rPr>
              <a:t>   </a:t>
            </a:r>
            <a:r>
              <a:rPr sz="2400" kern="0" spc="113" dirty="0">
                <a:solidFill>
                  <a:sysClr val="windowText" lastClr="000000"/>
                </a:solidFill>
                <a:latin typeface="Verdana"/>
                <a:cs typeface="Verdana"/>
              </a:rPr>
              <a:t>free</a:t>
            </a:r>
            <a:r>
              <a:rPr sz="2400" kern="0" spc="217" dirty="0">
                <a:solidFill>
                  <a:sysClr val="windowText" lastClr="000000"/>
                </a:solidFill>
                <a:latin typeface="Verdana"/>
                <a:cs typeface="Verdana"/>
              </a:rPr>
              <a:t>   </a:t>
            </a:r>
            <a:r>
              <a:rPr sz="2400" kern="0" spc="123" dirty="0">
                <a:solidFill>
                  <a:sysClr val="windowText" lastClr="000000"/>
                </a:solidFill>
                <a:latin typeface="Verdana"/>
                <a:cs typeface="Verdana"/>
              </a:rPr>
              <a:t>preparation</a:t>
            </a:r>
            <a:r>
              <a:rPr sz="2400" kern="0" spc="220" dirty="0">
                <a:solidFill>
                  <a:sysClr val="windowText" lastClr="000000"/>
                </a:solidFill>
                <a:latin typeface="Verdana"/>
                <a:cs typeface="Verdana"/>
              </a:rPr>
              <a:t>   </a:t>
            </a:r>
            <a:r>
              <a:rPr sz="2400" kern="0" spc="163" dirty="0">
                <a:solidFill>
                  <a:sysClr val="windowText" lastClr="000000"/>
                </a:solidFill>
                <a:latin typeface="Verdana"/>
                <a:cs typeface="Verdana"/>
              </a:rPr>
              <a:t>and</a:t>
            </a:r>
            <a:r>
              <a:rPr sz="2400" kern="0" spc="217" dirty="0">
                <a:solidFill>
                  <a:sysClr val="windowText" lastClr="000000"/>
                </a:solidFill>
                <a:latin typeface="Verdana"/>
                <a:cs typeface="Verdana"/>
              </a:rPr>
              <a:t>   </a:t>
            </a:r>
            <a:r>
              <a:rPr sz="2400" kern="0" spc="97" dirty="0">
                <a:solidFill>
                  <a:sysClr val="windowText" lastClr="000000"/>
                </a:solidFill>
                <a:latin typeface="Verdana"/>
                <a:cs typeface="Verdana"/>
              </a:rPr>
              <a:t>project </a:t>
            </a:r>
            <a:r>
              <a:rPr sz="2400" kern="0" spc="173" dirty="0">
                <a:solidFill>
                  <a:sysClr val="windowText" lastClr="000000"/>
                </a:solidFill>
                <a:latin typeface="Verdana"/>
                <a:cs typeface="Verdana"/>
              </a:rPr>
              <a:t>management</a:t>
            </a:r>
            <a:r>
              <a:rPr sz="2400" kern="0" spc="-33" dirty="0">
                <a:solidFill>
                  <a:sysClr val="windowText" lastClr="000000"/>
                </a:solidFill>
                <a:latin typeface="Verdana"/>
                <a:cs typeface="Verdana"/>
              </a:rPr>
              <a:t>  </a:t>
            </a:r>
            <a:r>
              <a:rPr sz="2400" kern="0" spc="117" dirty="0">
                <a:solidFill>
                  <a:sysClr val="windowText" lastClr="000000"/>
                </a:solidFill>
                <a:latin typeface="Verdana"/>
                <a:cs typeface="Verdana"/>
              </a:rPr>
              <a:t>tools</a:t>
            </a:r>
            <a:r>
              <a:rPr sz="2400" kern="0" spc="-33" dirty="0">
                <a:solidFill>
                  <a:sysClr val="windowText" lastClr="000000"/>
                </a:solidFill>
                <a:latin typeface="Verdana"/>
                <a:cs typeface="Verdana"/>
              </a:rPr>
              <a:t>  </a:t>
            </a:r>
            <a:r>
              <a:rPr sz="2400" kern="0" spc="97" dirty="0">
                <a:solidFill>
                  <a:sysClr val="windowText" lastClr="000000"/>
                </a:solidFill>
                <a:latin typeface="Verdana"/>
                <a:cs typeface="Verdana"/>
              </a:rPr>
              <a:t>in</a:t>
            </a:r>
            <a:r>
              <a:rPr sz="2400" kern="0" spc="-33" dirty="0">
                <a:solidFill>
                  <a:sysClr val="windowText" lastClr="000000"/>
                </a:solidFill>
                <a:latin typeface="Verdana"/>
                <a:cs typeface="Verdana"/>
              </a:rPr>
              <a:t>  </a:t>
            </a:r>
            <a:r>
              <a:rPr sz="2400" kern="0" spc="160" dirty="0">
                <a:solidFill>
                  <a:sysClr val="windowText" lastClr="000000"/>
                </a:solidFill>
                <a:latin typeface="Verdana"/>
                <a:cs typeface="Verdana"/>
              </a:rPr>
              <a:t>Ansarada</a:t>
            </a:r>
            <a:r>
              <a:rPr sz="2400" kern="0" spc="-33" dirty="0">
                <a:solidFill>
                  <a:sysClr val="windowText" lastClr="000000"/>
                </a:solidFill>
                <a:latin typeface="Verdana"/>
                <a:cs typeface="Verdana"/>
              </a:rPr>
              <a:t>  </a:t>
            </a:r>
            <a:r>
              <a:rPr sz="2400" kern="0" dirty="0">
                <a:solidFill>
                  <a:sysClr val="windowText" lastClr="000000"/>
                </a:solidFill>
                <a:latin typeface="Verdana"/>
                <a:cs typeface="Verdana"/>
              </a:rPr>
              <a:t>Deals™</a:t>
            </a:r>
            <a:r>
              <a:rPr sz="2400" kern="0" spc="-30" dirty="0">
                <a:solidFill>
                  <a:sysClr val="windowText" lastClr="000000"/>
                </a:solidFill>
                <a:latin typeface="Verdana"/>
                <a:cs typeface="Verdana"/>
              </a:rPr>
              <a:t>  </a:t>
            </a:r>
            <a:r>
              <a:rPr sz="2400" kern="0" spc="110" dirty="0">
                <a:solidFill>
                  <a:sysClr val="windowText" lastClr="000000"/>
                </a:solidFill>
                <a:latin typeface="Verdana"/>
                <a:cs typeface="Verdana"/>
              </a:rPr>
              <a:t>to</a:t>
            </a:r>
            <a:r>
              <a:rPr sz="2400" kern="0" spc="-33" dirty="0">
                <a:solidFill>
                  <a:sysClr val="windowText" lastClr="000000"/>
                </a:solidFill>
                <a:latin typeface="Verdana"/>
                <a:cs typeface="Verdana"/>
              </a:rPr>
              <a:t>  </a:t>
            </a:r>
            <a:r>
              <a:rPr sz="2400" kern="0" spc="120" dirty="0">
                <a:solidFill>
                  <a:sysClr val="windowText" lastClr="000000"/>
                </a:solidFill>
                <a:latin typeface="Verdana"/>
                <a:cs typeface="Verdana"/>
              </a:rPr>
              <a:t>streamline </a:t>
            </a:r>
            <a:r>
              <a:rPr sz="2400" kern="0" spc="173" dirty="0">
                <a:solidFill>
                  <a:sysClr val="windowText" lastClr="000000"/>
                </a:solidFill>
                <a:latin typeface="Verdana"/>
                <a:cs typeface="Verdana"/>
              </a:rPr>
              <a:t>processes</a:t>
            </a:r>
            <a:r>
              <a:rPr sz="2400" kern="0" spc="-93" dirty="0">
                <a:solidFill>
                  <a:sysClr val="windowText" lastClr="000000"/>
                </a:solidFill>
                <a:latin typeface="Verdana"/>
                <a:cs typeface="Verdana"/>
              </a:rPr>
              <a:t> </a:t>
            </a:r>
            <a:r>
              <a:rPr sz="2400" kern="0" spc="163" dirty="0">
                <a:solidFill>
                  <a:sysClr val="windowText" lastClr="000000"/>
                </a:solidFill>
                <a:latin typeface="Verdana"/>
                <a:cs typeface="Verdana"/>
              </a:rPr>
              <a:t>and</a:t>
            </a:r>
            <a:r>
              <a:rPr sz="2400" kern="0" spc="-93" dirty="0">
                <a:solidFill>
                  <a:sysClr val="windowText" lastClr="000000"/>
                </a:solidFill>
                <a:latin typeface="Verdana"/>
                <a:cs typeface="Verdana"/>
              </a:rPr>
              <a:t> </a:t>
            </a:r>
            <a:r>
              <a:rPr sz="2400" kern="0" spc="150" dirty="0">
                <a:solidFill>
                  <a:sysClr val="windowText" lastClr="000000"/>
                </a:solidFill>
                <a:latin typeface="Verdana"/>
                <a:cs typeface="Verdana"/>
              </a:rPr>
              <a:t>ensure</a:t>
            </a:r>
            <a:r>
              <a:rPr sz="2400" kern="0" spc="-93"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93" dirty="0">
                <a:solidFill>
                  <a:sysClr val="windowText" lastClr="000000"/>
                </a:solidFill>
                <a:latin typeface="Verdana"/>
                <a:cs typeface="Verdana"/>
              </a:rPr>
              <a:t> </a:t>
            </a:r>
            <a:r>
              <a:rPr sz="2400" kern="0" spc="133" dirty="0">
                <a:solidFill>
                  <a:sysClr val="windowText" lastClr="000000"/>
                </a:solidFill>
                <a:latin typeface="Verdana"/>
                <a:cs typeface="Verdana"/>
              </a:rPr>
              <a:t>high</a:t>
            </a:r>
            <a:r>
              <a:rPr sz="2400" kern="0" spc="-93" dirty="0">
                <a:solidFill>
                  <a:sysClr val="windowText" lastClr="000000"/>
                </a:solidFill>
                <a:latin typeface="Verdana"/>
                <a:cs typeface="Verdana"/>
              </a:rPr>
              <a:t> </a:t>
            </a:r>
            <a:r>
              <a:rPr sz="2400" kern="0" spc="47" dirty="0">
                <a:solidFill>
                  <a:sysClr val="windowText" lastClr="000000"/>
                </a:solidFill>
                <a:latin typeface="Verdana"/>
                <a:cs typeface="Verdana"/>
              </a:rPr>
              <a:t>valuation.</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3915684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 y="-4987"/>
            <a:ext cx="3822389" cy="1440617"/>
          </a:xfrm>
          <a:prstGeom prst="rect">
            <a:avLst/>
          </a:prstGeom>
        </p:spPr>
      </p:pic>
      <p:sp>
        <p:nvSpPr>
          <p:cNvPr id="3" name="object 3"/>
          <p:cNvSpPr txBox="1">
            <a:spLocks noGrp="1"/>
          </p:cNvSpPr>
          <p:nvPr>
            <p:ph type="title"/>
          </p:nvPr>
        </p:nvSpPr>
        <p:spPr>
          <a:xfrm>
            <a:off x="587084" y="103612"/>
            <a:ext cx="5413869" cy="3029034"/>
          </a:xfrm>
          <a:prstGeom prst="rect">
            <a:avLst/>
          </a:prstGeom>
        </p:spPr>
        <p:txBody>
          <a:bodyPr vert="horz" wrap="square" lIns="0" tIns="53340" rIns="0" bIns="0" rtlCol="0">
            <a:spAutoFit/>
          </a:bodyPr>
          <a:lstStyle/>
          <a:p>
            <a:pPr marL="898782" marR="3387" indent="-890738">
              <a:lnSpc>
                <a:spcPts val="5754"/>
              </a:lnSpc>
              <a:spcBef>
                <a:spcPts val="420"/>
              </a:spcBef>
            </a:pPr>
            <a:r>
              <a:rPr spc="-380" dirty="0"/>
              <a:t>2.</a:t>
            </a:r>
            <a:r>
              <a:rPr spc="-387" dirty="0"/>
              <a:t> </a:t>
            </a:r>
            <a:r>
              <a:rPr spc="37" dirty="0"/>
              <a:t>Selling</a:t>
            </a:r>
            <a:r>
              <a:rPr spc="-383" dirty="0"/>
              <a:t> </a:t>
            </a:r>
            <a:r>
              <a:rPr spc="150" dirty="0"/>
              <a:t>your</a:t>
            </a:r>
            <a:r>
              <a:rPr spc="-383" dirty="0"/>
              <a:t> </a:t>
            </a:r>
            <a:r>
              <a:rPr spc="177" dirty="0"/>
              <a:t>stake</a:t>
            </a:r>
            <a:r>
              <a:rPr spc="-383" dirty="0"/>
              <a:t> </a:t>
            </a:r>
            <a:r>
              <a:rPr spc="163" dirty="0"/>
              <a:t>to</a:t>
            </a:r>
            <a:r>
              <a:rPr spc="-383" dirty="0"/>
              <a:t> </a:t>
            </a:r>
            <a:r>
              <a:rPr spc="267" dirty="0"/>
              <a:t>a </a:t>
            </a:r>
            <a:r>
              <a:rPr spc="167" dirty="0"/>
              <a:t>partner</a:t>
            </a:r>
            <a:r>
              <a:rPr spc="-380" dirty="0"/>
              <a:t> </a:t>
            </a:r>
            <a:r>
              <a:rPr spc="203" dirty="0"/>
              <a:t>or</a:t>
            </a:r>
            <a:r>
              <a:rPr spc="-380" dirty="0"/>
              <a:t> </a:t>
            </a:r>
            <a:r>
              <a:rPr spc="120" dirty="0"/>
              <a:t>investor</a:t>
            </a:r>
          </a:p>
        </p:txBody>
      </p:sp>
      <p:pic>
        <p:nvPicPr>
          <p:cNvPr id="4" name="object 4"/>
          <p:cNvPicPr/>
          <p:nvPr/>
        </p:nvPicPr>
        <p:blipFill>
          <a:blip r:embed="rId3" cstate="print"/>
          <a:stretch>
            <a:fillRect/>
          </a:stretch>
        </p:blipFill>
        <p:spPr>
          <a:xfrm>
            <a:off x="8244748" y="4834354"/>
            <a:ext cx="3954883" cy="2023645"/>
          </a:xfrm>
          <a:prstGeom prst="rect">
            <a:avLst/>
          </a:prstGeom>
        </p:spPr>
      </p:pic>
      <p:pic>
        <p:nvPicPr>
          <p:cNvPr id="5" name="object 5"/>
          <p:cNvPicPr/>
          <p:nvPr/>
        </p:nvPicPr>
        <p:blipFill>
          <a:blip r:embed="rId4" cstate="print"/>
          <a:stretch>
            <a:fillRect/>
          </a:stretch>
        </p:blipFill>
        <p:spPr>
          <a:xfrm>
            <a:off x="1349625" y="2351406"/>
            <a:ext cx="2330825" cy="99906"/>
          </a:xfrm>
          <a:prstGeom prst="rect">
            <a:avLst/>
          </a:prstGeom>
        </p:spPr>
      </p:pic>
      <p:pic>
        <p:nvPicPr>
          <p:cNvPr id="6" name="object 6"/>
          <p:cNvPicPr/>
          <p:nvPr/>
        </p:nvPicPr>
        <p:blipFill>
          <a:blip r:embed="rId5" cstate="print"/>
          <a:stretch>
            <a:fillRect/>
          </a:stretch>
        </p:blipFill>
        <p:spPr>
          <a:xfrm>
            <a:off x="6331786" y="1059490"/>
            <a:ext cx="610081" cy="25315"/>
          </a:xfrm>
          <a:prstGeom prst="rect">
            <a:avLst/>
          </a:prstGeom>
        </p:spPr>
      </p:pic>
      <p:sp>
        <p:nvSpPr>
          <p:cNvPr id="7" name="object 7"/>
          <p:cNvSpPr txBox="1"/>
          <p:nvPr/>
        </p:nvSpPr>
        <p:spPr>
          <a:xfrm>
            <a:off x="355052" y="3036034"/>
            <a:ext cx="11499427" cy="2578825"/>
          </a:xfrm>
          <a:prstGeom prst="rect">
            <a:avLst/>
          </a:prstGeom>
        </p:spPr>
        <p:txBody>
          <a:bodyPr vert="horz" wrap="square" lIns="0" tIns="8043" rIns="0" bIns="0" rtlCol="0">
            <a:spAutoFit/>
          </a:bodyPr>
          <a:lstStyle/>
          <a:p>
            <a:pPr marL="279414" marR="3387" lvl="2" indent="-271370">
              <a:lnSpc>
                <a:spcPct val="115700"/>
              </a:lnSpc>
              <a:spcBef>
                <a:spcPts val="63"/>
              </a:spcBef>
            </a:pPr>
            <a:r>
              <a:rPr lang="en-US" sz="2400" kern="0" dirty="0">
                <a:solidFill>
                  <a:prstClr val="white"/>
                </a:solidFill>
                <a:latin typeface="Verdana" panose="020B0604030504040204" pitchFamily="34" charset="0"/>
                <a:ea typeface="Verdana" panose="020B0604030504040204" pitchFamily="34" charset="0"/>
                <a:cs typeface="Verdana" panose="020B0604030504040204" pitchFamily="34" charset="0"/>
              </a:rPr>
              <a:t>  Selling stakes to an investor is an effective exit strategy for those who aren't the owner or sole proprietor of a business. The strategy is attractive to many  investors because it allows the company to continue running with no significant changes to its operations. Using this exit strategy can help business owners and investors preserve their legacies in the company and negotiation is often easier.</a:t>
            </a:r>
            <a:endParaRPr sz="22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571386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3"/>
            <a:ext cx="12196392" cy="6392197"/>
          </a:xfrm>
          <a:prstGeom prst="rect">
            <a:avLst/>
          </a:prstGeom>
        </p:spPr>
      </p:pic>
      <p:sp>
        <p:nvSpPr>
          <p:cNvPr id="3" name="object 3"/>
          <p:cNvSpPr txBox="1"/>
          <p:nvPr/>
        </p:nvSpPr>
        <p:spPr>
          <a:xfrm>
            <a:off x="506592" y="243372"/>
            <a:ext cx="11007513" cy="6524008"/>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panose="020B0604030504040204" pitchFamily="34" charset="0"/>
                <a:ea typeface="Verdana" panose="020B0604030504040204" pitchFamily="34" charset="0"/>
                <a:cs typeface="Verdana" panose="020B0604030504040204" pitchFamily="34" charset="0"/>
              </a:rPr>
              <a:t>Pros:</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542740" marR="4657">
              <a:lnSpc>
                <a:spcPts val="3427"/>
              </a:lnSpc>
              <a:spcBef>
                <a:spcPts val="197"/>
              </a:spcBef>
            </a:pPr>
            <a:r>
              <a:rPr lang="en-US" sz="2400" kern="0" dirty="0">
                <a:solidFill>
                  <a:srgbClr val="2D2D2D"/>
                </a:solidFill>
                <a:latin typeface="Verdana" panose="020B0604030504040204" pitchFamily="34" charset="0"/>
                <a:ea typeface="Verdana" panose="020B0604030504040204" pitchFamily="34" charset="0"/>
                <a:cs typeface="Verdana" panose="020B0604030504040204" pitchFamily="34" charset="0"/>
              </a:rPr>
              <a:t>Using this exit strategy can help business owners and investors preserve their legacies in the company and negotiation is often easier.</a:t>
            </a:r>
            <a:endParaRPr lang="en-US"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542740" marR="4657">
              <a:lnSpc>
                <a:spcPts val="3427"/>
              </a:lnSpc>
              <a:spcBef>
                <a:spcPts val="197"/>
              </a:spcBef>
            </a:pP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9"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company</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can</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4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continue</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run</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with</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minimal</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disruption</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9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 </a:t>
            </a:r>
            <a:r>
              <a:rPr sz="2400" kern="0" spc="15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business</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7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as</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usual,</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keeping</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revenue</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streams</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4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steady.</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542740" marR="7620">
              <a:lnSpc>
                <a:spcPts val="3427"/>
              </a:lnSpc>
              <a:spcBef>
                <a:spcPts val="3"/>
              </a:spcBef>
              <a:tabLst>
                <a:tab pos="1252705" algn="l"/>
                <a:tab pos="2291195" algn="l"/>
                <a:tab pos="3109962" algn="l"/>
                <a:tab pos="4480361" algn="l"/>
                <a:tab pos="5924423" algn="l"/>
                <a:tab pos="6728373" algn="l"/>
                <a:tab pos="7119553" algn="l"/>
                <a:tab pos="8436608" algn="l"/>
                <a:tab pos="9942480" algn="l"/>
                <a:tab pos="10435688" algn="l"/>
              </a:tabLst>
            </a:pPr>
            <a:r>
              <a:rPr sz="2400" kern="0" spc="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It’s</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3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likely</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this</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4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person</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already</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has</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vested</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interest</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8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a:t>
            </a:r>
            <a:r>
              <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 </a:t>
            </a:r>
            <a:r>
              <a:rPr sz="2400" kern="0" spc="15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business</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and</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is</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committed</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its</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20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success</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8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long</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4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term.</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8467"/>
            <a:r>
              <a:rPr sz="2400" kern="0" spc="-7" dirty="0">
                <a:solidFill>
                  <a:srgbClr val="FF5038"/>
                </a:solidFill>
                <a:latin typeface="Verdana" panose="020B0604030504040204" pitchFamily="34" charset="0"/>
                <a:ea typeface="Verdana" panose="020B0604030504040204" pitchFamily="34" charset="0"/>
                <a:cs typeface="Verdana" panose="020B0604030504040204" pitchFamily="34" charset="0"/>
              </a:rPr>
              <a:t>Cons</a:t>
            </a:r>
            <a:r>
              <a:rPr sz="2400" kern="0" spc="-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542740" marR="6350" algn="just">
              <a:lnSpc>
                <a:spcPts val="3427"/>
              </a:lnSpc>
              <a:spcBef>
                <a:spcPts val="197"/>
              </a:spcBef>
            </a:pP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Finding</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buyer</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or</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investor</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for</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your</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share</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of</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37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company </a:t>
            </a:r>
            <a:r>
              <a:rPr sz="2400" kern="0" spc="1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can</a:t>
            </a:r>
            <a:r>
              <a:rPr sz="2400" kern="0" spc="-9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be</a:t>
            </a:r>
            <a:r>
              <a:rPr sz="2400" kern="0" spc="-9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difficult.</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542740" marR="3387" algn="just">
              <a:lnSpc>
                <a:spcPts val="3427"/>
              </a:lnSpc>
              <a:spcBef>
                <a:spcPts val="7"/>
              </a:spcBef>
            </a:pP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sale</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may</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be</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less</a:t>
            </a:r>
            <a:r>
              <a:rPr sz="2400" kern="0" spc="-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8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objective</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and</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therefore</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not</a:t>
            </a:r>
            <a:r>
              <a:rPr sz="2400" kern="0" spc="-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7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as</a:t>
            </a:r>
            <a:r>
              <a:rPr sz="2400" kern="0" spc="-4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lucrative; </a:t>
            </a:r>
            <a:r>
              <a:rPr sz="2400" kern="0" spc="11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may</a:t>
            </a:r>
            <a:r>
              <a:rPr sz="2400" kern="0" spc="-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lower</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asking</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price</a:t>
            </a:r>
            <a:r>
              <a:rPr sz="2400" kern="0" spc="-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6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if</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the</a:t>
            </a:r>
            <a:r>
              <a:rPr sz="2400" kern="0" spc="-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buyer</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is</a:t>
            </a:r>
            <a:r>
              <a:rPr sz="2400" kern="0" spc="-5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someone</a:t>
            </a:r>
            <a:r>
              <a:rPr sz="2400" kern="0" spc="-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6"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close </a:t>
            </a:r>
            <a:r>
              <a:rPr sz="2400" kern="0" spc="10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a:t>
            </a:r>
            <a:r>
              <a:rPr sz="2400" kern="0" spc="-9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you.</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8467">
              <a:spcBef>
                <a:spcPts val="283"/>
              </a:spcBef>
            </a:pPr>
            <a:r>
              <a:rPr sz="2400" kern="0" spc="-3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31708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8" y="-4987"/>
            <a:ext cx="3822389" cy="1440616"/>
          </a:xfrm>
          <a:prstGeom prst="rect">
            <a:avLst/>
          </a:prstGeom>
        </p:spPr>
      </p:pic>
      <p:sp>
        <p:nvSpPr>
          <p:cNvPr id="3" name="object 3"/>
          <p:cNvSpPr txBox="1">
            <a:spLocks noGrp="1"/>
          </p:cNvSpPr>
          <p:nvPr>
            <p:ph type="title"/>
          </p:nvPr>
        </p:nvSpPr>
        <p:spPr>
          <a:xfrm>
            <a:off x="587084" y="103612"/>
            <a:ext cx="5413869" cy="1557948"/>
          </a:xfrm>
          <a:prstGeom prst="rect">
            <a:avLst/>
          </a:prstGeom>
        </p:spPr>
        <p:txBody>
          <a:bodyPr vert="horz" wrap="square" lIns="0" tIns="8467" rIns="0" bIns="0" rtlCol="0">
            <a:spAutoFit/>
          </a:bodyPr>
          <a:lstStyle/>
          <a:p>
            <a:pPr marL="616404">
              <a:spcBef>
                <a:spcPts val="67"/>
              </a:spcBef>
            </a:pPr>
            <a:r>
              <a:rPr spc="-350" dirty="0"/>
              <a:t>3.</a:t>
            </a:r>
            <a:r>
              <a:rPr spc="-383" dirty="0"/>
              <a:t> </a:t>
            </a:r>
            <a:r>
              <a:rPr spc="123" dirty="0"/>
              <a:t>Family</a:t>
            </a:r>
            <a:r>
              <a:rPr spc="-383" dirty="0"/>
              <a:t> </a:t>
            </a:r>
            <a:r>
              <a:rPr spc="257" dirty="0"/>
              <a:t>succession</a:t>
            </a:r>
          </a:p>
        </p:txBody>
      </p:sp>
      <p:pic>
        <p:nvPicPr>
          <p:cNvPr id="4" name="object 4"/>
          <p:cNvPicPr/>
          <p:nvPr/>
        </p:nvPicPr>
        <p:blipFill>
          <a:blip r:embed="rId3" cstate="print"/>
          <a:stretch>
            <a:fillRect/>
          </a:stretch>
        </p:blipFill>
        <p:spPr>
          <a:xfrm>
            <a:off x="8244748" y="4834353"/>
            <a:ext cx="3954883" cy="2023647"/>
          </a:xfrm>
          <a:prstGeom prst="rect">
            <a:avLst/>
          </a:prstGeom>
        </p:spPr>
      </p:pic>
      <p:pic>
        <p:nvPicPr>
          <p:cNvPr id="5" name="object 5"/>
          <p:cNvPicPr/>
          <p:nvPr/>
        </p:nvPicPr>
        <p:blipFill>
          <a:blip r:embed="rId4" cstate="print"/>
          <a:stretch>
            <a:fillRect/>
          </a:stretch>
        </p:blipFill>
        <p:spPr>
          <a:xfrm>
            <a:off x="1349625" y="2351405"/>
            <a:ext cx="2330825" cy="99906"/>
          </a:xfrm>
          <a:prstGeom prst="rect">
            <a:avLst/>
          </a:prstGeom>
        </p:spPr>
      </p:pic>
      <p:pic>
        <p:nvPicPr>
          <p:cNvPr id="6" name="object 6"/>
          <p:cNvPicPr/>
          <p:nvPr/>
        </p:nvPicPr>
        <p:blipFill>
          <a:blip r:embed="rId5" cstate="print"/>
          <a:stretch>
            <a:fillRect/>
          </a:stretch>
        </p:blipFill>
        <p:spPr>
          <a:xfrm>
            <a:off x="6331786" y="1059490"/>
            <a:ext cx="610081" cy="25315"/>
          </a:xfrm>
          <a:prstGeom prst="rect">
            <a:avLst/>
          </a:prstGeom>
        </p:spPr>
      </p:pic>
      <p:sp>
        <p:nvSpPr>
          <p:cNvPr id="7" name="object 7"/>
          <p:cNvSpPr txBox="1"/>
          <p:nvPr/>
        </p:nvSpPr>
        <p:spPr>
          <a:xfrm>
            <a:off x="254000" y="3022600"/>
            <a:ext cx="11902879" cy="2600327"/>
          </a:xfrm>
          <a:prstGeom prst="rect">
            <a:avLst/>
          </a:prstGeom>
        </p:spPr>
        <p:txBody>
          <a:bodyPr vert="horz" wrap="square" lIns="0" tIns="7620" rIns="0" bIns="0" rtlCol="0">
            <a:spAutoFit/>
          </a:bodyPr>
          <a:lstStyle/>
          <a:p>
            <a:pPr marL="8467" marR="3387">
              <a:lnSpc>
                <a:spcPct val="116500"/>
              </a:lnSpc>
              <a:spcBef>
                <a:spcPts val="60"/>
              </a:spcBef>
            </a:pPr>
            <a:r>
              <a:rPr sz="2400" kern="0" spc="100" dirty="0">
                <a:solidFill>
                  <a:srgbClr val="FFFFFF"/>
                </a:solidFill>
                <a:latin typeface="Verdana"/>
                <a:cs typeface="Verdana"/>
              </a:rPr>
              <a:t>The</a:t>
            </a:r>
            <a:r>
              <a:rPr sz="2400" kern="0" spc="-76" dirty="0">
                <a:solidFill>
                  <a:srgbClr val="FFFFFF"/>
                </a:solidFill>
                <a:latin typeface="Verdana"/>
                <a:cs typeface="Verdana"/>
              </a:rPr>
              <a:t> </a:t>
            </a:r>
            <a:r>
              <a:rPr sz="2400" kern="0" spc="100" dirty="0">
                <a:solidFill>
                  <a:srgbClr val="FFFFFF"/>
                </a:solidFill>
                <a:latin typeface="Verdana"/>
                <a:cs typeface="Verdana"/>
              </a:rPr>
              <a:t>family</a:t>
            </a:r>
            <a:r>
              <a:rPr sz="2400" kern="0" spc="-76" dirty="0">
                <a:solidFill>
                  <a:srgbClr val="FFFFFF"/>
                </a:solidFill>
                <a:latin typeface="Verdana"/>
                <a:cs typeface="Verdana"/>
              </a:rPr>
              <a:t> </a:t>
            </a:r>
            <a:r>
              <a:rPr sz="2400" kern="0" spc="183" dirty="0">
                <a:solidFill>
                  <a:srgbClr val="FFFFFF"/>
                </a:solidFill>
                <a:latin typeface="Verdana"/>
                <a:cs typeface="Verdana"/>
              </a:rPr>
              <a:t>succession</a:t>
            </a:r>
            <a:r>
              <a:rPr sz="2400" kern="0" spc="-76" dirty="0">
                <a:solidFill>
                  <a:srgbClr val="FFFFFF"/>
                </a:solidFill>
                <a:latin typeface="Verdana"/>
                <a:cs typeface="Verdana"/>
              </a:rPr>
              <a:t> </a:t>
            </a:r>
            <a:r>
              <a:rPr sz="2400" kern="0" spc="67" dirty="0">
                <a:solidFill>
                  <a:srgbClr val="FFFFFF"/>
                </a:solidFill>
                <a:latin typeface="Verdana"/>
                <a:cs typeface="Verdana"/>
              </a:rPr>
              <a:t>exit</a:t>
            </a:r>
            <a:r>
              <a:rPr sz="2400" kern="0" spc="-73" dirty="0">
                <a:solidFill>
                  <a:srgbClr val="FFFFFF"/>
                </a:solidFill>
                <a:latin typeface="Verdana"/>
                <a:cs typeface="Verdana"/>
              </a:rPr>
              <a:t> </a:t>
            </a:r>
            <a:r>
              <a:rPr sz="2400" kern="0" spc="37" dirty="0">
                <a:solidFill>
                  <a:srgbClr val="FFFFFF"/>
                </a:solidFill>
                <a:latin typeface="Verdana"/>
                <a:cs typeface="Verdana"/>
              </a:rPr>
              <a:t>(or</a:t>
            </a:r>
            <a:r>
              <a:rPr sz="2400" kern="0" spc="-76" dirty="0">
                <a:solidFill>
                  <a:srgbClr val="FFFFFF"/>
                </a:solidFill>
                <a:latin typeface="Verdana"/>
                <a:cs typeface="Verdana"/>
              </a:rPr>
              <a:t> </a:t>
            </a:r>
            <a:r>
              <a:rPr sz="2400" kern="0" spc="123" dirty="0">
                <a:solidFill>
                  <a:srgbClr val="FFFFFF"/>
                </a:solidFill>
                <a:latin typeface="Verdana"/>
                <a:cs typeface="Verdana"/>
              </a:rPr>
              <a:t>legacy</a:t>
            </a:r>
            <a:r>
              <a:rPr sz="2400" kern="0" spc="-76" dirty="0">
                <a:solidFill>
                  <a:srgbClr val="FFFFFF"/>
                </a:solidFill>
                <a:latin typeface="Verdana"/>
                <a:cs typeface="Verdana"/>
              </a:rPr>
              <a:t> </a:t>
            </a:r>
            <a:r>
              <a:rPr sz="2400" kern="0" dirty="0">
                <a:solidFill>
                  <a:srgbClr val="FFFFFF"/>
                </a:solidFill>
                <a:latin typeface="Verdana"/>
                <a:cs typeface="Verdana"/>
              </a:rPr>
              <a:t>exit)</a:t>
            </a:r>
            <a:r>
              <a:rPr sz="2400" kern="0" spc="-76" dirty="0">
                <a:solidFill>
                  <a:srgbClr val="FFFFFF"/>
                </a:solidFill>
                <a:latin typeface="Verdana"/>
                <a:cs typeface="Verdana"/>
              </a:rPr>
              <a:t> </a:t>
            </a:r>
            <a:r>
              <a:rPr sz="2400" kern="0" spc="110" dirty="0">
                <a:solidFill>
                  <a:srgbClr val="FFFFFF"/>
                </a:solidFill>
                <a:latin typeface="Verdana"/>
                <a:cs typeface="Verdana"/>
              </a:rPr>
              <a:t>is</a:t>
            </a:r>
            <a:r>
              <a:rPr sz="2400" kern="0" spc="-73" dirty="0">
                <a:solidFill>
                  <a:srgbClr val="FFFFFF"/>
                </a:solidFill>
                <a:latin typeface="Verdana"/>
                <a:cs typeface="Verdana"/>
              </a:rPr>
              <a:t> </a:t>
            </a:r>
            <a:r>
              <a:rPr sz="2400" kern="0" spc="130" dirty="0">
                <a:solidFill>
                  <a:srgbClr val="FFFFFF"/>
                </a:solidFill>
                <a:latin typeface="Verdana"/>
                <a:cs typeface="Verdana"/>
              </a:rPr>
              <a:t>the</a:t>
            </a:r>
            <a:r>
              <a:rPr sz="2400" kern="0" spc="-76" dirty="0">
                <a:solidFill>
                  <a:srgbClr val="FFFFFF"/>
                </a:solidFill>
                <a:latin typeface="Verdana"/>
                <a:cs typeface="Verdana"/>
              </a:rPr>
              <a:t> </a:t>
            </a:r>
            <a:r>
              <a:rPr sz="2400" kern="0" spc="107" dirty="0">
                <a:solidFill>
                  <a:srgbClr val="FFFFFF"/>
                </a:solidFill>
                <a:latin typeface="Verdana"/>
                <a:cs typeface="Verdana"/>
              </a:rPr>
              <a:t>idea</a:t>
            </a:r>
            <a:r>
              <a:rPr sz="2400" kern="0" spc="-76" dirty="0">
                <a:solidFill>
                  <a:srgbClr val="FFFFFF"/>
                </a:solidFill>
                <a:latin typeface="Verdana"/>
                <a:cs typeface="Verdana"/>
              </a:rPr>
              <a:t> </a:t>
            </a:r>
            <a:r>
              <a:rPr sz="2400" kern="0" spc="127" dirty="0">
                <a:solidFill>
                  <a:srgbClr val="FFFFFF"/>
                </a:solidFill>
                <a:latin typeface="Verdana"/>
                <a:cs typeface="Verdana"/>
              </a:rPr>
              <a:t>of</a:t>
            </a:r>
            <a:r>
              <a:rPr sz="2400" kern="0" spc="-73" dirty="0">
                <a:solidFill>
                  <a:srgbClr val="FFFFFF"/>
                </a:solidFill>
                <a:latin typeface="Verdana"/>
                <a:cs typeface="Verdana"/>
              </a:rPr>
              <a:t> </a:t>
            </a:r>
            <a:r>
              <a:rPr sz="2400" kern="0" spc="120" dirty="0">
                <a:solidFill>
                  <a:srgbClr val="FFFFFF"/>
                </a:solidFill>
                <a:latin typeface="Verdana"/>
                <a:cs typeface="Verdana"/>
              </a:rPr>
              <a:t>keeping</a:t>
            </a:r>
            <a:r>
              <a:rPr sz="2400" kern="0" spc="-76" dirty="0">
                <a:solidFill>
                  <a:srgbClr val="FFFFFF"/>
                </a:solidFill>
                <a:latin typeface="Verdana"/>
                <a:cs typeface="Verdana"/>
              </a:rPr>
              <a:t> </a:t>
            </a:r>
            <a:r>
              <a:rPr sz="2400" kern="0" spc="117" dirty="0">
                <a:solidFill>
                  <a:srgbClr val="FFFFFF"/>
                </a:solidFill>
                <a:latin typeface="Verdana"/>
                <a:cs typeface="Verdana"/>
              </a:rPr>
              <a:t>a </a:t>
            </a:r>
            <a:r>
              <a:rPr sz="2400" kern="0" spc="103" dirty="0">
                <a:solidFill>
                  <a:srgbClr val="FFFFFF"/>
                </a:solidFill>
                <a:latin typeface="Verdana"/>
                <a:cs typeface="Verdana"/>
              </a:rPr>
              <a:t>profitable</a:t>
            </a:r>
            <a:r>
              <a:rPr sz="2400" kern="0" spc="-83" dirty="0">
                <a:solidFill>
                  <a:srgbClr val="FFFFFF"/>
                </a:solidFill>
                <a:latin typeface="Verdana"/>
                <a:cs typeface="Verdana"/>
              </a:rPr>
              <a:t> </a:t>
            </a:r>
            <a:r>
              <a:rPr sz="2400" kern="0" spc="160" dirty="0">
                <a:solidFill>
                  <a:srgbClr val="FFFFFF"/>
                </a:solidFill>
                <a:latin typeface="Verdana"/>
                <a:cs typeface="Verdana"/>
              </a:rPr>
              <a:t>business</a:t>
            </a:r>
            <a:r>
              <a:rPr sz="2400" kern="0" spc="-83" dirty="0">
                <a:solidFill>
                  <a:srgbClr val="FFFFFF"/>
                </a:solidFill>
                <a:latin typeface="Verdana"/>
                <a:cs typeface="Verdana"/>
              </a:rPr>
              <a:t> </a:t>
            </a:r>
            <a:r>
              <a:rPr sz="2400" kern="0" spc="40" dirty="0">
                <a:solidFill>
                  <a:srgbClr val="FFFFFF"/>
                </a:solidFill>
                <a:latin typeface="Verdana"/>
                <a:cs typeface="Verdana"/>
              </a:rPr>
              <a:t>‘in</a:t>
            </a:r>
            <a:r>
              <a:rPr sz="2400" kern="0" spc="-83" dirty="0">
                <a:solidFill>
                  <a:srgbClr val="FFFFFF"/>
                </a:solidFill>
                <a:latin typeface="Verdana"/>
                <a:cs typeface="Verdana"/>
              </a:rPr>
              <a:t> </a:t>
            </a:r>
            <a:r>
              <a:rPr sz="2400" kern="0" spc="130" dirty="0">
                <a:solidFill>
                  <a:srgbClr val="FFFFFF"/>
                </a:solidFill>
                <a:latin typeface="Verdana"/>
                <a:cs typeface="Verdana"/>
              </a:rPr>
              <a:t>the</a:t>
            </a:r>
            <a:r>
              <a:rPr sz="2400" kern="0" spc="-80" dirty="0">
                <a:solidFill>
                  <a:srgbClr val="FFFFFF"/>
                </a:solidFill>
                <a:latin typeface="Verdana"/>
                <a:cs typeface="Verdana"/>
              </a:rPr>
              <a:t> </a:t>
            </a:r>
            <a:r>
              <a:rPr sz="2400" kern="0" spc="47" dirty="0">
                <a:solidFill>
                  <a:srgbClr val="FFFFFF"/>
                </a:solidFill>
                <a:latin typeface="Verdana"/>
                <a:cs typeface="Verdana"/>
              </a:rPr>
              <a:t>family’.</a:t>
            </a:r>
            <a:r>
              <a:rPr sz="2400" kern="0" spc="-83" dirty="0">
                <a:solidFill>
                  <a:srgbClr val="FFFFFF"/>
                </a:solidFill>
                <a:latin typeface="Verdana"/>
                <a:cs typeface="Verdana"/>
              </a:rPr>
              <a:t> </a:t>
            </a:r>
            <a:r>
              <a:rPr sz="2400" kern="0" spc="40" dirty="0">
                <a:solidFill>
                  <a:srgbClr val="FFFFFF"/>
                </a:solidFill>
                <a:latin typeface="Verdana"/>
                <a:cs typeface="Verdana"/>
              </a:rPr>
              <a:t>It’s</a:t>
            </a:r>
            <a:r>
              <a:rPr sz="2400" kern="0" spc="-83" dirty="0">
                <a:solidFill>
                  <a:srgbClr val="FFFFFF"/>
                </a:solidFill>
                <a:latin typeface="Verdana"/>
                <a:cs typeface="Verdana"/>
              </a:rPr>
              <a:t> </a:t>
            </a:r>
            <a:r>
              <a:rPr sz="2400" kern="0" spc="157" dirty="0">
                <a:solidFill>
                  <a:srgbClr val="FFFFFF"/>
                </a:solidFill>
                <a:latin typeface="Verdana"/>
                <a:cs typeface="Verdana"/>
              </a:rPr>
              <a:t>worth</a:t>
            </a:r>
            <a:r>
              <a:rPr sz="2400" kern="0" spc="-80" dirty="0">
                <a:solidFill>
                  <a:srgbClr val="FFFFFF"/>
                </a:solidFill>
                <a:latin typeface="Verdana"/>
                <a:cs typeface="Verdana"/>
              </a:rPr>
              <a:t> </a:t>
            </a:r>
            <a:r>
              <a:rPr sz="2400" kern="0" spc="127" dirty="0">
                <a:solidFill>
                  <a:srgbClr val="FFFFFF"/>
                </a:solidFill>
                <a:latin typeface="Verdana"/>
                <a:cs typeface="Verdana"/>
              </a:rPr>
              <a:t>noting</a:t>
            </a:r>
            <a:r>
              <a:rPr sz="2400" kern="0" spc="-83" dirty="0">
                <a:solidFill>
                  <a:srgbClr val="FFFFFF"/>
                </a:solidFill>
                <a:latin typeface="Verdana"/>
                <a:cs typeface="Verdana"/>
              </a:rPr>
              <a:t> </a:t>
            </a:r>
            <a:r>
              <a:rPr sz="2400" kern="0" spc="127" dirty="0">
                <a:solidFill>
                  <a:srgbClr val="FFFFFF"/>
                </a:solidFill>
                <a:latin typeface="Verdana"/>
                <a:cs typeface="Verdana"/>
              </a:rPr>
              <a:t>that</a:t>
            </a:r>
            <a:r>
              <a:rPr sz="2400" kern="0" spc="-83" dirty="0">
                <a:solidFill>
                  <a:srgbClr val="FFFFFF"/>
                </a:solidFill>
                <a:latin typeface="Verdana"/>
                <a:cs typeface="Verdana"/>
              </a:rPr>
              <a:t> </a:t>
            </a:r>
            <a:r>
              <a:rPr sz="2400" kern="0" spc="160" dirty="0">
                <a:solidFill>
                  <a:srgbClr val="FFFFFF"/>
                </a:solidFill>
                <a:latin typeface="Verdana"/>
                <a:cs typeface="Verdana"/>
              </a:rPr>
              <a:t>business</a:t>
            </a:r>
            <a:r>
              <a:rPr sz="2400" kern="0" spc="-80" dirty="0">
                <a:solidFill>
                  <a:srgbClr val="FFFFFF"/>
                </a:solidFill>
                <a:latin typeface="Verdana"/>
                <a:cs typeface="Verdana"/>
              </a:rPr>
              <a:t> </a:t>
            </a:r>
            <a:r>
              <a:rPr sz="2400" kern="0" spc="53" dirty="0">
                <a:solidFill>
                  <a:srgbClr val="FFFFFF"/>
                </a:solidFill>
                <a:latin typeface="Verdana"/>
                <a:cs typeface="Verdana"/>
              </a:rPr>
              <a:t>exit </a:t>
            </a:r>
            <a:r>
              <a:rPr sz="2400" kern="0" spc="130" dirty="0">
                <a:solidFill>
                  <a:srgbClr val="FFFFFF"/>
                </a:solidFill>
                <a:latin typeface="Verdana"/>
                <a:cs typeface="Verdana"/>
              </a:rPr>
              <a:t>planning</a:t>
            </a:r>
            <a:r>
              <a:rPr sz="2400" kern="0" spc="-87" dirty="0">
                <a:solidFill>
                  <a:srgbClr val="FFFFFF"/>
                </a:solidFill>
                <a:latin typeface="Verdana"/>
                <a:cs typeface="Verdana"/>
              </a:rPr>
              <a:t> </a:t>
            </a:r>
            <a:r>
              <a:rPr sz="2400" kern="0" spc="123" dirty="0">
                <a:solidFill>
                  <a:srgbClr val="FFFFFF"/>
                </a:solidFill>
                <a:latin typeface="Verdana"/>
                <a:cs typeface="Verdana"/>
              </a:rPr>
              <a:t>for</a:t>
            </a:r>
            <a:r>
              <a:rPr sz="2400" kern="0" spc="-87" dirty="0">
                <a:solidFill>
                  <a:srgbClr val="FFFFFF"/>
                </a:solidFill>
                <a:latin typeface="Verdana"/>
                <a:cs typeface="Verdana"/>
              </a:rPr>
              <a:t> </a:t>
            </a:r>
            <a:r>
              <a:rPr sz="2400" kern="0" spc="150" dirty="0">
                <a:solidFill>
                  <a:srgbClr val="FFFFFF"/>
                </a:solidFill>
                <a:latin typeface="Verdana"/>
                <a:cs typeface="Verdana"/>
              </a:rPr>
              <a:t>a</a:t>
            </a:r>
            <a:r>
              <a:rPr sz="2400" kern="0" spc="-87" dirty="0">
                <a:solidFill>
                  <a:srgbClr val="FFFFFF"/>
                </a:solidFill>
                <a:latin typeface="Verdana"/>
                <a:cs typeface="Verdana"/>
              </a:rPr>
              <a:t> </a:t>
            </a:r>
            <a:r>
              <a:rPr sz="2400" kern="0" spc="100" dirty="0">
                <a:solidFill>
                  <a:srgbClr val="FFFFFF"/>
                </a:solidFill>
                <a:latin typeface="Verdana"/>
                <a:cs typeface="Verdana"/>
              </a:rPr>
              <a:t>family</a:t>
            </a:r>
            <a:r>
              <a:rPr sz="2400" kern="0" spc="-87" dirty="0">
                <a:solidFill>
                  <a:srgbClr val="FFFFFF"/>
                </a:solidFill>
                <a:latin typeface="Verdana"/>
                <a:cs typeface="Verdana"/>
              </a:rPr>
              <a:t> </a:t>
            </a:r>
            <a:r>
              <a:rPr sz="2400" kern="0" spc="183" dirty="0">
                <a:solidFill>
                  <a:srgbClr val="FFFFFF"/>
                </a:solidFill>
                <a:latin typeface="Verdana"/>
                <a:cs typeface="Verdana"/>
              </a:rPr>
              <a:t>succession</a:t>
            </a:r>
            <a:r>
              <a:rPr sz="2400" kern="0" spc="-87" dirty="0">
                <a:solidFill>
                  <a:srgbClr val="FFFFFF"/>
                </a:solidFill>
                <a:latin typeface="Verdana"/>
                <a:cs typeface="Verdana"/>
              </a:rPr>
              <a:t> </a:t>
            </a:r>
            <a:r>
              <a:rPr sz="2400" kern="0" spc="110" dirty="0">
                <a:solidFill>
                  <a:srgbClr val="FFFFFF"/>
                </a:solidFill>
                <a:latin typeface="Verdana"/>
                <a:cs typeface="Verdana"/>
              </a:rPr>
              <a:t>is</a:t>
            </a:r>
            <a:r>
              <a:rPr sz="2400" kern="0" spc="-87" dirty="0">
                <a:solidFill>
                  <a:srgbClr val="FFFFFF"/>
                </a:solidFill>
                <a:latin typeface="Verdana"/>
                <a:cs typeface="Verdana"/>
              </a:rPr>
              <a:t> </a:t>
            </a:r>
            <a:r>
              <a:rPr sz="2400" kern="0" spc="163" dirty="0">
                <a:solidFill>
                  <a:srgbClr val="FFFFFF"/>
                </a:solidFill>
                <a:latin typeface="Verdana"/>
                <a:cs typeface="Verdana"/>
              </a:rPr>
              <a:t>no</a:t>
            </a:r>
            <a:r>
              <a:rPr sz="2400" kern="0" spc="-87" dirty="0">
                <a:solidFill>
                  <a:srgbClr val="FFFFFF"/>
                </a:solidFill>
                <a:latin typeface="Verdana"/>
                <a:cs typeface="Verdana"/>
              </a:rPr>
              <a:t> </a:t>
            </a:r>
            <a:r>
              <a:rPr sz="2400" kern="0" spc="136" dirty="0">
                <a:solidFill>
                  <a:srgbClr val="FFFFFF"/>
                </a:solidFill>
                <a:latin typeface="Verdana"/>
                <a:cs typeface="Verdana"/>
              </a:rPr>
              <a:t>less</a:t>
            </a:r>
            <a:r>
              <a:rPr sz="2400" kern="0" spc="-87" dirty="0">
                <a:solidFill>
                  <a:srgbClr val="FFFFFF"/>
                </a:solidFill>
                <a:latin typeface="Verdana"/>
                <a:cs typeface="Verdana"/>
              </a:rPr>
              <a:t> </a:t>
            </a:r>
            <a:r>
              <a:rPr sz="2400" kern="0" spc="133" dirty="0">
                <a:solidFill>
                  <a:srgbClr val="FFFFFF"/>
                </a:solidFill>
                <a:latin typeface="Verdana"/>
                <a:cs typeface="Verdana"/>
              </a:rPr>
              <a:t>important</a:t>
            </a:r>
            <a:r>
              <a:rPr sz="2400" kern="0" spc="-87" dirty="0">
                <a:solidFill>
                  <a:srgbClr val="FFFFFF"/>
                </a:solidFill>
                <a:latin typeface="Verdana"/>
                <a:cs typeface="Verdana"/>
              </a:rPr>
              <a:t> </a:t>
            </a:r>
            <a:r>
              <a:rPr sz="2400" kern="0" spc="153" dirty="0">
                <a:solidFill>
                  <a:srgbClr val="FFFFFF"/>
                </a:solidFill>
                <a:latin typeface="Verdana"/>
                <a:cs typeface="Verdana"/>
              </a:rPr>
              <a:t>than</a:t>
            </a:r>
            <a:r>
              <a:rPr sz="2400" kern="0" spc="-87" dirty="0">
                <a:solidFill>
                  <a:srgbClr val="FFFFFF"/>
                </a:solidFill>
                <a:latin typeface="Verdana"/>
                <a:cs typeface="Verdana"/>
              </a:rPr>
              <a:t> </a:t>
            </a:r>
            <a:r>
              <a:rPr sz="2400" kern="0" spc="120" dirty="0">
                <a:solidFill>
                  <a:srgbClr val="FFFFFF"/>
                </a:solidFill>
                <a:latin typeface="Verdana"/>
                <a:cs typeface="Verdana"/>
              </a:rPr>
              <a:t>any</a:t>
            </a:r>
            <a:r>
              <a:rPr sz="2400" kern="0" spc="-87" dirty="0">
                <a:solidFill>
                  <a:srgbClr val="FFFFFF"/>
                </a:solidFill>
                <a:latin typeface="Verdana"/>
                <a:cs typeface="Verdana"/>
              </a:rPr>
              <a:t> </a:t>
            </a:r>
            <a:r>
              <a:rPr sz="2400" kern="0" spc="120" dirty="0">
                <a:solidFill>
                  <a:srgbClr val="FFFFFF"/>
                </a:solidFill>
                <a:latin typeface="Verdana"/>
                <a:cs typeface="Verdana"/>
              </a:rPr>
              <a:t>other </a:t>
            </a:r>
            <a:r>
              <a:rPr sz="2400" kern="0" spc="97" dirty="0">
                <a:solidFill>
                  <a:srgbClr val="FFFFFF"/>
                </a:solidFill>
                <a:latin typeface="Verdana"/>
                <a:cs typeface="Verdana"/>
              </a:rPr>
              <a:t>type</a:t>
            </a:r>
            <a:r>
              <a:rPr sz="2400" kern="0" spc="-97" dirty="0">
                <a:solidFill>
                  <a:srgbClr val="FFFFFF"/>
                </a:solidFill>
                <a:latin typeface="Verdana"/>
                <a:cs typeface="Verdana"/>
              </a:rPr>
              <a:t> </a:t>
            </a:r>
            <a:r>
              <a:rPr sz="2400" kern="0" spc="127" dirty="0">
                <a:solidFill>
                  <a:srgbClr val="FFFFFF"/>
                </a:solidFill>
                <a:latin typeface="Verdana"/>
                <a:cs typeface="Verdana"/>
              </a:rPr>
              <a:t>of</a:t>
            </a:r>
            <a:r>
              <a:rPr sz="2400" kern="0" spc="-97" dirty="0">
                <a:solidFill>
                  <a:srgbClr val="FFFFFF"/>
                </a:solidFill>
                <a:latin typeface="Verdana"/>
                <a:cs typeface="Verdana"/>
              </a:rPr>
              <a:t> </a:t>
            </a:r>
            <a:r>
              <a:rPr sz="2400" kern="0" dirty="0">
                <a:solidFill>
                  <a:srgbClr val="FFFFFF"/>
                </a:solidFill>
                <a:latin typeface="Verdana"/>
                <a:cs typeface="Verdana"/>
              </a:rPr>
              <a:t>exit.</a:t>
            </a:r>
            <a:r>
              <a:rPr sz="2400" kern="0" spc="-97" dirty="0">
                <a:solidFill>
                  <a:srgbClr val="FFFFFF"/>
                </a:solidFill>
                <a:latin typeface="Verdana"/>
                <a:cs typeface="Verdana"/>
              </a:rPr>
              <a:t> </a:t>
            </a:r>
            <a:r>
              <a:rPr sz="2400" kern="0" spc="100" dirty="0">
                <a:solidFill>
                  <a:srgbClr val="FFFFFF"/>
                </a:solidFill>
                <a:latin typeface="Verdana"/>
                <a:cs typeface="Verdana"/>
              </a:rPr>
              <a:t>This</a:t>
            </a:r>
            <a:r>
              <a:rPr sz="2400" kern="0" spc="-97" dirty="0">
                <a:solidFill>
                  <a:srgbClr val="FFFFFF"/>
                </a:solidFill>
                <a:latin typeface="Verdana"/>
                <a:cs typeface="Verdana"/>
              </a:rPr>
              <a:t> </a:t>
            </a:r>
            <a:r>
              <a:rPr sz="2400" kern="0" spc="110" dirty="0">
                <a:solidFill>
                  <a:srgbClr val="FFFFFF"/>
                </a:solidFill>
                <a:latin typeface="Verdana"/>
                <a:cs typeface="Verdana"/>
              </a:rPr>
              <a:t>is</a:t>
            </a:r>
            <a:r>
              <a:rPr sz="2400" kern="0" spc="-93" dirty="0">
                <a:solidFill>
                  <a:srgbClr val="FFFFFF"/>
                </a:solidFill>
                <a:latin typeface="Verdana"/>
                <a:cs typeface="Verdana"/>
              </a:rPr>
              <a:t> </a:t>
            </a:r>
            <a:r>
              <a:rPr sz="2400" kern="0" spc="169" dirty="0">
                <a:solidFill>
                  <a:srgbClr val="FFFFFF"/>
                </a:solidFill>
                <a:latin typeface="Verdana"/>
                <a:cs typeface="Verdana"/>
              </a:rPr>
              <a:t>an</a:t>
            </a:r>
            <a:r>
              <a:rPr sz="2400" kern="0" spc="-97" dirty="0">
                <a:solidFill>
                  <a:srgbClr val="FFFFFF"/>
                </a:solidFill>
                <a:latin typeface="Verdana"/>
                <a:cs typeface="Verdana"/>
              </a:rPr>
              <a:t> </a:t>
            </a:r>
            <a:r>
              <a:rPr sz="2400" kern="0" spc="120" dirty="0">
                <a:solidFill>
                  <a:srgbClr val="FFFFFF"/>
                </a:solidFill>
                <a:latin typeface="Verdana"/>
                <a:cs typeface="Verdana"/>
              </a:rPr>
              <a:t>appealing</a:t>
            </a:r>
            <a:r>
              <a:rPr sz="2400" kern="0" spc="-97" dirty="0">
                <a:solidFill>
                  <a:srgbClr val="FFFFFF"/>
                </a:solidFill>
                <a:latin typeface="Verdana"/>
                <a:cs typeface="Verdana"/>
              </a:rPr>
              <a:t> </a:t>
            </a:r>
            <a:r>
              <a:rPr sz="2400" kern="0" spc="117" dirty="0">
                <a:solidFill>
                  <a:srgbClr val="FFFFFF"/>
                </a:solidFill>
                <a:latin typeface="Verdana"/>
                <a:cs typeface="Verdana"/>
              </a:rPr>
              <a:t>option</a:t>
            </a:r>
            <a:r>
              <a:rPr sz="2400" kern="0" spc="-97" dirty="0">
                <a:solidFill>
                  <a:srgbClr val="FFFFFF"/>
                </a:solidFill>
                <a:latin typeface="Verdana"/>
                <a:cs typeface="Verdana"/>
              </a:rPr>
              <a:t> </a:t>
            </a:r>
            <a:r>
              <a:rPr sz="2400" kern="0" spc="123" dirty="0">
                <a:solidFill>
                  <a:srgbClr val="FFFFFF"/>
                </a:solidFill>
                <a:latin typeface="Verdana"/>
                <a:cs typeface="Verdana"/>
              </a:rPr>
              <a:t>for</a:t>
            </a:r>
            <a:r>
              <a:rPr sz="2400" kern="0" spc="-93" dirty="0">
                <a:solidFill>
                  <a:srgbClr val="FFFFFF"/>
                </a:solidFill>
                <a:latin typeface="Verdana"/>
                <a:cs typeface="Verdana"/>
              </a:rPr>
              <a:t> </a:t>
            </a:r>
            <a:r>
              <a:rPr sz="2400" kern="0" spc="147" dirty="0">
                <a:solidFill>
                  <a:srgbClr val="FFFFFF"/>
                </a:solidFill>
                <a:latin typeface="Verdana"/>
                <a:cs typeface="Verdana"/>
              </a:rPr>
              <a:t>those</a:t>
            </a:r>
            <a:r>
              <a:rPr sz="2400" kern="0" spc="-97" dirty="0">
                <a:solidFill>
                  <a:srgbClr val="FFFFFF"/>
                </a:solidFill>
                <a:latin typeface="Verdana"/>
                <a:cs typeface="Verdana"/>
              </a:rPr>
              <a:t> </a:t>
            </a:r>
            <a:r>
              <a:rPr sz="2400" kern="0" spc="197" dirty="0">
                <a:solidFill>
                  <a:srgbClr val="FFFFFF"/>
                </a:solidFill>
                <a:latin typeface="Verdana"/>
                <a:cs typeface="Verdana"/>
              </a:rPr>
              <a:t>who</a:t>
            </a:r>
            <a:r>
              <a:rPr sz="2400" kern="0" spc="-97" dirty="0">
                <a:solidFill>
                  <a:srgbClr val="FFFFFF"/>
                </a:solidFill>
                <a:latin typeface="Verdana"/>
                <a:cs typeface="Verdana"/>
              </a:rPr>
              <a:t> </a:t>
            </a:r>
            <a:r>
              <a:rPr sz="2400" kern="0" spc="173" dirty="0">
                <a:solidFill>
                  <a:srgbClr val="FFFFFF"/>
                </a:solidFill>
                <a:latin typeface="Verdana"/>
                <a:cs typeface="Verdana"/>
              </a:rPr>
              <a:t>want</a:t>
            </a:r>
            <a:r>
              <a:rPr sz="2400" kern="0" spc="-97" dirty="0">
                <a:solidFill>
                  <a:srgbClr val="FFFFFF"/>
                </a:solidFill>
                <a:latin typeface="Verdana"/>
                <a:cs typeface="Verdana"/>
              </a:rPr>
              <a:t> </a:t>
            </a:r>
            <a:r>
              <a:rPr sz="2400" kern="0" spc="110" dirty="0">
                <a:solidFill>
                  <a:srgbClr val="FFFFFF"/>
                </a:solidFill>
                <a:latin typeface="Verdana"/>
                <a:cs typeface="Verdana"/>
              </a:rPr>
              <a:t>to</a:t>
            </a:r>
            <a:r>
              <a:rPr sz="2400" kern="0" spc="-93" dirty="0">
                <a:solidFill>
                  <a:srgbClr val="FFFFFF"/>
                </a:solidFill>
                <a:latin typeface="Verdana"/>
                <a:cs typeface="Verdana"/>
              </a:rPr>
              <a:t> </a:t>
            </a:r>
            <a:r>
              <a:rPr sz="2400" kern="0" spc="167" dirty="0">
                <a:solidFill>
                  <a:srgbClr val="FFFFFF"/>
                </a:solidFill>
                <a:latin typeface="Verdana"/>
                <a:cs typeface="Verdana"/>
              </a:rPr>
              <a:t>pass </a:t>
            </a:r>
            <a:r>
              <a:rPr sz="2400" kern="0" spc="187" dirty="0">
                <a:solidFill>
                  <a:srgbClr val="FFFFFF"/>
                </a:solidFill>
                <a:latin typeface="Verdana"/>
                <a:cs typeface="Verdana"/>
              </a:rPr>
              <a:t>down</a:t>
            </a:r>
            <a:r>
              <a:rPr sz="2400" kern="0" spc="-90" dirty="0">
                <a:solidFill>
                  <a:srgbClr val="FFFFFF"/>
                </a:solidFill>
                <a:latin typeface="Verdana"/>
                <a:cs typeface="Verdana"/>
              </a:rPr>
              <a:t> </a:t>
            </a:r>
            <a:r>
              <a:rPr sz="2400" kern="0" spc="103" dirty="0">
                <a:solidFill>
                  <a:srgbClr val="FFFFFF"/>
                </a:solidFill>
                <a:latin typeface="Verdana"/>
                <a:cs typeface="Verdana"/>
              </a:rPr>
              <a:t>their</a:t>
            </a:r>
            <a:r>
              <a:rPr sz="2400" kern="0" spc="-87" dirty="0">
                <a:solidFill>
                  <a:srgbClr val="FFFFFF"/>
                </a:solidFill>
                <a:latin typeface="Verdana"/>
                <a:cs typeface="Verdana"/>
              </a:rPr>
              <a:t> </a:t>
            </a:r>
            <a:r>
              <a:rPr sz="2400" kern="0" spc="177" dirty="0">
                <a:solidFill>
                  <a:srgbClr val="FFFFFF"/>
                </a:solidFill>
                <a:latin typeface="Verdana"/>
                <a:cs typeface="Verdana"/>
              </a:rPr>
              <a:t>company</a:t>
            </a:r>
            <a:r>
              <a:rPr sz="2400" kern="0" spc="-87" dirty="0">
                <a:solidFill>
                  <a:srgbClr val="FFFFFF"/>
                </a:solidFill>
                <a:latin typeface="Verdana"/>
                <a:cs typeface="Verdana"/>
              </a:rPr>
              <a:t> </a:t>
            </a:r>
            <a:r>
              <a:rPr sz="2400" kern="0" spc="123" dirty="0">
                <a:solidFill>
                  <a:srgbClr val="FFFFFF"/>
                </a:solidFill>
                <a:latin typeface="Verdana"/>
                <a:cs typeface="Verdana"/>
              </a:rPr>
              <a:t>legacy</a:t>
            </a:r>
            <a:r>
              <a:rPr sz="2400" kern="0" spc="-87" dirty="0">
                <a:solidFill>
                  <a:srgbClr val="FFFFFF"/>
                </a:solidFill>
                <a:latin typeface="Verdana"/>
                <a:cs typeface="Verdana"/>
              </a:rPr>
              <a:t> </a:t>
            </a:r>
            <a:r>
              <a:rPr sz="2400" kern="0" spc="110" dirty="0">
                <a:solidFill>
                  <a:srgbClr val="FFFFFF"/>
                </a:solidFill>
                <a:latin typeface="Verdana"/>
                <a:cs typeface="Verdana"/>
              </a:rPr>
              <a:t>to</a:t>
            </a:r>
            <a:r>
              <a:rPr sz="2400" kern="0" spc="-87" dirty="0">
                <a:solidFill>
                  <a:srgbClr val="FFFFFF"/>
                </a:solidFill>
                <a:latin typeface="Verdana"/>
                <a:cs typeface="Verdana"/>
              </a:rPr>
              <a:t> </a:t>
            </a:r>
            <a:r>
              <a:rPr sz="2400" kern="0" spc="150" dirty="0">
                <a:solidFill>
                  <a:srgbClr val="FFFFFF"/>
                </a:solidFill>
                <a:latin typeface="Verdana"/>
                <a:cs typeface="Verdana"/>
              </a:rPr>
              <a:t>a</a:t>
            </a:r>
            <a:r>
              <a:rPr sz="2400" kern="0" spc="-90" dirty="0">
                <a:solidFill>
                  <a:srgbClr val="FFFFFF"/>
                </a:solidFill>
                <a:latin typeface="Verdana"/>
                <a:cs typeface="Verdana"/>
              </a:rPr>
              <a:t> </a:t>
            </a:r>
            <a:r>
              <a:rPr sz="2400" kern="0" spc="130" dirty="0">
                <a:solidFill>
                  <a:srgbClr val="FFFFFF"/>
                </a:solidFill>
                <a:latin typeface="Verdana"/>
                <a:cs typeface="Verdana"/>
              </a:rPr>
              <a:t>child</a:t>
            </a:r>
            <a:r>
              <a:rPr sz="2400" kern="0" spc="-87" dirty="0">
                <a:solidFill>
                  <a:srgbClr val="FFFFFF"/>
                </a:solidFill>
                <a:latin typeface="Verdana"/>
                <a:cs typeface="Verdana"/>
              </a:rPr>
              <a:t> </a:t>
            </a:r>
            <a:r>
              <a:rPr sz="2400" kern="0" spc="127" dirty="0">
                <a:solidFill>
                  <a:srgbClr val="FFFFFF"/>
                </a:solidFill>
                <a:latin typeface="Verdana"/>
                <a:cs typeface="Verdana"/>
              </a:rPr>
              <a:t>or</a:t>
            </a:r>
            <a:r>
              <a:rPr sz="2400" kern="0" spc="-87" dirty="0">
                <a:solidFill>
                  <a:srgbClr val="FFFFFF"/>
                </a:solidFill>
                <a:latin typeface="Verdana"/>
                <a:cs typeface="Verdana"/>
              </a:rPr>
              <a:t> </a:t>
            </a:r>
            <a:r>
              <a:rPr sz="2400" kern="0" spc="100" dirty="0">
                <a:solidFill>
                  <a:srgbClr val="FFFFFF"/>
                </a:solidFill>
                <a:latin typeface="Verdana"/>
                <a:cs typeface="Verdana"/>
              </a:rPr>
              <a:t>family</a:t>
            </a:r>
            <a:r>
              <a:rPr sz="2400" kern="0" spc="-87" dirty="0">
                <a:solidFill>
                  <a:srgbClr val="FFFFFF"/>
                </a:solidFill>
                <a:latin typeface="Verdana"/>
                <a:cs typeface="Verdana"/>
              </a:rPr>
              <a:t> </a:t>
            </a:r>
            <a:r>
              <a:rPr sz="2400" kern="0" spc="100" dirty="0">
                <a:solidFill>
                  <a:srgbClr val="FFFFFF"/>
                </a:solidFill>
                <a:latin typeface="Verdana"/>
                <a:cs typeface="Verdana"/>
              </a:rPr>
              <a:t>member,</a:t>
            </a:r>
            <a:r>
              <a:rPr sz="2400" kern="0" spc="-87" dirty="0">
                <a:solidFill>
                  <a:srgbClr val="FFFFFF"/>
                </a:solidFill>
                <a:latin typeface="Verdana"/>
                <a:cs typeface="Verdana"/>
              </a:rPr>
              <a:t> </a:t>
            </a:r>
            <a:r>
              <a:rPr sz="2400" kern="0" spc="143" dirty="0">
                <a:solidFill>
                  <a:srgbClr val="FFFFFF"/>
                </a:solidFill>
                <a:latin typeface="Verdana"/>
                <a:cs typeface="Verdana"/>
              </a:rPr>
              <a:t>but</a:t>
            </a:r>
            <a:r>
              <a:rPr sz="2400" kern="0" spc="-90" dirty="0">
                <a:solidFill>
                  <a:srgbClr val="FFFFFF"/>
                </a:solidFill>
                <a:latin typeface="Verdana"/>
                <a:cs typeface="Verdana"/>
              </a:rPr>
              <a:t> </a:t>
            </a:r>
            <a:r>
              <a:rPr sz="2400" kern="0" spc="100" dirty="0">
                <a:solidFill>
                  <a:srgbClr val="FFFFFF"/>
                </a:solidFill>
                <a:latin typeface="Verdana"/>
                <a:cs typeface="Verdana"/>
              </a:rPr>
              <a:t>it’s </a:t>
            </a:r>
            <a:r>
              <a:rPr sz="2400" kern="0" spc="133" dirty="0">
                <a:solidFill>
                  <a:srgbClr val="FFFFFF"/>
                </a:solidFill>
                <a:latin typeface="Verdana"/>
                <a:cs typeface="Verdana"/>
              </a:rPr>
              <a:t>important</a:t>
            </a:r>
            <a:r>
              <a:rPr sz="2400" kern="0" spc="-87" dirty="0">
                <a:solidFill>
                  <a:srgbClr val="FFFFFF"/>
                </a:solidFill>
                <a:latin typeface="Verdana"/>
                <a:cs typeface="Verdana"/>
              </a:rPr>
              <a:t> </a:t>
            </a:r>
            <a:r>
              <a:rPr sz="2400" kern="0" spc="110" dirty="0">
                <a:solidFill>
                  <a:srgbClr val="FFFFFF"/>
                </a:solidFill>
                <a:latin typeface="Verdana"/>
                <a:cs typeface="Verdana"/>
              </a:rPr>
              <a:t>to</a:t>
            </a:r>
            <a:r>
              <a:rPr sz="2400" kern="0" spc="-87" dirty="0">
                <a:solidFill>
                  <a:srgbClr val="FFFFFF"/>
                </a:solidFill>
                <a:latin typeface="Verdana"/>
                <a:cs typeface="Verdana"/>
              </a:rPr>
              <a:t> </a:t>
            </a:r>
            <a:r>
              <a:rPr sz="2400" kern="0" spc="153" dirty="0">
                <a:solidFill>
                  <a:srgbClr val="FFFFFF"/>
                </a:solidFill>
                <a:latin typeface="Verdana"/>
                <a:cs typeface="Verdana"/>
              </a:rPr>
              <a:t>ensure</a:t>
            </a:r>
            <a:r>
              <a:rPr sz="2400" kern="0" spc="-87" dirty="0">
                <a:solidFill>
                  <a:srgbClr val="FFFFFF"/>
                </a:solidFill>
                <a:latin typeface="Verdana"/>
                <a:cs typeface="Verdana"/>
              </a:rPr>
              <a:t> </a:t>
            </a:r>
            <a:r>
              <a:rPr sz="2400" kern="0" spc="127" dirty="0">
                <a:solidFill>
                  <a:srgbClr val="FFFFFF"/>
                </a:solidFill>
                <a:latin typeface="Verdana"/>
                <a:cs typeface="Verdana"/>
              </a:rPr>
              <a:t>that</a:t>
            </a:r>
            <a:r>
              <a:rPr sz="2400" kern="0" spc="-83" dirty="0">
                <a:solidFill>
                  <a:srgbClr val="FFFFFF"/>
                </a:solidFill>
                <a:latin typeface="Verdana"/>
                <a:cs typeface="Verdana"/>
              </a:rPr>
              <a:t> </a:t>
            </a:r>
            <a:r>
              <a:rPr sz="2400" kern="0" spc="130" dirty="0">
                <a:solidFill>
                  <a:srgbClr val="FFFFFF"/>
                </a:solidFill>
                <a:latin typeface="Verdana"/>
                <a:cs typeface="Verdana"/>
              </a:rPr>
              <a:t>the</a:t>
            </a:r>
            <a:r>
              <a:rPr sz="2400" kern="0" spc="-87" dirty="0">
                <a:solidFill>
                  <a:srgbClr val="FFFFFF"/>
                </a:solidFill>
                <a:latin typeface="Verdana"/>
                <a:cs typeface="Verdana"/>
              </a:rPr>
              <a:t> </a:t>
            </a:r>
            <a:r>
              <a:rPr sz="2400" kern="0" spc="153" dirty="0">
                <a:solidFill>
                  <a:srgbClr val="FFFFFF"/>
                </a:solidFill>
                <a:latin typeface="Verdana"/>
                <a:cs typeface="Verdana"/>
              </a:rPr>
              <a:t>person</a:t>
            </a:r>
            <a:r>
              <a:rPr sz="2400" kern="0" spc="-87" dirty="0">
                <a:solidFill>
                  <a:srgbClr val="FFFFFF"/>
                </a:solidFill>
                <a:latin typeface="Verdana"/>
                <a:cs typeface="Verdana"/>
              </a:rPr>
              <a:t> </a:t>
            </a:r>
            <a:r>
              <a:rPr sz="2400" kern="0" spc="110" dirty="0">
                <a:solidFill>
                  <a:srgbClr val="FFFFFF"/>
                </a:solidFill>
                <a:latin typeface="Verdana"/>
                <a:cs typeface="Verdana"/>
              </a:rPr>
              <a:t>is</a:t>
            </a:r>
            <a:r>
              <a:rPr sz="2400" kern="0" spc="-83" dirty="0">
                <a:solidFill>
                  <a:srgbClr val="FFFFFF"/>
                </a:solidFill>
                <a:latin typeface="Verdana"/>
                <a:cs typeface="Verdana"/>
              </a:rPr>
              <a:t> </a:t>
            </a:r>
            <a:r>
              <a:rPr sz="2400" kern="0" spc="173" dirty="0">
                <a:solidFill>
                  <a:srgbClr val="FFFFFF"/>
                </a:solidFill>
                <a:latin typeface="Verdana"/>
                <a:cs typeface="Verdana"/>
              </a:rPr>
              <a:t>up</a:t>
            </a:r>
            <a:r>
              <a:rPr sz="2400" kern="0" spc="-87" dirty="0">
                <a:solidFill>
                  <a:srgbClr val="FFFFFF"/>
                </a:solidFill>
                <a:latin typeface="Verdana"/>
                <a:cs typeface="Verdana"/>
              </a:rPr>
              <a:t> </a:t>
            </a:r>
            <a:r>
              <a:rPr sz="2400" kern="0" spc="123" dirty="0">
                <a:solidFill>
                  <a:srgbClr val="FFFFFF"/>
                </a:solidFill>
                <a:latin typeface="Verdana"/>
                <a:cs typeface="Verdana"/>
              </a:rPr>
              <a:t>for</a:t>
            </a:r>
            <a:r>
              <a:rPr sz="2400" kern="0" spc="-87" dirty="0">
                <a:solidFill>
                  <a:srgbClr val="FFFFFF"/>
                </a:solidFill>
                <a:latin typeface="Verdana"/>
                <a:cs typeface="Verdana"/>
              </a:rPr>
              <a:t> </a:t>
            </a:r>
            <a:r>
              <a:rPr sz="2400" kern="0" spc="130" dirty="0">
                <a:solidFill>
                  <a:srgbClr val="FFFFFF"/>
                </a:solidFill>
                <a:latin typeface="Verdana"/>
                <a:cs typeface="Verdana"/>
              </a:rPr>
              <a:t>the</a:t>
            </a:r>
            <a:r>
              <a:rPr sz="2400" kern="0" spc="-83" dirty="0">
                <a:solidFill>
                  <a:srgbClr val="FFFFFF"/>
                </a:solidFill>
                <a:latin typeface="Verdana"/>
                <a:cs typeface="Verdana"/>
              </a:rPr>
              <a:t> </a:t>
            </a:r>
            <a:r>
              <a:rPr sz="2400" kern="0" spc="30" dirty="0">
                <a:solidFill>
                  <a:srgbClr val="FFFFFF"/>
                </a:solidFill>
                <a:latin typeface="Verdana"/>
                <a:cs typeface="Verdana"/>
              </a:rPr>
              <a:t>job</a:t>
            </a:r>
            <a:r>
              <a:rPr lang="en-US" sz="2400" kern="0" spc="30" dirty="0">
                <a:solidFill>
                  <a:srgbClr val="FFFFFF"/>
                </a:solidFill>
                <a:latin typeface="Verdana"/>
                <a:cs typeface="Verdana"/>
              </a:rPr>
              <a:t>.</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7772993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2"/>
            <a:ext cx="12196392" cy="6392196"/>
          </a:xfrm>
          <a:prstGeom prst="rect">
            <a:avLst/>
          </a:prstGeom>
        </p:spPr>
      </p:pic>
      <p:sp>
        <p:nvSpPr>
          <p:cNvPr id="3" name="object 3"/>
          <p:cNvSpPr txBox="1"/>
          <p:nvPr/>
        </p:nvSpPr>
        <p:spPr>
          <a:xfrm>
            <a:off x="506592" y="614770"/>
            <a:ext cx="11007937" cy="5092847"/>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530463" marR="4657" algn="just">
              <a:lnSpc>
                <a:spcPts val="3354"/>
              </a:lnSpc>
              <a:spcBef>
                <a:spcPts val="189"/>
              </a:spcBef>
            </a:pPr>
            <a:r>
              <a:rPr sz="2400" kern="0" spc="187" dirty="0">
                <a:solidFill>
                  <a:sysClr val="windowText" lastClr="000000"/>
                </a:solidFill>
                <a:latin typeface="Verdana"/>
                <a:cs typeface="Verdana"/>
              </a:rPr>
              <a:t>As</a:t>
            </a:r>
            <a:r>
              <a:rPr sz="2400" kern="0" spc="-83"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80" dirty="0">
                <a:solidFill>
                  <a:sysClr val="windowText" lastClr="000000"/>
                </a:solidFill>
                <a:latin typeface="Verdana"/>
                <a:cs typeface="Verdana"/>
              </a:rPr>
              <a:t> </a:t>
            </a:r>
            <a:r>
              <a:rPr sz="2400" kern="0" spc="107" dirty="0">
                <a:solidFill>
                  <a:sysClr val="windowText" lastClr="000000"/>
                </a:solidFill>
                <a:latin typeface="Verdana"/>
                <a:cs typeface="Verdana"/>
              </a:rPr>
              <a:t>family</a:t>
            </a:r>
            <a:r>
              <a:rPr sz="2400" kern="0" spc="-80" dirty="0">
                <a:solidFill>
                  <a:sysClr val="windowText" lastClr="000000"/>
                </a:solidFill>
                <a:latin typeface="Verdana"/>
                <a:cs typeface="Verdana"/>
              </a:rPr>
              <a:t> </a:t>
            </a:r>
            <a:r>
              <a:rPr sz="2400" kern="0" spc="103" dirty="0">
                <a:solidFill>
                  <a:sysClr val="windowText" lastClr="000000"/>
                </a:solidFill>
                <a:latin typeface="Verdana"/>
                <a:cs typeface="Verdana"/>
              </a:rPr>
              <a:t>member,</a:t>
            </a:r>
            <a:r>
              <a:rPr sz="2400" kern="0" spc="-80" dirty="0">
                <a:solidFill>
                  <a:sysClr val="windowText" lastClr="000000"/>
                </a:solidFill>
                <a:latin typeface="Verdana"/>
                <a:cs typeface="Verdana"/>
              </a:rPr>
              <a:t> </a:t>
            </a:r>
            <a:r>
              <a:rPr sz="2400" kern="0" spc="113" dirty="0">
                <a:solidFill>
                  <a:sysClr val="windowText" lastClr="000000"/>
                </a:solidFill>
                <a:latin typeface="Verdana"/>
                <a:cs typeface="Verdana"/>
              </a:rPr>
              <a:t>it’s</a:t>
            </a:r>
            <a:r>
              <a:rPr sz="2400" kern="0" spc="-80" dirty="0">
                <a:solidFill>
                  <a:sysClr val="windowText" lastClr="000000"/>
                </a:solidFill>
                <a:latin typeface="Verdana"/>
                <a:cs typeface="Verdana"/>
              </a:rPr>
              <a:t> </a:t>
            </a:r>
            <a:r>
              <a:rPr sz="2400" kern="0" spc="47" dirty="0">
                <a:solidFill>
                  <a:sysClr val="windowText" lastClr="000000"/>
                </a:solidFill>
                <a:latin typeface="Verdana"/>
                <a:cs typeface="Verdana"/>
              </a:rPr>
              <a:t>likely</a:t>
            </a:r>
            <a:r>
              <a:rPr sz="2400" kern="0" spc="-80" dirty="0">
                <a:solidFill>
                  <a:sysClr val="windowText" lastClr="000000"/>
                </a:solidFill>
                <a:latin typeface="Verdana"/>
                <a:cs typeface="Verdana"/>
              </a:rPr>
              <a:t> </a:t>
            </a:r>
            <a:r>
              <a:rPr sz="2400" kern="0" spc="120" dirty="0">
                <a:solidFill>
                  <a:sysClr val="windowText" lastClr="000000"/>
                </a:solidFill>
                <a:latin typeface="Verdana"/>
                <a:cs typeface="Verdana"/>
              </a:rPr>
              <a:t>this</a:t>
            </a:r>
            <a:r>
              <a:rPr sz="2400" kern="0" spc="-80" dirty="0">
                <a:solidFill>
                  <a:sysClr val="windowText" lastClr="000000"/>
                </a:solidFill>
                <a:latin typeface="Verdana"/>
                <a:cs typeface="Verdana"/>
              </a:rPr>
              <a:t> </a:t>
            </a:r>
            <a:r>
              <a:rPr sz="2400" kern="0" spc="147" dirty="0">
                <a:solidFill>
                  <a:sysClr val="windowText" lastClr="000000"/>
                </a:solidFill>
                <a:latin typeface="Verdana"/>
                <a:cs typeface="Verdana"/>
              </a:rPr>
              <a:t>person</a:t>
            </a:r>
            <a:r>
              <a:rPr sz="2400" kern="0" spc="-80" dirty="0">
                <a:solidFill>
                  <a:sysClr val="windowText" lastClr="000000"/>
                </a:solidFill>
                <a:latin typeface="Verdana"/>
                <a:cs typeface="Verdana"/>
              </a:rPr>
              <a:t> </a:t>
            </a:r>
            <a:r>
              <a:rPr sz="2400" kern="0" spc="70" dirty="0">
                <a:solidFill>
                  <a:sysClr val="windowText" lastClr="000000"/>
                </a:solidFill>
                <a:latin typeface="Verdana"/>
                <a:cs typeface="Verdana"/>
              </a:rPr>
              <a:t>will</a:t>
            </a:r>
            <a:r>
              <a:rPr sz="2400" kern="0" spc="-80" dirty="0">
                <a:solidFill>
                  <a:sysClr val="windowText" lastClr="000000"/>
                </a:solidFill>
                <a:latin typeface="Verdana"/>
                <a:cs typeface="Verdana"/>
              </a:rPr>
              <a:t> </a:t>
            </a:r>
            <a:r>
              <a:rPr sz="2400" kern="0" spc="120" dirty="0">
                <a:solidFill>
                  <a:sysClr val="windowText" lastClr="000000"/>
                </a:solidFill>
                <a:latin typeface="Verdana"/>
                <a:cs typeface="Verdana"/>
              </a:rPr>
              <a:t>have</a:t>
            </a:r>
            <a:r>
              <a:rPr sz="2400" kern="0" spc="-80" dirty="0">
                <a:solidFill>
                  <a:sysClr val="windowText" lastClr="000000"/>
                </a:solidFill>
                <a:latin typeface="Verdana"/>
                <a:cs typeface="Verdana"/>
              </a:rPr>
              <a:t> </a:t>
            </a:r>
            <a:r>
              <a:rPr sz="2400" kern="0" spc="167" dirty="0">
                <a:solidFill>
                  <a:sysClr val="windowText" lastClr="000000"/>
                </a:solidFill>
                <a:latin typeface="Verdana"/>
                <a:cs typeface="Verdana"/>
              </a:rPr>
              <a:t>an</a:t>
            </a:r>
            <a:r>
              <a:rPr sz="2400" kern="0" spc="-83" dirty="0">
                <a:solidFill>
                  <a:sysClr val="windowText" lastClr="000000"/>
                </a:solidFill>
                <a:latin typeface="Verdana"/>
                <a:cs typeface="Verdana"/>
              </a:rPr>
              <a:t> </a:t>
            </a:r>
            <a:r>
              <a:rPr sz="2400" kern="0" spc="107" dirty="0">
                <a:solidFill>
                  <a:sysClr val="windowText" lastClr="000000"/>
                </a:solidFill>
                <a:latin typeface="Verdana"/>
                <a:cs typeface="Verdana"/>
              </a:rPr>
              <a:t>intimate </a:t>
            </a:r>
            <a:r>
              <a:rPr sz="2400" kern="0" spc="130" dirty="0">
                <a:solidFill>
                  <a:sysClr val="windowText" lastClr="000000"/>
                </a:solidFill>
                <a:latin typeface="Verdana"/>
                <a:cs typeface="Verdana"/>
              </a:rPr>
              <a:t>knowledge</a:t>
            </a:r>
            <a:r>
              <a:rPr sz="2400" kern="0" spc="177"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177"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180" dirty="0">
                <a:solidFill>
                  <a:sysClr val="windowText" lastClr="000000"/>
                </a:solidFill>
                <a:latin typeface="Verdana"/>
                <a:cs typeface="Verdana"/>
              </a:rPr>
              <a:t> </a:t>
            </a:r>
            <a:r>
              <a:rPr sz="2400" kern="0" spc="157" dirty="0">
                <a:solidFill>
                  <a:sysClr val="windowText" lastClr="000000"/>
                </a:solidFill>
                <a:latin typeface="Verdana"/>
                <a:cs typeface="Verdana"/>
              </a:rPr>
              <a:t>business</a:t>
            </a:r>
            <a:r>
              <a:rPr sz="2400" kern="0" spc="177"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177"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180" dirty="0">
                <a:solidFill>
                  <a:sysClr val="windowText" lastClr="000000"/>
                </a:solidFill>
                <a:latin typeface="Verdana"/>
                <a:cs typeface="Verdana"/>
              </a:rPr>
              <a:t> </a:t>
            </a:r>
            <a:r>
              <a:rPr sz="2400" kern="0" spc="136" dirty="0">
                <a:solidFill>
                  <a:sysClr val="windowText" lastClr="000000"/>
                </a:solidFill>
                <a:latin typeface="Verdana"/>
                <a:cs typeface="Verdana"/>
              </a:rPr>
              <a:t>good</a:t>
            </a:r>
            <a:r>
              <a:rPr sz="2400" kern="0" spc="177" dirty="0">
                <a:solidFill>
                  <a:sysClr val="windowText" lastClr="000000"/>
                </a:solidFill>
                <a:latin typeface="Verdana"/>
                <a:cs typeface="Verdana"/>
              </a:rPr>
              <a:t> </a:t>
            </a:r>
            <a:r>
              <a:rPr sz="2400" kern="0" spc="140" dirty="0">
                <a:solidFill>
                  <a:sysClr val="windowText" lastClr="000000"/>
                </a:solidFill>
                <a:latin typeface="Verdana"/>
                <a:cs typeface="Verdana"/>
              </a:rPr>
              <a:t>understanding</a:t>
            </a:r>
            <a:r>
              <a:rPr sz="2400" kern="0" spc="177"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180" dirty="0">
                <a:solidFill>
                  <a:sysClr val="windowText" lastClr="000000"/>
                </a:solidFill>
                <a:latin typeface="Verdana"/>
                <a:cs typeface="Verdana"/>
              </a:rPr>
              <a:t> </a:t>
            </a:r>
            <a:r>
              <a:rPr sz="2400" kern="0" spc="169" dirty="0">
                <a:solidFill>
                  <a:sysClr val="windowText" lastClr="000000"/>
                </a:solidFill>
                <a:latin typeface="Verdana"/>
                <a:cs typeface="Verdana"/>
              </a:rPr>
              <a:t>how </a:t>
            </a:r>
            <a:r>
              <a:rPr sz="2400" kern="0" spc="47" dirty="0">
                <a:solidFill>
                  <a:sysClr val="windowText" lastClr="000000"/>
                </a:solidFill>
                <a:latin typeface="Verdana"/>
                <a:cs typeface="Verdana"/>
              </a:rPr>
              <a:t>it</a:t>
            </a:r>
            <a:r>
              <a:rPr sz="2400" kern="0" spc="-87" dirty="0">
                <a:solidFill>
                  <a:sysClr val="windowText" lastClr="000000"/>
                </a:solidFill>
                <a:latin typeface="Verdana"/>
                <a:cs typeface="Verdana"/>
              </a:rPr>
              <a:t> </a:t>
            </a:r>
            <a:r>
              <a:rPr sz="2400" kern="0" spc="110" dirty="0">
                <a:solidFill>
                  <a:sysClr val="windowText" lastClr="000000"/>
                </a:solidFill>
                <a:latin typeface="Verdana"/>
                <a:cs typeface="Verdana"/>
              </a:rPr>
              <a:t>is</a:t>
            </a:r>
            <a:r>
              <a:rPr sz="2400" kern="0" spc="-83" dirty="0">
                <a:solidFill>
                  <a:sysClr val="windowText" lastClr="000000"/>
                </a:solidFill>
                <a:latin typeface="Verdana"/>
                <a:cs typeface="Verdana"/>
              </a:rPr>
              <a:t> </a:t>
            </a:r>
            <a:r>
              <a:rPr sz="2400" kern="0" spc="-13" dirty="0">
                <a:solidFill>
                  <a:sysClr val="windowText" lastClr="000000"/>
                </a:solidFill>
                <a:latin typeface="Verdana"/>
                <a:cs typeface="Verdana"/>
              </a:rPr>
              <a:t>run.</a:t>
            </a:r>
            <a:endParaRPr sz="2400" kern="0" dirty="0">
              <a:solidFill>
                <a:sysClr val="windowText" lastClr="000000"/>
              </a:solidFill>
              <a:latin typeface="Verdana"/>
              <a:cs typeface="Verdana"/>
            </a:endParaRPr>
          </a:p>
          <a:p>
            <a:pPr marL="530463" algn="just">
              <a:spcBef>
                <a:spcPts val="277"/>
              </a:spcBef>
            </a:pPr>
            <a:r>
              <a:rPr sz="2400" kern="0" spc="100" dirty="0">
                <a:solidFill>
                  <a:sysClr val="windowText" lastClr="000000"/>
                </a:solidFill>
                <a:latin typeface="Verdana"/>
                <a:cs typeface="Verdana"/>
              </a:rPr>
              <a:t>This</a:t>
            </a:r>
            <a:r>
              <a:rPr sz="2400" kern="0" spc="-50" dirty="0">
                <a:solidFill>
                  <a:sysClr val="windowText" lastClr="000000"/>
                </a:solidFill>
                <a:latin typeface="Verdana"/>
                <a:cs typeface="Verdana"/>
              </a:rPr>
              <a:t> </a:t>
            </a:r>
            <a:r>
              <a:rPr sz="2400" kern="0" spc="147" dirty="0">
                <a:solidFill>
                  <a:sysClr val="windowText" lastClr="000000"/>
                </a:solidFill>
                <a:latin typeface="Verdana"/>
                <a:cs typeface="Verdana"/>
              </a:rPr>
              <a:t>person</a:t>
            </a:r>
            <a:r>
              <a:rPr sz="2400" kern="0" spc="-47" dirty="0">
                <a:solidFill>
                  <a:sysClr val="windowText" lastClr="000000"/>
                </a:solidFill>
                <a:latin typeface="Verdana"/>
                <a:cs typeface="Verdana"/>
              </a:rPr>
              <a:t> </a:t>
            </a:r>
            <a:r>
              <a:rPr sz="2400" kern="0" spc="200" dirty="0">
                <a:solidFill>
                  <a:sysClr val="windowText" lastClr="000000"/>
                </a:solidFill>
                <a:latin typeface="Verdana"/>
                <a:cs typeface="Verdana"/>
              </a:rPr>
              <a:t>can</a:t>
            </a:r>
            <a:r>
              <a:rPr sz="2400" kern="0" spc="-47"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50" dirty="0">
                <a:solidFill>
                  <a:sysClr val="windowText" lastClr="000000"/>
                </a:solidFill>
                <a:latin typeface="Verdana"/>
                <a:cs typeface="Verdana"/>
              </a:rPr>
              <a:t> </a:t>
            </a:r>
            <a:r>
              <a:rPr sz="2400" kern="0" spc="130" dirty="0">
                <a:solidFill>
                  <a:sysClr val="windowText" lastClr="000000"/>
                </a:solidFill>
                <a:latin typeface="Verdana"/>
                <a:cs typeface="Verdana"/>
              </a:rPr>
              <a:t>prepared</a:t>
            </a:r>
            <a:r>
              <a:rPr sz="2400" kern="0" spc="-47" dirty="0">
                <a:solidFill>
                  <a:sysClr val="windowText" lastClr="000000"/>
                </a:solidFill>
                <a:latin typeface="Verdana"/>
                <a:cs typeface="Verdana"/>
              </a:rPr>
              <a:t> </a:t>
            </a:r>
            <a:r>
              <a:rPr sz="2400" kern="0" spc="123" dirty="0">
                <a:solidFill>
                  <a:sysClr val="windowText" lastClr="000000"/>
                </a:solidFill>
                <a:latin typeface="Verdana"/>
                <a:cs typeface="Verdana"/>
              </a:rPr>
              <a:t>for</a:t>
            </a:r>
            <a:r>
              <a:rPr sz="2400" kern="0" spc="-47" dirty="0">
                <a:solidFill>
                  <a:sysClr val="windowText" lastClr="000000"/>
                </a:solidFill>
                <a:latin typeface="Verdana"/>
                <a:cs typeface="Verdana"/>
              </a:rPr>
              <a:t> </a:t>
            </a:r>
            <a:r>
              <a:rPr sz="2400" kern="0" spc="113" dirty="0">
                <a:solidFill>
                  <a:sysClr val="windowText" lastClr="000000"/>
                </a:solidFill>
                <a:latin typeface="Verdana"/>
                <a:cs typeface="Verdana"/>
              </a:rPr>
              <a:t>transitioning</a:t>
            </a:r>
            <a:r>
              <a:rPr sz="2400" kern="0" spc="-47" dirty="0">
                <a:solidFill>
                  <a:sysClr val="windowText" lastClr="000000"/>
                </a:solidFill>
                <a:latin typeface="Verdana"/>
                <a:cs typeface="Verdana"/>
              </a:rPr>
              <a:t> </a:t>
            </a:r>
            <a:r>
              <a:rPr sz="2400" kern="0" spc="100" dirty="0">
                <a:solidFill>
                  <a:sysClr val="windowText" lastClr="000000"/>
                </a:solidFill>
                <a:latin typeface="Verdana"/>
                <a:cs typeface="Verdana"/>
              </a:rPr>
              <a:t>into</a:t>
            </a:r>
            <a:r>
              <a:rPr sz="2400" kern="0" spc="-50"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47" dirty="0">
                <a:solidFill>
                  <a:sysClr val="windowText" lastClr="000000"/>
                </a:solidFill>
                <a:latin typeface="Verdana"/>
                <a:cs typeface="Verdana"/>
              </a:rPr>
              <a:t> </a:t>
            </a:r>
            <a:r>
              <a:rPr sz="2400" kern="0" spc="113" dirty="0">
                <a:solidFill>
                  <a:sysClr val="windowText" lastClr="000000"/>
                </a:solidFill>
                <a:latin typeface="Verdana"/>
                <a:cs typeface="Verdana"/>
              </a:rPr>
              <a:t>leadership</a:t>
            </a:r>
            <a:endParaRPr sz="2400" kern="0" dirty="0">
              <a:solidFill>
                <a:sysClr val="windowText" lastClr="000000"/>
              </a:solidFill>
              <a:latin typeface="Verdana"/>
              <a:cs typeface="Verdana"/>
            </a:endParaRPr>
          </a:p>
          <a:p>
            <a:pPr marL="530463" algn="just">
              <a:spcBef>
                <a:spcPts val="470"/>
              </a:spcBef>
            </a:pPr>
            <a:r>
              <a:rPr sz="2400" kern="0" spc="90" dirty="0">
                <a:solidFill>
                  <a:sysClr val="windowText" lastClr="000000"/>
                </a:solidFill>
                <a:latin typeface="Verdana"/>
                <a:cs typeface="Verdana"/>
              </a:rPr>
              <a:t>role</a:t>
            </a:r>
            <a:r>
              <a:rPr sz="2400" kern="0" spc="-80" dirty="0">
                <a:solidFill>
                  <a:sysClr val="windowText" lastClr="000000"/>
                </a:solidFill>
                <a:latin typeface="Verdana"/>
                <a:cs typeface="Verdana"/>
              </a:rPr>
              <a:t> </a:t>
            </a:r>
            <a:r>
              <a:rPr sz="2400" kern="0" spc="100" dirty="0">
                <a:solidFill>
                  <a:sysClr val="windowText" lastClr="000000"/>
                </a:solidFill>
                <a:latin typeface="Verdana"/>
                <a:cs typeface="Verdana"/>
              </a:rPr>
              <a:t>over</a:t>
            </a:r>
            <a:r>
              <a:rPr sz="2400" kern="0" spc="-80" dirty="0">
                <a:solidFill>
                  <a:sysClr val="windowText" lastClr="000000"/>
                </a:solidFill>
                <a:latin typeface="Verdana"/>
                <a:cs typeface="Verdana"/>
              </a:rPr>
              <a:t> </a:t>
            </a:r>
            <a:r>
              <a:rPr sz="2400" kern="0" spc="167" dirty="0">
                <a:solidFill>
                  <a:sysClr val="windowText" lastClr="000000"/>
                </a:solidFill>
                <a:latin typeface="Verdana"/>
                <a:cs typeface="Verdana"/>
              </a:rPr>
              <a:t>many</a:t>
            </a:r>
            <a:r>
              <a:rPr sz="2400" kern="0" spc="-80" dirty="0">
                <a:solidFill>
                  <a:sysClr val="windowText" lastClr="000000"/>
                </a:solidFill>
                <a:latin typeface="Verdana"/>
                <a:cs typeface="Verdana"/>
              </a:rPr>
              <a:t> </a:t>
            </a:r>
            <a:r>
              <a:rPr sz="2400" kern="0" spc="40" dirty="0">
                <a:solidFill>
                  <a:sysClr val="windowText" lastClr="000000"/>
                </a:solidFill>
                <a:latin typeface="Verdana"/>
                <a:cs typeface="Verdana"/>
              </a:rPr>
              <a:t>years.</a:t>
            </a:r>
            <a:endParaRPr sz="2400" kern="0" dirty="0">
              <a:solidFill>
                <a:sysClr val="windowText" lastClr="000000"/>
              </a:solidFill>
              <a:latin typeface="Verdana"/>
              <a:cs typeface="Verdana"/>
            </a:endParaRPr>
          </a:p>
          <a:p>
            <a:pPr>
              <a:spcBef>
                <a:spcPts val="17"/>
              </a:spcBef>
            </a:pPr>
            <a:endParaRPr sz="2400" kern="0" dirty="0">
              <a:solidFill>
                <a:sysClr val="windowText" lastClr="000000"/>
              </a:solidFill>
              <a:latin typeface="Verdana"/>
              <a:cs typeface="Verdana"/>
            </a:endParaRPr>
          </a:p>
          <a:p>
            <a:pPr marL="8467"/>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530463" marR="3387" algn="just">
              <a:lnSpc>
                <a:spcPts val="3354"/>
              </a:lnSpc>
              <a:spcBef>
                <a:spcPts val="187"/>
              </a:spcBef>
            </a:pPr>
            <a:r>
              <a:rPr sz="2400" kern="0" spc="100" dirty="0">
                <a:solidFill>
                  <a:sysClr val="windowText" lastClr="000000"/>
                </a:solidFill>
                <a:latin typeface="Verdana"/>
                <a:cs typeface="Verdana"/>
              </a:rPr>
              <a:t>The</a:t>
            </a:r>
            <a:r>
              <a:rPr sz="2400" kern="0" spc="-30" dirty="0">
                <a:solidFill>
                  <a:sysClr val="windowText" lastClr="000000"/>
                </a:solidFill>
                <a:latin typeface="Verdana"/>
                <a:cs typeface="Verdana"/>
              </a:rPr>
              <a:t>  </a:t>
            </a:r>
            <a:r>
              <a:rPr sz="2400" kern="0" spc="103" dirty="0">
                <a:solidFill>
                  <a:sysClr val="windowText" lastClr="000000"/>
                </a:solidFill>
                <a:latin typeface="Verdana"/>
                <a:cs typeface="Verdana"/>
              </a:rPr>
              <a:t>idea</a:t>
            </a:r>
            <a:r>
              <a:rPr sz="2400" kern="0" spc="-23"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23" dirty="0">
                <a:solidFill>
                  <a:sysClr val="windowText" lastClr="000000"/>
                </a:solidFill>
                <a:latin typeface="Verdana"/>
                <a:cs typeface="Verdana"/>
              </a:rPr>
              <a:t>  </a:t>
            </a:r>
            <a:r>
              <a:rPr sz="2400" kern="0" spc="140" dirty="0">
                <a:solidFill>
                  <a:sysClr val="windowText" lastClr="000000"/>
                </a:solidFill>
                <a:latin typeface="Verdana"/>
                <a:cs typeface="Verdana"/>
              </a:rPr>
              <a:t>running</a:t>
            </a:r>
            <a:r>
              <a:rPr sz="2400" kern="0" spc="-23"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23" dirty="0">
                <a:solidFill>
                  <a:sysClr val="windowText" lastClr="000000"/>
                </a:solidFill>
                <a:latin typeface="Verdana"/>
                <a:cs typeface="Verdana"/>
              </a:rPr>
              <a:t>  </a:t>
            </a:r>
            <a:r>
              <a:rPr sz="2400" kern="0" spc="103" dirty="0">
                <a:solidFill>
                  <a:sysClr val="windowText" lastClr="000000"/>
                </a:solidFill>
                <a:latin typeface="Verdana"/>
                <a:cs typeface="Verdana"/>
              </a:rPr>
              <a:t>multiple</a:t>
            </a:r>
            <a:r>
              <a:rPr sz="2400" kern="0" spc="-23" dirty="0">
                <a:solidFill>
                  <a:sysClr val="windowText" lastClr="000000"/>
                </a:solidFill>
                <a:latin typeface="Verdana"/>
                <a:cs typeface="Verdana"/>
              </a:rPr>
              <a:t>  </a:t>
            </a:r>
            <a:r>
              <a:rPr sz="2400" kern="0" spc="120" dirty="0">
                <a:solidFill>
                  <a:sysClr val="windowText" lastClr="000000"/>
                </a:solidFill>
                <a:latin typeface="Verdana"/>
                <a:cs typeface="Verdana"/>
              </a:rPr>
              <a:t>generation</a:t>
            </a:r>
            <a:r>
              <a:rPr sz="2400" kern="0" spc="-23" dirty="0">
                <a:solidFill>
                  <a:sysClr val="windowText" lastClr="000000"/>
                </a:solidFill>
                <a:latin typeface="Verdana"/>
                <a:cs typeface="Verdana"/>
              </a:rPr>
              <a:t>  </a:t>
            </a:r>
            <a:r>
              <a:rPr sz="2400" kern="0" spc="107" dirty="0">
                <a:solidFill>
                  <a:sysClr val="windowText" lastClr="000000"/>
                </a:solidFill>
                <a:latin typeface="Verdana"/>
                <a:cs typeface="Verdana"/>
              </a:rPr>
              <a:t>family</a:t>
            </a:r>
            <a:r>
              <a:rPr sz="2400" kern="0" spc="-23" dirty="0">
                <a:solidFill>
                  <a:sysClr val="windowText" lastClr="000000"/>
                </a:solidFill>
                <a:latin typeface="Verdana"/>
                <a:cs typeface="Verdana"/>
              </a:rPr>
              <a:t>  </a:t>
            </a:r>
            <a:r>
              <a:rPr sz="2400" kern="0" spc="150" dirty="0">
                <a:solidFill>
                  <a:sysClr val="windowText" lastClr="000000"/>
                </a:solidFill>
                <a:latin typeface="Verdana"/>
                <a:cs typeface="Verdana"/>
              </a:rPr>
              <a:t>business </a:t>
            </a:r>
            <a:r>
              <a:rPr sz="2400" kern="0" spc="143" dirty="0">
                <a:solidFill>
                  <a:sysClr val="windowText" lastClr="000000"/>
                </a:solidFill>
                <a:latin typeface="Verdana"/>
                <a:cs typeface="Verdana"/>
              </a:rPr>
              <a:t>might</a:t>
            </a:r>
            <a:r>
              <a:rPr sz="2400" kern="0" spc="133" dirty="0">
                <a:solidFill>
                  <a:sysClr val="windowText" lastClr="000000"/>
                </a:solidFill>
                <a:latin typeface="Verdana"/>
                <a:cs typeface="Verdana"/>
              </a:rPr>
              <a:t> </a:t>
            </a:r>
            <a:r>
              <a:rPr sz="2400" kern="0" spc="183" dirty="0">
                <a:solidFill>
                  <a:sysClr val="windowText" lastClr="000000"/>
                </a:solidFill>
                <a:latin typeface="Verdana"/>
                <a:cs typeface="Verdana"/>
              </a:rPr>
              <a:t>seem</a:t>
            </a:r>
            <a:r>
              <a:rPr sz="2400" kern="0" spc="136" dirty="0">
                <a:solidFill>
                  <a:sysClr val="windowText" lastClr="000000"/>
                </a:solidFill>
                <a:latin typeface="Verdana"/>
                <a:cs typeface="Verdana"/>
              </a:rPr>
              <a:t> </a:t>
            </a:r>
            <a:r>
              <a:rPr sz="2400" kern="0" spc="67" dirty="0">
                <a:solidFill>
                  <a:sysClr val="windowText" lastClr="000000"/>
                </a:solidFill>
                <a:latin typeface="Verdana"/>
                <a:cs typeface="Verdana"/>
              </a:rPr>
              <a:t>attractive,</a:t>
            </a:r>
            <a:r>
              <a:rPr sz="2400" kern="0" spc="133" dirty="0">
                <a:solidFill>
                  <a:sysClr val="windowText" lastClr="000000"/>
                </a:solidFill>
                <a:latin typeface="Verdana"/>
                <a:cs typeface="Verdana"/>
              </a:rPr>
              <a:t> </a:t>
            </a:r>
            <a:r>
              <a:rPr sz="2400" kern="0" spc="136" dirty="0">
                <a:solidFill>
                  <a:sysClr val="windowText" lastClr="000000"/>
                </a:solidFill>
                <a:latin typeface="Verdana"/>
                <a:cs typeface="Verdana"/>
              </a:rPr>
              <a:t>but </a:t>
            </a:r>
            <a:r>
              <a:rPr sz="2400" kern="0" spc="120" dirty="0">
                <a:solidFill>
                  <a:sysClr val="windowText" lastClr="000000"/>
                </a:solidFill>
                <a:latin typeface="Verdana"/>
                <a:cs typeface="Verdana"/>
              </a:rPr>
              <a:t>there</a:t>
            </a:r>
            <a:r>
              <a:rPr sz="2400" kern="0" spc="133" dirty="0">
                <a:solidFill>
                  <a:sysClr val="windowText" lastClr="000000"/>
                </a:solidFill>
                <a:latin typeface="Verdana"/>
                <a:cs typeface="Verdana"/>
              </a:rPr>
              <a:t> </a:t>
            </a:r>
            <a:r>
              <a:rPr sz="2400" kern="0" spc="163" dirty="0">
                <a:solidFill>
                  <a:sysClr val="windowText" lastClr="000000"/>
                </a:solidFill>
                <a:latin typeface="Verdana"/>
                <a:cs typeface="Verdana"/>
              </a:rPr>
              <a:t>may</a:t>
            </a:r>
            <a:r>
              <a:rPr sz="2400" kern="0" spc="136" dirty="0">
                <a:solidFill>
                  <a:sysClr val="windowText" lastClr="000000"/>
                </a:solidFill>
                <a:latin typeface="Verdana"/>
                <a:cs typeface="Verdana"/>
              </a:rPr>
              <a:t> </a:t>
            </a:r>
            <a:r>
              <a:rPr sz="2400" kern="0" spc="130" dirty="0">
                <a:solidFill>
                  <a:sysClr val="windowText" lastClr="000000"/>
                </a:solidFill>
                <a:latin typeface="Verdana"/>
                <a:cs typeface="Verdana"/>
              </a:rPr>
              <a:t>not</a:t>
            </a:r>
            <a:r>
              <a:rPr sz="2400" kern="0" spc="133"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136" dirty="0">
                <a:solidFill>
                  <a:sysClr val="windowText" lastClr="000000"/>
                </a:solidFill>
                <a:latin typeface="Verdana"/>
                <a:cs typeface="Verdana"/>
              </a:rPr>
              <a:t> </a:t>
            </a:r>
            <a:r>
              <a:rPr sz="2400" kern="0" spc="167" dirty="0">
                <a:solidFill>
                  <a:sysClr val="windowText" lastClr="000000"/>
                </a:solidFill>
                <a:latin typeface="Verdana"/>
                <a:cs typeface="Verdana"/>
              </a:rPr>
              <a:t>someone</a:t>
            </a:r>
            <a:r>
              <a:rPr sz="2400" kern="0" spc="133" dirty="0">
                <a:solidFill>
                  <a:sysClr val="windowText" lastClr="000000"/>
                </a:solidFill>
                <a:latin typeface="Verdana"/>
                <a:cs typeface="Verdana"/>
              </a:rPr>
              <a:t> </a:t>
            </a:r>
            <a:r>
              <a:rPr sz="2400" kern="0" spc="187" dirty="0">
                <a:solidFill>
                  <a:sysClr val="windowText" lastClr="000000"/>
                </a:solidFill>
                <a:latin typeface="Verdana"/>
                <a:cs typeface="Verdana"/>
              </a:rPr>
              <a:t>who</a:t>
            </a:r>
            <a:r>
              <a:rPr sz="2400" kern="0" spc="136" dirty="0">
                <a:solidFill>
                  <a:sysClr val="windowText" lastClr="000000"/>
                </a:solidFill>
                <a:latin typeface="Verdana"/>
                <a:cs typeface="Verdana"/>
              </a:rPr>
              <a:t> </a:t>
            </a:r>
            <a:r>
              <a:rPr sz="2400" kern="0" spc="93" dirty="0">
                <a:solidFill>
                  <a:sysClr val="windowText" lastClr="000000"/>
                </a:solidFill>
                <a:latin typeface="Verdana"/>
                <a:cs typeface="Verdana"/>
              </a:rPr>
              <a:t>is </a:t>
            </a:r>
            <a:r>
              <a:rPr sz="2400" kern="0" spc="140" dirty="0">
                <a:solidFill>
                  <a:sysClr val="windowText" lastClr="000000"/>
                </a:solidFill>
                <a:latin typeface="Verdana"/>
                <a:cs typeface="Verdana"/>
              </a:rPr>
              <a:t>capable</a:t>
            </a:r>
            <a:r>
              <a:rPr sz="2400" kern="0" spc="-80"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80" dirty="0">
                <a:solidFill>
                  <a:sysClr val="windowText" lastClr="000000"/>
                </a:solidFill>
                <a:latin typeface="Verdana"/>
                <a:cs typeface="Verdana"/>
              </a:rPr>
              <a:t> </a:t>
            </a:r>
            <a:r>
              <a:rPr sz="2400" kern="0" spc="113" dirty="0">
                <a:solidFill>
                  <a:sysClr val="windowText" lastClr="000000"/>
                </a:solidFill>
                <a:latin typeface="Verdana"/>
                <a:cs typeface="Verdana"/>
              </a:rPr>
              <a:t>taking</a:t>
            </a:r>
            <a:r>
              <a:rPr sz="2400" kern="0" spc="-80" dirty="0">
                <a:solidFill>
                  <a:sysClr val="windowText" lastClr="000000"/>
                </a:solidFill>
                <a:latin typeface="Verdana"/>
                <a:cs typeface="Verdana"/>
              </a:rPr>
              <a:t> </a:t>
            </a:r>
            <a:r>
              <a:rPr sz="2400" kern="0" spc="153" dirty="0">
                <a:solidFill>
                  <a:sysClr val="windowText" lastClr="000000"/>
                </a:solidFill>
                <a:latin typeface="Verdana"/>
                <a:cs typeface="Verdana"/>
              </a:rPr>
              <a:t>on</a:t>
            </a:r>
            <a:r>
              <a:rPr sz="2400" kern="0" spc="-80"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80" dirty="0">
                <a:solidFill>
                  <a:sysClr val="windowText" lastClr="000000"/>
                </a:solidFill>
                <a:latin typeface="Verdana"/>
                <a:cs typeface="Verdana"/>
              </a:rPr>
              <a:t> </a:t>
            </a:r>
            <a:r>
              <a:rPr sz="2400" kern="0" spc="-7" dirty="0">
                <a:solidFill>
                  <a:sysClr val="windowText" lastClr="000000"/>
                </a:solidFill>
                <a:latin typeface="Verdana"/>
                <a:cs typeface="Verdana"/>
              </a:rPr>
              <a:t>role.</a:t>
            </a:r>
            <a:endParaRPr sz="2400" kern="0" dirty="0">
              <a:solidFill>
                <a:sysClr val="windowText" lastClr="000000"/>
              </a:solidFill>
              <a:latin typeface="Verdana"/>
              <a:cs typeface="Verdana"/>
            </a:endParaRPr>
          </a:p>
          <a:p>
            <a:pPr marL="8467">
              <a:spcBef>
                <a:spcPts val="277"/>
              </a:spcBef>
            </a:pPr>
            <a:r>
              <a:rPr sz="2400" kern="0" spc="-347" dirty="0">
                <a:solidFill>
                  <a:sysClr val="windowText" lastClr="000000"/>
                </a:solidFill>
                <a:latin typeface="Verdana"/>
                <a:cs typeface="Verdana"/>
              </a:rPr>
              <a:t>.</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20579471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0"/>
            <a:ext cx="12192000" cy="2266527"/>
            <a:chOff x="0" y="0"/>
            <a:chExt cx="18288000" cy="3399790"/>
          </a:xfrm>
        </p:grpSpPr>
        <p:sp>
          <p:nvSpPr>
            <p:cNvPr id="3" name="object 3"/>
            <p:cNvSpPr/>
            <p:nvPr/>
          </p:nvSpPr>
          <p:spPr>
            <a:xfrm>
              <a:off x="0" y="0"/>
              <a:ext cx="18275935" cy="2459355"/>
            </a:xfrm>
            <a:custGeom>
              <a:avLst/>
              <a:gdLst/>
              <a:ahLst/>
              <a:cxnLst/>
              <a:rect l="l" t="t" r="r" b="b"/>
              <a:pathLst>
                <a:path w="18275935" h="2459355">
                  <a:moveTo>
                    <a:pt x="18275497" y="2459235"/>
                  </a:moveTo>
                  <a:lnTo>
                    <a:pt x="0" y="2459235"/>
                  </a:lnTo>
                  <a:lnTo>
                    <a:pt x="0" y="0"/>
                  </a:lnTo>
                  <a:lnTo>
                    <a:pt x="18275497" y="0"/>
                  </a:lnTo>
                  <a:lnTo>
                    <a:pt x="18275497" y="2459235"/>
                  </a:lnTo>
                  <a:close/>
                </a:path>
              </a:pathLst>
            </a:custGeom>
            <a:solidFill>
              <a:srgbClr val="FF99FF"/>
            </a:solidFill>
          </p:spPr>
          <p:txBody>
            <a:bodyPr wrap="square" lIns="0" tIns="0" rIns="0" bIns="0" rtlCol="0"/>
            <a:lstStyle/>
            <a:p>
              <a:endParaRPr sz="1200" kern="0">
                <a:solidFill>
                  <a:sysClr val="windowText" lastClr="000000"/>
                </a:solidFill>
              </a:endParaRPr>
            </a:p>
          </p:txBody>
        </p:sp>
        <p:pic>
          <p:nvPicPr>
            <p:cNvPr id="4" name="object 4"/>
            <p:cNvPicPr/>
            <p:nvPr/>
          </p:nvPicPr>
          <p:blipFill>
            <a:blip r:embed="rId2" cstate="print"/>
            <a:stretch>
              <a:fillRect/>
            </a:stretch>
          </p:blipFill>
          <p:spPr>
            <a:xfrm>
              <a:off x="5043676" y="852"/>
              <a:ext cx="13244283" cy="3398874"/>
            </a:xfrm>
            <a:prstGeom prst="rect">
              <a:avLst/>
            </a:prstGeom>
          </p:spPr>
        </p:pic>
      </p:grpSp>
      <p:sp>
        <p:nvSpPr>
          <p:cNvPr id="5" name="object 5"/>
          <p:cNvSpPr txBox="1">
            <a:spLocks noGrp="1"/>
          </p:cNvSpPr>
          <p:nvPr>
            <p:ph type="title"/>
          </p:nvPr>
        </p:nvSpPr>
        <p:spPr>
          <a:xfrm>
            <a:off x="587084" y="103611"/>
            <a:ext cx="5413869" cy="1458926"/>
          </a:xfrm>
          <a:prstGeom prst="rect">
            <a:avLst/>
          </a:prstGeom>
        </p:spPr>
        <p:txBody>
          <a:bodyPr vert="horz" wrap="square" lIns="0" tIns="296609" rIns="0" bIns="0" rtlCol="0">
            <a:spAutoFit/>
          </a:bodyPr>
          <a:lstStyle/>
          <a:p>
            <a:pPr marL="2305165">
              <a:spcBef>
                <a:spcPts val="80"/>
              </a:spcBef>
            </a:pPr>
            <a:r>
              <a:rPr sz="3767" spc="-207" dirty="0"/>
              <a:t>4.</a:t>
            </a:r>
            <a:r>
              <a:rPr sz="3767" spc="-136" dirty="0"/>
              <a:t> </a:t>
            </a:r>
            <a:r>
              <a:rPr sz="3767" spc="203" dirty="0"/>
              <a:t>Acquihires</a:t>
            </a:r>
            <a:endParaRPr sz="3767"/>
          </a:p>
        </p:txBody>
      </p:sp>
      <p:sp>
        <p:nvSpPr>
          <p:cNvPr id="6" name="object 6"/>
          <p:cNvSpPr txBox="1"/>
          <p:nvPr/>
        </p:nvSpPr>
        <p:spPr>
          <a:xfrm>
            <a:off x="118078" y="2159000"/>
            <a:ext cx="12089553" cy="2579253"/>
          </a:xfrm>
          <a:prstGeom prst="rect">
            <a:avLst/>
          </a:prstGeom>
        </p:spPr>
        <p:txBody>
          <a:bodyPr vert="horz" wrap="square" lIns="0" tIns="8467" rIns="0" bIns="0" rtlCol="0">
            <a:spAutoFit/>
          </a:bodyPr>
          <a:lstStyle/>
          <a:p>
            <a:pPr marL="8044" marR="3387">
              <a:lnSpc>
                <a:spcPct val="115599"/>
              </a:lnSpc>
              <a:spcBef>
                <a:spcPts val="67"/>
              </a:spcBef>
            </a:pPr>
            <a:r>
              <a:rPr lang="en-US" sz="2400" kern="0" dirty="0">
                <a:solidFill>
                  <a:srgbClr val="2D2D2D"/>
                </a:solidFill>
                <a:latin typeface="Verdana" panose="020B0604030504040204" pitchFamily="34" charset="0"/>
                <a:ea typeface="Verdana" panose="020B0604030504040204" pitchFamily="34" charset="0"/>
                <a:cs typeface="Verdana" panose="020B0604030504040204" pitchFamily="34" charset="0"/>
              </a:rPr>
              <a:t>An acquihire business strategy involves one company buying a business to acquire its skilled or talented employees. While the business owner won't have any control over the company after the acquisition, they can make a profit and still secure their employees' futures. The biggest advantage of this exit strategy is that it gives the seller more control of the negotiation process and allows their employees to enjoy a more successful future.</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234621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3"/>
            <a:ext cx="12196393" cy="6392197"/>
          </a:xfrm>
          <a:prstGeom prst="rect">
            <a:avLst/>
          </a:prstGeom>
        </p:spPr>
      </p:pic>
      <p:sp>
        <p:nvSpPr>
          <p:cNvPr id="3" name="object 3"/>
          <p:cNvSpPr txBox="1"/>
          <p:nvPr/>
        </p:nvSpPr>
        <p:spPr>
          <a:xfrm>
            <a:off x="506591" y="614769"/>
            <a:ext cx="11008360" cy="5505717"/>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530463" marR="3387">
              <a:lnSpc>
                <a:spcPts val="3354"/>
              </a:lnSpc>
              <a:spcBef>
                <a:spcPts val="189"/>
              </a:spcBef>
            </a:pPr>
            <a:r>
              <a:rPr sz="2400" kern="0" dirty="0">
                <a:solidFill>
                  <a:sysClr val="windowText" lastClr="000000"/>
                </a:solidFill>
                <a:latin typeface="Verdana"/>
                <a:cs typeface="Verdana"/>
              </a:rPr>
              <a:t>If</a:t>
            </a:r>
            <a:r>
              <a:rPr sz="2400" kern="0" spc="343" dirty="0">
                <a:solidFill>
                  <a:sysClr val="windowText" lastClr="000000"/>
                </a:solidFill>
                <a:latin typeface="Verdana"/>
                <a:cs typeface="Verdana"/>
              </a:rPr>
              <a:t> </a:t>
            </a:r>
            <a:r>
              <a:rPr sz="2400" kern="0" spc="167" dirty="0">
                <a:solidFill>
                  <a:sysClr val="windowText" lastClr="000000"/>
                </a:solidFill>
                <a:latin typeface="Verdana"/>
                <a:cs typeface="Verdana"/>
              </a:rPr>
              <a:t>someone</a:t>
            </a:r>
            <a:r>
              <a:rPr sz="2400" kern="0" spc="347" dirty="0">
                <a:solidFill>
                  <a:sysClr val="windowText" lastClr="000000"/>
                </a:solidFill>
                <a:latin typeface="Verdana"/>
                <a:cs typeface="Verdana"/>
              </a:rPr>
              <a:t> </a:t>
            </a:r>
            <a:r>
              <a:rPr sz="2400" kern="0" spc="110" dirty="0">
                <a:solidFill>
                  <a:sysClr val="windowText" lastClr="000000"/>
                </a:solidFill>
                <a:latin typeface="Verdana"/>
                <a:cs typeface="Verdana"/>
              </a:rPr>
              <a:t>is</a:t>
            </a:r>
            <a:r>
              <a:rPr sz="2400" kern="0" spc="347" dirty="0">
                <a:solidFill>
                  <a:sysClr val="windowText" lastClr="000000"/>
                </a:solidFill>
                <a:latin typeface="Verdana"/>
                <a:cs typeface="Verdana"/>
              </a:rPr>
              <a:t> </a:t>
            </a:r>
            <a:r>
              <a:rPr sz="2400" kern="0" spc="90" dirty="0">
                <a:solidFill>
                  <a:sysClr val="windowText" lastClr="000000"/>
                </a:solidFill>
                <a:latin typeface="Verdana"/>
                <a:cs typeface="Verdana"/>
              </a:rPr>
              <a:t>actively</a:t>
            </a:r>
            <a:r>
              <a:rPr sz="2400" kern="0" spc="343" dirty="0">
                <a:solidFill>
                  <a:sysClr val="windowText" lastClr="000000"/>
                </a:solidFill>
                <a:latin typeface="Verdana"/>
                <a:cs typeface="Verdana"/>
              </a:rPr>
              <a:t> </a:t>
            </a:r>
            <a:r>
              <a:rPr sz="2400" kern="0" spc="93" dirty="0">
                <a:solidFill>
                  <a:sysClr val="windowText" lastClr="000000"/>
                </a:solidFill>
                <a:latin typeface="Verdana"/>
                <a:cs typeface="Verdana"/>
              </a:rPr>
              <a:t>trying</a:t>
            </a:r>
            <a:r>
              <a:rPr sz="2400" kern="0" spc="347"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347" dirty="0">
                <a:solidFill>
                  <a:sysClr val="windowText" lastClr="000000"/>
                </a:solidFill>
                <a:latin typeface="Verdana"/>
                <a:cs typeface="Verdana"/>
              </a:rPr>
              <a:t> </a:t>
            </a:r>
            <a:r>
              <a:rPr sz="2400" kern="0" spc="140" dirty="0">
                <a:solidFill>
                  <a:sysClr val="windowText" lastClr="000000"/>
                </a:solidFill>
                <a:latin typeface="Verdana"/>
                <a:cs typeface="Verdana"/>
              </a:rPr>
              <a:t>acquire</a:t>
            </a:r>
            <a:r>
              <a:rPr sz="2400" kern="0" spc="343" dirty="0">
                <a:solidFill>
                  <a:sysClr val="windowText" lastClr="000000"/>
                </a:solidFill>
                <a:latin typeface="Verdana"/>
                <a:cs typeface="Verdana"/>
              </a:rPr>
              <a:t> </a:t>
            </a:r>
            <a:r>
              <a:rPr sz="2400" kern="0" spc="117" dirty="0">
                <a:solidFill>
                  <a:sysClr val="windowText" lastClr="000000"/>
                </a:solidFill>
                <a:latin typeface="Verdana"/>
                <a:cs typeface="Verdana"/>
              </a:rPr>
              <a:t>your</a:t>
            </a:r>
            <a:r>
              <a:rPr sz="2400" kern="0" spc="347" dirty="0">
                <a:solidFill>
                  <a:sysClr val="windowText" lastClr="000000"/>
                </a:solidFill>
                <a:latin typeface="Verdana"/>
                <a:cs typeface="Verdana"/>
              </a:rPr>
              <a:t> </a:t>
            </a:r>
            <a:r>
              <a:rPr sz="2400" kern="0" spc="37" dirty="0">
                <a:solidFill>
                  <a:sysClr val="windowText" lastClr="000000"/>
                </a:solidFill>
                <a:latin typeface="Verdana"/>
                <a:cs typeface="Verdana"/>
              </a:rPr>
              <a:t>talent,</a:t>
            </a:r>
            <a:r>
              <a:rPr sz="2400" kern="0" spc="347" dirty="0">
                <a:solidFill>
                  <a:sysClr val="windowText" lastClr="000000"/>
                </a:solidFill>
                <a:latin typeface="Verdana"/>
                <a:cs typeface="Verdana"/>
              </a:rPr>
              <a:t> </a:t>
            </a:r>
            <a:r>
              <a:rPr sz="2400" kern="0" spc="87" dirty="0">
                <a:solidFill>
                  <a:sysClr val="windowText" lastClr="000000"/>
                </a:solidFill>
                <a:latin typeface="Verdana"/>
                <a:cs typeface="Verdana"/>
              </a:rPr>
              <a:t>you’ll</a:t>
            </a:r>
            <a:r>
              <a:rPr sz="2400" kern="0" spc="343" dirty="0">
                <a:solidFill>
                  <a:sysClr val="windowText" lastClr="000000"/>
                </a:solidFill>
                <a:latin typeface="Verdana"/>
                <a:cs typeface="Verdana"/>
              </a:rPr>
              <a:t> </a:t>
            </a:r>
            <a:r>
              <a:rPr sz="2400" kern="0" spc="113" dirty="0">
                <a:solidFill>
                  <a:sysClr val="windowText" lastClr="000000"/>
                </a:solidFill>
                <a:latin typeface="Verdana"/>
                <a:cs typeface="Verdana"/>
              </a:rPr>
              <a:t>be </a:t>
            </a:r>
            <a:r>
              <a:rPr sz="2400" kern="0" spc="103" dirty="0">
                <a:solidFill>
                  <a:sysClr val="windowText" lastClr="000000"/>
                </a:solidFill>
                <a:latin typeface="Verdana"/>
                <a:cs typeface="Verdana"/>
              </a:rPr>
              <a:t>able</a:t>
            </a:r>
            <a:r>
              <a:rPr sz="2400" kern="0" spc="-80"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80" dirty="0">
                <a:solidFill>
                  <a:sysClr val="windowText" lastClr="000000"/>
                </a:solidFill>
                <a:latin typeface="Verdana"/>
                <a:cs typeface="Verdana"/>
              </a:rPr>
              <a:t> </a:t>
            </a:r>
            <a:r>
              <a:rPr sz="2400" kern="0" spc="110" dirty="0">
                <a:solidFill>
                  <a:sysClr val="windowText" lastClr="000000"/>
                </a:solidFill>
                <a:latin typeface="Verdana"/>
                <a:cs typeface="Verdana"/>
              </a:rPr>
              <a:t>negotiate</a:t>
            </a:r>
            <a:r>
              <a:rPr sz="2400" kern="0" spc="-80" dirty="0">
                <a:solidFill>
                  <a:sysClr val="windowText" lastClr="000000"/>
                </a:solidFill>
                <a:latin typeface="Verdana"/>
                <a:cs typeface="Verdana"/>
              </a:rPr>
              <a:t> </a:t>
            </a:r>
            <a:r>
              <a:rPr sz="2400" kern="0" spc="136" dirty="0">
                <a:solidFill>
                  <a:sysClr val="windowText" lastClr="000000"/>
                </a:solidFill>
                <a:latin typeface="Verdana"/>
                <a:cs typeface="Verdana"/>
              </a:rPr>
              <a:t>stronger</a:t>
            </a:r>
            <a:r>
              <a:rPr sz="2400" kern="0" spc="-76" dirty="0">
                <a:solidFill>
                  <a:sysClr val="windowText" lastClr="000000"/>
                </a:solidFill>
                <a:latin typeface="Verdana"/>
                <a:cs typeface="Verdana"/>
              </a:rPr>
              <a:t> </a:t>
            </a:r>
            <a:r>
              <a:rPr sz="2400" kern="0" spc="163" dirty="0">
                <a:solidFill>
                  <a:sysClr val="windowText" lastClr="000000"/>
                </a:solidFill>
                <a:latin typeface="Verdana"/>
                <a:cs typeface="Verdana"/>
              </a:rPr>
              <a:t>terms</a:t>
            </a:r>
            <a:r>
              <a:rPr sz="2400" kern="0" spc="-80"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80"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76" dirty="0">
                <a:solidFill>
                  <a:sysClr val="windowText" lastClr="000000"/>
                </a:solidFill>
                <a:latin typeface="Verdana"/>
                <a:cs typeface="Verdana"/>
              </a:rPr>
              <a:t> </a:t>
            </a:r>
            <a:r>
              <a:rPr sz="2400" kern="0" spc="76" dirty="0">
                <a:solidFill>
                  <a:sysClr val="windowText" lastClr="000000"/>
                </a:solidFill>
                <a:latin typeface="Verdana"/>
                <a:cs typeface="Verdana"/>
              </a:rPr>
              <a:t>acquisition.</a:t>
            </a:r>
            <a:endParaRPr sz="2400" kern="0" dirty="0">
              <a:solidFill>
                <a:sysClr val="windowText" lastClr="000000"/>
              </a:solidFill>
              <a:latin typeface="Verdana"/>
              <a:cs typeface="Verdana"/>
            </a:endParaRPr>
          </a:p>
          <a:p>
            <a:pPr marL="530463">
              <a:spcBef>
                <a:spcPts val="277"/>
              </a:spcBef>
              <a:tabLst>
                <a:tab pos="1532967" algn="l"/>
                <a:tab pos="3553638" algn="l"/>
                <a:tab pos="4316099" algn="l"/>
                <a:tab pos="5429521" algn="l"/>
                <a:tab pos="5854993" algn="l"/>
                <a:tab pos="6958678" algn="l"/>
                <a:tab pos="8356171" algn="l"/>
                <a:tab pos="9209230" algn="l"/>
              </a:tabLst>
            </a:pPr>
            <a:r>
              <a:rPr sz="2400" kern="0" spc="143" dirty="0">
                <a:solidFill>
                  <a:sysClr val="windowText" lastClr="000000"/>
                </a:solidFill>
                <a:latin typeface="Verdana"/>
                <a:cs typeface="Verdana"/>
              </a:rPr>
              <a:t>Your</a:t>
            </a:r>
            <a:r>
              <a:rPr sz="2400" kern="0" dirty="0">
                <a:solidFill>
                  <a:sysClr val="windowText" lastClr="000000"/>
                </a:solidFill>
                <a:latin typeface="Verdana"/>
                <a:cs typeface="Verdana"/>
              </a:rPr>
              <a:t>	</a:t>
            </a:r>
            <a:r>
              <a:rPr sz="2400" kern="0" spc="120" dirty="0">
                <a:solidFill>
                  <a:sysClr val="windowText" lastClr="000000"/>
                </a:solidFill>
                <a:latin typeface="Verdana"/>
                <a:cs typeface="Verdana"/>
              </a:rPr>
              <a:t>employees</a:t>
            </a:r>
            <a:r>
              <a:rPr sz="2400" kern="0" dirty="0">
                <a:solidFill>
                  <a:sysClr val="windowText" lastClr="000000"/>
                </a:solidFill>
                <a:latin typeface="Verdana"/>
                <a:cs typeface="Verdana"/>
              </a:rPr>
              <a:t>	</a:t>
            </a:r>
            <a:r>
              <a:rPr sz="2400" kern="0" spc="57" dirty="0">
                <a:solidFill>
                  <a:sysClr val="windowText" lastClr="000000"/>
                </a:solidFill>
                <a:latin typeface="Verdana"/>
                <a:cs typeface="Verdana"/>
              </a:rPr>
              <a:t>will</a:t>
            </a:r>
            <a:r>
              <a:rPr sz="2400" kern="0" dirty="0">
                <a:solidFill>
                  <a:sysClr val="windowText" lastClr="000000"/>
                </a:solidFill>
                <a:latin typeface="Verdana"/>
                <a:cs typeface="Verdana"/>
              </a:rPr>
              <a:t>	</a:t>
            </a:r>
            <a:r>
              <a:rPr sz="2400" kern="0" spc="50" dirty="0">
                <a:solidFill>
                  <a:sysClr val="windowText" lastClr="000000"/>
                </a:solidFill>
                <a:latin typeface="Verdana"/>
                <a:cs typeface="Verdana"/>
              </a:rPr>
              <a:t>enjoy</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a</a:t>
            </a:r>
            <a:r>
              <a:rPr sz="2400" kern="0" dirty="0">
                <a:solidFill>
                  <a:sysClr val="windowText" lastClr="000000"/>
                </a:solidFill>
                <a:latin typeface="Verdana"/>
                <a:cs typeface="Verdana"/>
              </a:rPr>
              <a:t>	</a:t>
            </a:r>
            <a:r>
              <a:rPr sz="2400" kern="0" spc="150" dirty="0">
                <a:solidFill>
                  <a:sysClr val="windowText" lastClr="000000"/>
                </a:solidFill>
                <a:latin typeface="Verdana"/>
                <a:cs typeface="Verdana"/>
              </a:rPr>
              <a:t>more</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certain</a:t>
            </a:r>
            <a:r>
              <a:rPr sz="2400" kern="0" dirty="0">
                <a:solidFill>
                  <a:sysClr val="windowText" lastClr="000000"/>
                </a:solidFill>
                <a:latin typeface="Verdana"/>
                <a:cs typeface="Verdana"/>
              </a:rPr>
              <a:t>	</a:t>
            </a:r>
            <a:r>
              <a:rPr sz="2400" kern="0" spc="143" dirty="0">
                <a:solidFill>
                  <a:sysClr val="windowText" lastClr="000000"/>
                </a:solidFill>
                <a:latin typeface="Verdana"/>
                <a:cs typeface="Verdana"/>
              </a:rPr>
              <a:t>and</a:t>
            </a:r>
            <a:r>
              <a:rPr sz="2400" kern="0" dirty="0">
                <a:solidFill>
                  <a:sysClr val="windowText" lastClr="000000"/>
                </a:solidFill>
                <a:latin typeface="Verdana"/>
                <a:cs typeface="Verdana"/>
              </a:rPr>
              <a:t>	</a:t>
            </a:r>
            <a:r>
              <a:rPr sz="2400" kern="0" spc="169" dirty="0">
                <a:solidFill>
                  <a:sysClr val="windowText" lastClr="000000"/>
                </a:solidFill>
                <a:latin typeface="Verdana"/>
                <a:cs typeface="Verdana"/>
              </a:rPr>
              <a:t>successful</a:t>
            </a:r>
            <a:endParaRPr sz="2400" kern="0" dirty="0">
              <a:solidFill>
                <a:sysClr val="windowText" lastClr="000000"/>
              </a:solidFill>
              <a:latin typeface="Verdana"/>
              <a:cs typeface="Verdana"/>
            </a:endParaRPr>
          </a:p>
          <a:p>
            <a:pPr marL="530463">
              <a:spcBef>
                <a:spcPts val="473"/>
              </a:spcBef>
            </a:pPr>
            <a:r>
              <a:rPr lang="en-US" sz="2400" kern="0" spc="123" dirty="0">
                <a:solidFill>
                  <a:sysClr val="windowText" lastClr="000000"/>
                </a:solidFill>
                <a:latin typeface="Verdana"/>
                <a:cs typeface="Verdana"/>
              </a:rPr>
              <a:t>F</a:t>
            </a:r>
            <a:r>
              <a:rPr sz="2400" kern="0" spc="123" dirty="0">
                <a:solidFill>
                  <a:sysClr val="windowText" lastClr="000000"/>
                </a:solidFill>
                <a:latin typeface="Verdana"/>
                <a:cs typeface="Verdana"/>
              </a:rPr>
              <a:t>uture</a:t>
            </a:r>
            <a:r>
              <a:rPr lang="en-US" sz="2400" kern="0" spc="123" dirty="0">
                <a:solidFill>
                  <a:sysClr val="windowText" lastClr="000000"/>
                </a:solidFill>
                <a:latin typeface="Verdana"/>
                <a:cs typeface="Verdana"/>
              </a:rPr>
              <a:t>.</a:t>
            </a:r>
            <a:endParaRPr sz="2400" kern="0" dirty="0">
              <a:solidFill>
                <a:sysClr val="windowText" lastClr="000000"/>
              </a:solidFill>
              <a:latin typeface="Verdana"/>
              <a:cs typeface="Verdana"/>
            </a:endParaRPr>
          </a:p>
          <a:p>
            <a:pPr>
              <a:spcBef>
                <a:spcPts val="17"/>
              </a:spcBef>
            </a:pPr>
            <a:endParaRPr sz="2400" kern="0" dirty="0">
              <a:solidFill>
                <a:sysClr val="windowText" lastClr="000000"/>
              </a:solidFill>
              <a:latin typeface="Verdana"/>
              <a:cs typeface="Verdana"/>
            </a:endParaRPr>
          </a:p>
          <a:p>
            <a:pPr marL="8467"/>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530463" marR="7620">
              <a:lnSpc>
                <a:spcPts val="3354"/>
              </a:lnSpc>
              <a:spcBef>
                <a:spcPts val="187"/>
              </a:spcBef>
              <a:tabLst>
                <a:tab pos="1363625" algn="l"/>
                <a:tab pos="2287808" algn="l"/>
                <a:tab pos="3872424" algn="l"/>
                <a:tab pos="4406274" algn="l"/>
                <a:tab pos="5242399" algn="l"/>
                <a:tab pos="5644586" algn="l"/>
                <a:tab pos="6800343" algn="l"/>
                <a:tab pos="7702512" algn="l"/>
                <a:tab pos="8173705" algn="l"/>
                <a:tab pos="10072874" algn="l"/>
                <a:tab pos="10574972" algn="l"/>
              </a:tabLst>
            </a:pPr>
            <a:r>
              <a:rPr sz="2400" kern="0" spc="153" dirty="0">
                <a:solidFill>
                  <a:sysClr val="windowText" lastClr="000000"/>
                </a:solidFill>
                <a:latin typeface="Verdana"/>
                <a:cs typeface="Verdana"/>
              </a:rPr>
              <a:t>You</a:t>
            </a:r>
            <a:r>
              <a:rPr sz="2400" kern="0" dirty="0">
                <a:solidFill>
                  <a:sysClr val="windowText" lastClr="000000"/>
                </a:solidFill>
                <a:latin typeface="Verdana"/>
                <a:cs typeface="Verdana"/>
              </a:rPr>
              <a:t>	</a:t>
            </a:r>
            <a:r>
              <a:rPr sz="2400" kern="0" spc="147" dirty="0">
                <a:solidFill>
                  <a:sysClr val="windowText" lastClr="000000"/>
                </a:solidFill>
                <a:latin typeface="Verdana"/>
                <a:cs typeface="Verdana"/>
              </a:rPr>
              <a:t>may</a:t>
            </a:r>
            <a:r>
              <a:rPr sz="2400" kern="0" dirty="0">
                <a:solidFill>
                  <a:sysClr val="windowText" lastClr="000000"/>
                </a:solidFill>
                <a:latin typeface="Verdana"/>
                <a:cs typeface="Verdana"/>
              </a:rPr>
              <a:t>	</a:t>
            </a:r>
            <a:r>
              <a:rPr sz="2400" kern="0" spc="117" dirty="0">
                <a:solidFill>
                  <a:sysClr val="windowText" lastClr="000000"/>
                </a:solidFill>
                <a:latin typeface="Verdana"/>
                <a:cs typeface="Verdana"/>
              </a:rPr>
              <a:t>struggle</a:t>
            </a:r>
            <a:r>
              <a:rPr sz="2400" kern="0" dirty="0">
                <a:solidFill>
                  <a:sysClr val="windowText" lastClr="000000"/>
                </a:solidFill>
                <a:latin typeface="Verdana"/>
                <a:cs typeface="Verdana"/>
              </a:rPr>
              <a:t>	</a:t>
            </a:r>
            <a:r>
              <a:rPr sz="2400" kern="0" spc="87" dirty="0">
                <a:solidFill>
                  <a:sysClr val="windowText" lastClr="000000"/>
                </a:solidFill>
                <a:latin typeface="Verdana"/>
                <a:cs typeface="Verdana"/>
              </a:rPr>
              <a:t>to</a:t>
            </a:r>
            <a:r>
              <a:rPr sz="2400" kern="0" dirty="0">
                <a:solidFill>
                  <a:sysClr val="windowText" lastClr="000000"/>
                </a:solidFill>
                <a:latin typeface="Verdana"/>
                <a:cs typeface="Verdana"/>
              </a:rPr>
              <a:t>	</a:t>
            </a:r>
            <a:r>
              <a:rPr sz="2400" kern="0" spc="100" dirty="0">
                <a:solidFill>
                  <a:sysClr val="windowText" lastClr="000000"/>
                </a:solidFill>
                <a:latin typeface="Verdana"/>
                <a:cs typeface="Verdana"/>
              </a:rPr>
              <a:t>find</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a</a:t>
            </a:r>
            <a:r>
              <a:rPr sz="2400" kern="0" dirty="0">
                <a:solidFill>
                  <a:sysClr val="windowText" lastClr="000000"/>
                </a:solidFill>
                <a:latin typeface="Verdana"/>
                <a:cs typeface="Verdana"/>
              </a:rPr>
              <a:t>	</a:t>
            </a:r>
            <a:r>
              <a:rPr sz="2400" kern="0" spc="110" dirty="0">
                <a:solidFill>
                  <a:sysClr val="windowText" lastClr="000000"/>
                </a:solidFill>
                <a:latin typeface="Verdana"/>
                <a:cs typeface="Verdana"/>
              </a:rPr>
              <a:t>buyer</a:t>
            </a:r>
            <a:r>
              <a:rPr sz="2400" kern="0" dirty="0">
                <a:solidFill>
                  <a:sysClr val="windowText" lastClr="000000"/>
                </a:solidFill>
                <a:latin typeface="Verdana"/>
                <a:cs typeface="Verdana"/>
              </a:rPr>
              <a:t>	</a:t>
            </a:r>
            <a:r>
              <a:rPr sz="2400" kern="0" spc="169" dirty="0">
                <a:solidFill>
                  <a:sysClr val="windowText" lastClr="000000"/>
                </a:solidFill>
                <a:latin typeface="Verdana"/>
                <a:cs typeface="Verdana"/>
              </a:rPr>
              <a:t>who</a:t>
            </a:r>
            <a:r>
              <a:rPr sz="2400" kern="0" dirty="0">
                <a:solidFill>
                  <a:sysClr val="windowText" lastClr="000000"/>
                </a:solidFill>
                <a:latin typeface="Verdana"/>
                <a:cs typeface="Verdana"/>
              </a:rPr>
              <a:t>	</a:t>
            </a:r>
            <a:r>
              <a:rPr sz="2400" kern="0" spc="93" dirty="0">
                <a:solidFill>
                  <a:sysClr val="windowText" lastClr="000000"/>
                </a:solidFill>
                <a:latin typeface="Verdana"/>
                <a:cs typeface="Verdana"/>
              </a:rPr>
              <a:t>is</a:t>
            </a:r>
            <a:r>
              <a:rPr sz="2400" kern="0" dirty="0">
                <a:solidFill>
                  <a:sysClr val="windowText" lastClr="000000"/>
                </a:solidFill>
                <a:latin typeface="Verdana"/>
                <a:cs typeface="Verdana"/>
              </a:rPr>
              <a:t>	</a:t>
            </a:r>
            <a:r>
              <a:rPr sz="2400" kern="0" spc="107" dirty="0">
                <a:solidFill>
                  <a:sysClr val="windowText" lastClr="000000"/>
                </a:solidFill>
                <a:latin typeface="Verdana"/>
                <a:cs typeface="Verdana"/>
              </a:rPr>
              <a:t>interested</a:t>
            </a:r>
            <a:r>
              <a:rPr sz="2400" kern="0" dirty="0">
                <a:solidFill>
                  <a:sysClr val="windowText" lastClr="000000"/>
                </a:solidFill>
                <a:latin typeface="Verdana"/>
                <a:cs typeface="Verdana"/>
              </a:rPr>
              <a:t>	</a:t>
            </a:r>
            <a:r>
              <a:rPr sz="2400" kern="0" spc="76" dirty="0">
                <a:solidFill>
                  <a:sysClr val="windowText" lastClr="000000"/>
                </a:solidFill>
                <a:latin typeface="Verdana"/>
                <a:cs typeface="Verdana"/>
              </a:rPr>
              <a:t>in</a:t>
            </a:r>
            <a:r>
              <a:rPr sz="2400" kern="0" dirty="0">
                <a:solidFill>
                  <a:sysClr val="windowText" lastClr="000000"/>
                </a:solidFill>
                <a:latin typeface="Verdana"/>
                <a:cs typeface="Verdana"/>
              </a:rPr>
              <a:t>	</a:t>
            </a:r>
            <a:r>
              <a:rPr sz="2400" kern="0" spc="150" dirty="0">
                <a:solidFill>
                  <a:sysClr val="windowText" lastClr="000000"/>
                </a:solidFill>
                <a:latin typeface="Verdana"/>
                <a:cs typeface="Verdana"/>
              </a:rPr>
              <a:t>an </a:t>
            </a:r>
            <a:r>
              <a:rPr sz="2400" kern="0" spc="73" dirty="0">
                <a:solidFill>
                  <a:sysClr val="windowText" lastClr="000000"/>
                </a:solidFill>
                <a:latin typeface="Verdana"/>
                <a:cs typeface="Verdana"/>
              </a:rPr>
              <a:t>acquihire.</a:t>
            </a:r>
            <a:endParaRPr sz="2400" kern="0" dirty="0">
              <a:solidFill>
                <a:sysClr val="windowText" lastClr="000000"/>
              </a:solidFill>
              <a:latin typeface="Verdana"/>
              <a:cs typeface="Verdana"/>
            </a:endParaRPr>
          </a:p>
          <a:p>
            <a:pPr marL="530463">
              <a:spcBef>
                <a:spcPts val="280"/>
              </a:spcBef>
              <a:tabLst>
                <a:tab pos="1140940" algn="l"/>
                <a:tab pos="2053693" algn="l"/>
                <a:tab pos="3347464" algn="l"/>
                <a:tab pos="5617914" algn="l"/>
                <a:tab pos="6434565" algn="l"/>
                <a:tab pos="7244442" algn="l"/>
                <a:tab pos="7846876" algn="l"/>
                <a:tab pos="8245252" algn="l"/>
                <a:tab pos="10366681" algn="l"/>
              </a:tabLst>
            </a:pPr>
            <a:r>
              <a:rPr sz="2400" kern="0" spc="169" dirty="0">
                <a:solidFill>
                  <a:sysClr val="windowText" lastClr="000000"/>
                </a:solidFill>
                <a:latin typeface="Verdana"/>
                <a:cs typeface="Verdana"/>
              </a:rPr>
              <a:t>As</a:t>
            </a:r>
            <a:r>
              <a:rPr sz="2400" kern="0" dirty="0">
                <a:solidFill>
                  <a:sysClr val="windowText" lastClr="000000"/>
                </a:solidFill>
                <a:latin typeface="Verdana"/>
                <a:cs typeface="Verdana"/>
              </a:rPr>
              <a:t>	</a:t>
            </a:r>
            <a:r>
              <a:rPr sz="2400" kern="0" spc="117" dirty="0">
                <a:solidFill>
                  <a:sysClr val="windowText" lastClr="000000"/>
                </a:solidFill>
                <a:latin typeface="Verdana"/>
                <a:cs typeface="Verdana"/>
              </a:rPr>
              <a:t>with</a:t>
            </a:r>
            <a:r>
              <a:rPr sz="2400" kern="0" dirty="0">
                <a:solidFill>
                  <a:sysClr val="windowText" lastClr="000000"/>
                </a:solidFill>
                <a:latin typeface="Verdana"/>
                <a:cs typeface="Verdana"/>
              </a:rPr>
              <a:t>	</a:t>
            </a:r>
            <a:r>
              <a:rPr sz="2400" kern="0" spc="93" dirty="0">
                <a:solidFill>
                  <a:sysClr val="windowText" lastClr="000000"/>
                </a:solidFill>
                <a:latin typeface="Verdana"/>
                <a:cs typeface="Verdana"/>
              </a:rPr>
              <a:t>typical</a:t>
            </a:r>
            <a:r>
              <a:rPr sz="2400" kern="0" dirty="0">
                <a:solidFill>
                  <a:sysClr val="windowText" lastClr="000000"/>
                </a:solidFill>
                <a:latin typeface="Verdana"/>
                <a:cs typeface="Verdana"/>
              </a:rPr>
              <a:t>	</a:t>
            </a:r>
            <a:r>
              <a:rPr sz="2400" kern="0" spc="87" dirty="0">
                <a:solidFill>
                  <a:sysClr val="windowText" lastClr="000000"/>
                </a:solidFill>
                <a:latin typeface="Verdana"/>
                <a:cs typeface="Verdana"/>
              </a:rPr>
              <a:t>acquisitions,</a:t>
            </a:r>
            <a:r>
              <a:rPr sz="2400" kern="0" dirty="0">
                <a:solidFill>
                  <a:sysClr val="windowText" lastClr="000000"/>
                </a:solidFill>
                <a:latin typeface="Verdana"/>
                <a:cs typeface="Verdana"/>
              </a:rPr>
              <a:t>	</a:t>
            </a:r>
            <a:r>
              <a:rPr sz="2400" kern="0" spc="107" dirty="0">
                <a:solidFill>
                  <a:sysClr val="windowText" lastClr="000000"/>
                </a:solidFill>
                <a:latin typeface="Verdana"/>
                <a:cs typeface="Verdana"/>
              </a:rPr>
              <a:t>this</a:t>
            </a:r>
            <a:r>
              <a:rPr sz="2400" kern="0" dirty="0">
                <a:solidFill>
                  <a:sysClr val="windowText" lastClr="000000"/>
                </a:solidFill>
                <a:latin typeface="Verdana"/>
                <a:cs typeface="Verdana"/>
              </a:rPr>
              <a:t>	</a:t>
            </a:r>
            <a:r>
              <a:rPr sz="2400" kern="0" spc="183" dirty="0">
                <a:solidFill>
                  <a:sysClr val="windowText" lastClr="000000"/>
                </a:solidFill>
                <a:latin typeface="Verdana"/>
                <a:cs typeface="Verdana"/>
              </a:rPr>
              <a:t>can</a:t>
            </a:r>
            <a:r>
              <a:rPr sz="2400" kern="0" dirty="0">
                <a:solidFill>
                  <a:sysClr val="windowText" lastClr="000000"/>
                </a:solidFill>
                <a:latin typeface="Verdana"/>
                <a:cs typeface="Verdana"/>
              </a:rPr>
              <a:t>	</a:t>
            </a:r>
            <a:r>
              <a:rPr sz="2400" kern="0" spc="113" dirty="0">
                <a:solidFill>
                  <a:sysClr val="windowText" lastClr="000000"/>
                </a:solidFill>
                <a:latin typeface="Verdana"/>
                <a:cs typeface="Verdana"/>
              </a:rPr>
              <a:t>be</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a</a:t>
            </a:r>
            <a:r>
              <a:rPr sz="2400" kern="0" dirty="0">
                <a:solidFill>
                  <a:sysClr val="windowText" lastClr="000000"/>
                </a:solidFill>
                <a:latin typeface="Verdana"/>
                <a:cs typeface="Verdana"/>
              </a:rPr>
              <a:t>	</a:t>
            </a:r>
            <a:r>
              <a:rPr sz="2400" kern="0" spc="120" dirty="0">
                <a:solidFill>
                  <a:sysClr val="windowText" lastClr="000000"/>
                </a:solidFill>
                <a:latin typeface="Verdana"/>
                <a:cs typeface="Verdana"/>
              </a:rPr>
              <a:t>challenging</a:t>
            </a:r>
            <a:r>
              <a:rPr sz="2400" kern="0" dirty="0">
                <a:solidFill>
                  <a:sysClr val="windowText" lastClr="000000"/>
                </a:solidFill>
                <a:latin typeface="Verdana"/>
                <a:cs typeface="Verdana"/>
              </a:rPr>
              <a:t>	</a:t>
            </a:r>
            <a:r>
              <a:rPr sz="2400" kern="0" spc="143" dirty="0">
                <a:solidFill>
                  <a:sysClr val="windowText" lastClr="000000"/>
                </a:solidFill>
                <a:latin typeface="Verdana"/>
                <a:cs typeface="Verdana"/>
              </a:rPr>
              <a:t>and</a:t>
            </a:r>
            <a:endParaRPr sz="2400" kern="0" dirty="0">
              <a:solidFill>
                <a:sysClr val="windowText" lastClr="000000"/>
              </a:solidFill>
              <a:latin typeface="Verdana"/>
              <a:cs typeface="Verdana"/>
            </a:endParaRPr>
          </a:p>
          <a:p>
            <a:pPr marL="530463">
              <a:spcBef>
                <a:spcPts val="470"/>
              </a:spcBef>
            </a:pPr>
            <a:r>
              <a:rPr sz="2400" kern="0" spc="123" dirty="0">
                <a:solidFill>
                  <a:sysClr val="windowText" lastClr="000000"/>
                </a:solidFill>
                <a:latin typeface="Verdana"/>
                <a:cs typeface="Verdana"/>
              </a:rPr>
              <a:t>costly</a:t>
            </a:r>
            <a:r>
              <a:rPr sz="2400" kern="0" spc="-87" dirty="0">
                <a:solidFill>
                  <a:sysClr val="windowText" lastClr="000000"/>
                </a:solidFill>
                <a:latin typeface="Verdana"/>
                <a:cs typeface="Verdana"/>
              </a:rPr>
              <a:t> </a:t>
            </a:r>
            <a:r>
              <a:rPr sz="2400" kern="0" spc="97" dirty="0">
                <a:solidFill>
                  <a:sysClr val="windowText" lastClr="000000"/>
                </a:solidFill>
                <a:latin typeface="Verdana"/>
                <a:cs typeface="Verdana"/>
              </a:rPr>
              <a:t>process.</a:t>
            </a:r>
            <a:endParaRPr sz="2400" kern="0" dirty="0">
              <a:solidFill>
                <a:sysClr val="windowText" lastClr="000000"/>
              </a:solidFill>
              <a:latin typeface="Verdana"/>
              <a:cs typeface="Verdana"/>
            </a:endParaRPr>
          </a:p>
          <a:p>
            <a:pPr>
              <a:spcBef>
                <a:spcPts val="17"/>
              </a:spcBef>
            </a:pPr>
            <a:endParaRPr sz="3133" kern="0" dirty="0">
              <a:solidFill>
                <a:sysClr val="windowText" lastClr="000000"/>
              </a:solidFill>
              <a:latin typeface="Verdana"/>
              <a:cs typeface="Verdana"/>
            </a:endParaRPr>
          </a:p>
          <a:p>
            <a:pPr marL="8467"/>
            <a:r>
              <a:rPr sz="2400" kern="0" spc="-347" dirty="0">
                <a:solidFill>
                  <a:sysClr val="windowText" lastClr="000000"/>
                </a:solidFill>
                <a:latin typeface="Verdana"/>
                <a:cs typeface="Verdana"/>
              </a:rPr>
              <a:t>.</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3641756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99BD92-60CE-C24B-B5CE-34784F2F2A1E}"/>
              </a:ext>
            </a:extLst>
          </p:cNvPr>
          <p:cNvSpPr>
            <a:spLocks noGrp="1"/>
          </p:cNvSpPr>
          <p:nvPr>
            <p:ph type="title"/>
          </p:nvPr>
        </p:nvSpPr>
        <p:spPr>
          <a:xfrm>
            <a:off x="1981200" y="609600"/>
            <a:ext cx="8229600" cy="703052"/>
          </a:xfrm>
        </p:spPr>
        <p:txBody>
          <a:bodyPr/>
          <a:lstStyle/>
          <a:p>
            <a:r>
              <a:rPr lang="en-US" sz="2800" dirty="0"/>
              <a:t>Trend 1: Economic Trends</a:t>
            </a:r>
            <a:endParaRPr lang="x-none" sz="2800" dirty="0"/>
          </a:p>
        </p:txBody>
      </p:sp>
      <p:sp>
        <p:nvSpPr>
          <p:cNvPr id="3" name="Content Placeholder 2">
            <a:extLst>
              <a:ext uri="{FF2B5EF4-FFF2-40B4-BE49-F238E27FC236}">
                <a16:creationId xmlns="" xmlns:a16="http://schemas.microsoft.com/office/drawing/2014/main" id="{96D8CC64-E2CB-1D4A-B2CD-AA6A87E0AEB3}"/>
              </a:ext>
            </a:extLst>
          </p:cNvPr>
          <p:cNvSpPr>
            <a:spLocks noGrp="1"/>
          </p:cNvSpPr>
          <p:nvPr>
            <p:ph idx="1"/>
          </p:nvPr>
        </p:nvSpPr>
        <p:spPr>
          <a:solidFill>
            <a:schemeClr val="accent6">
              <a:lumMod val="20000"/>
              <a:lumOff val="80000"/>
            </a:schemeClr>
          </a:solidFill>
        </p:spPr>
        <p:txBody>
          <a:bodyPr/>
          <a:lstStyle/>
          <a:p>
            <a:pPr marL="0" lvl="1" indent="0">
              <a:spcBef>
                <a:spcPts val="1500"/>
              </a:spcBef>
              <a:buNone/>
            </a:pPr>
            <a:r>
              <a:rPr lang="en-US" sz="2400" dirty="0">
                <a:latin typeface="Times New Roman" panose="02020603050405020304" pitchFamily="18" charset="0"/>
                <a:cs typeface="Times New Roman" panose="02020603050405020304" pitchFamily="18" charset="0"/>
              </a:rPr>
              <a:t>Economic trends help determine areas that are ripe for new start-ups and areas that start-ups should avoid.</a:t>
            </a:r>
          </a:p>
          <a:p>
            <a:pPr>
              <a:buFontTx/>
              <a:buChar char="•"/>
            </a:pPr>
            <a:r>
              <a:rPr lang="en-US" sz="2400" dirty="0">
                <a:latin typeface="Times New Roman" panose="02020603050405020304" pitchFamily="18" charset="0"/>
                <a:cs typeface="Times New Roman" panose="02020603050405020304" pitchFamily="18" charset="0"/>
              </a:rPr>
              <a:t>For example, a weak economy favors start-ups that help consumers save money.</a:t>
            </a:r>
          </a:p>
          <a:p>
            <a:pPr>
              <a:buFontTx/>
              <a:buChar char="•"/>
            </a:pPr>
            <a:r>
              <a:rPr lang="en-US" sz="2400" dirty="0">
                <a:latin typeface="Times New Roman" panose="02020603050405020304" pitchFamily="18" charset="0"/>
                <a:cs typeface="Times New Roman" panose="02020603050405020304" pitchFamily="18" charset="0"/>
              </a:rPr>
              <a:t>An example is Gas </a:t>
            </a:r>
            <a:r>
              <a:rPr lang="en-US" sz="2400" dirty="0" err="1">
                <a:latin typeface="Times New Roman" panose="02020603050405020304" pitchFamily="18" charset="0"/>
                <a:cs typeface="Times New Roman" panose="02020603050405020304" pitchFamily="18" charset="0"/>
              </a:rPr>
              <a:t>Buddy.com</a:t>
            </a:r>
            <a:r>
              <a:rPr lang="en-US" sz="240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a company started to help consumers save money on gas.</a:t>
            </a:r>
          </a:p>
          <a:p>
            <a:endParaRPr lang="x-none" dirty="0"/>
          </a:p>
        </p:txBody>
      </p:sp>
    </p:spTree>
    <p:extLst>
      <p:ext uri="{BB962C8B-B14F-4D97-AF65-F5344CB8AC3E}">
        <p14:creationId xmlns:p14="http://schemas.microsoft.com/office/powerpoint/2010/main" val="35553340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0" y="1"/>
            <a:ext cx="12192000" cy="2266527"/>
            <a:chOff x="0" y="1"/>
            <a:chExt cx="18288000" cy="3399790"/>
          </a:xfrm>
        </p:grpSpPr>
        <p:sp>
          <p:nvSpPr>
            <p:cNvPr id="3" name="object 3"/>
            <p:cNvSpPr/>
            <p:nvPr/>
          </p:nvSpPr>
          <p:spPr>
            <a:xfrm>
              <a:off x="0" y="1"/>
              <a:ext cx="18275935" cy="2459355"/>
            </a:xfrm>
            <a:custGeom>
              <a:avLst/>
              <a:gdLst/>
              <a:ahLst/>
              <a:cxnLst/>
              <a:rect l="l" t="t" r="r" b="b"/>
              <a:pathLst>
                <a:path w="18275935" h="2459355">
                  <a:moveTo>
                    <a:pt x="18275497" y="2459235"/>
                  </a:moveTo>
                  <a:lnTo>
                    <a:pt x="0" y="2459235"/>
                  </a:lnTo>
                  <a:lnTo>
                    <a:pt x="0" y="0"/>
                  </a:lnTo>
                  <a:lnTo>
                    <a:pt x="18275497" y="0"/>
                  </a:lnTo>
                  <a:lnTo>
                    <a:pt x="18275497" y="2459235"/>
                  </a:lnTo>
                  <a:close/>
                </a:path>
              </a:pathLst>
            </a:custGeom>
            <a:solidFill>
              <a:srgbClr val="FF99FF"/>
            </a:solidFill>
          </p:spPr>
          <p:txBody>
            <a:bodyPr wrap="square" lIns="0" tIns="0" rIns="0" bIns="0" rtlCol="0"/>
            <a:lstStyle/>
            <a:p>
              <a:endParaRPr sz="1200" kern="0">
                <a:solidFill>
                  <a:sysClr val="windowText" lastClr="000000"/>
                </a:solidFill>
              </a:endParaRPr>
            </a:p>
          </p:txBody>
        </p:sp>
        <p:pic>
          <p:nvPicPr>
            <p:cNvPr id="4" name="object 4"/>
            <p:cNvPicPr/>
            <p:nvPr/>
          </p:nvPicPr>
          <p:blipFill>
            <a:blip r:embed="rId2" cstate="print"/>
            <a:stretch>
              <a:fillRect/>
            </a:stretch>
          </p:blipFill>
          <p:spPr>
            <a:xfrm>
              <a:off x="5043677" y="853"/>
              <a:ext cx="13244283" cy="3398873"/>
            </a:xfrm>
            <a:prstGeom prst="rect">
              <a:avLst/>
            </a:prstGeom>
          </p:spPr>
        </p:pic>
      </p:grpSp>
      <p:sp>
        <p:nvSpPr>
          <p:cNvPr id="5" name="object 5"/>
          <p:cNvSpPr txBox="1"/>
          <p:nvPr/>
        </p:nvSpPr>
        <p:spPr>
          <a:xfrm>
            <a:off x="374143" y="2006600"/>
            <a:ext cx="11800840" cy="3436155"/>
          </a:xfrm>
          <a:prstGeom prst="rect">
            <a:avLst/>
          </a:prstGeom>
        </p:spPr>
        <p:txBody>
          <a:bodyPr vert="horz" wrap="square" lIns="0" tIns="8467" rIns="0" bIns="0" rtlCol="0">
            <a:spAutoFit/>
          </a:bodyPr>
          <a:lstStyle/>
          <a:p>
            <a:pPr marL="8044" marR="3387">
              <a:lnSpc>
                <a:spcPct val="115599"/>
              </a:lnSpc>
              <a:spcBef>
                <a:spcPts val="67"/>
              </a:spcBef>
            </a:pPr>
            <a:r>
              <a:rPr lang="en-US" sz="2400" kern="0" dirty="0">
                <a:solidFill>
                  <a:srgbClr val="2D2D2D"/>
                </a:solidFill>
                <a:latin typeface="Verdana" panose="020B0604030504040204" pitchFamily="34" charset="0"/>
                <a:ea typeface="Verdana" panose="020B0604030504040204" pitchFamily="34" charset="0"/>
                <a:cs typeface="Verdana" panose="020B0604030504040204" pitchFamily="34" charset="0"/>
              </a:rPr>
              <a:t>Here, the employees or management of a company buy it when the owner wants to sell the business. Planning to exit a company with this strategy can be challenging at inception since the owner doesn't know how successful the business will become in the future. However, it can ease the transition process and create a more secure future for the organization since the buyers are already a part of the company and both parties share a cordial relationship. They may even allow the former owner a higher level of involvement with the running of the company.</a:t>
            </a:r>
            <a:endParaRPr lang="en-US"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object 6"/>
          <p:cNvSpPr txBox="1">
            <a:spLocks noGrp="1"/>
          </p:cNvSpPr>
          <p:nvPr>
            <p:ph type="title"/>
          </p:nvPr>
        </p:nvSpPr>
        <p:spPr>
          <a:xfrm>
            <a:off x="374144" y="813447"/>
            <a:ext cx="8493337" cy="497209"/>
          </a:xfrm>
          <a:prstGeom prst="rect">
            <a:avLst/>
          </a:prstGeom>
        </p:spPr>
        <p:txBody>
          <a:bodyPr vert="horz" wrap="square" lIns="0" tIns="9736" rIns="0" bIns="0" rtlCol="0">
            <a:spAutoFit/>
          </a:bodyPr>
          <a:lstStyle/>
          <a:p>
            <a:pPr marL="8467">
              <a:spcBef>
                <a:spcPts val="76"/>
              </a:spcBef>
            </a:pPr>
            <a:r>
              <a:rPr sz="3167" spc="-243" dirty="0"/>
              <a:t>5.</a:t>
            </a:r>
            <a:r>
              <a:rPr sz="3167" spc="-110" dirty="0"/>
              <a:t> </a:t>
            </a:r>
            <a:r>
              <a:rPr sz="3167" spc="213" dirty="0"/>
              <a:t>Management</a:t>
            </a:r>
            <a:r>
              <a:rPr sz="3167" spc="-107" dirty="0"/>
              <a:t> </a:t>
            </a:r>
            <a:r>
              <a:rPr sz="3167" spc="207" dirty="0"/>
              <a:t>and</a:t>
            </a:r>
            <a:r>
              <a:rPr sz="3167" spc="-107" dirty="0"/>
              <a:t> </a:t>
            </a:r>
            <a:r>
              <a:rPr sz="3167" spc="143" dirty="0"/>
              <a:t>employee</a:t>
            </a:r>
            <a:r>
              <a:rPr sz="3167" spc="-107" dirty="0"/>
              <a:t> </a:t>
            </a:r>
            <a:r>
              <a:rPr sz="3167" spc="169" dirty="0"/>
              <a:t>buyouts</a:t>
            </a:r>
            <a:endParaRPr sz="3167"/>
          </a:p>
        </p:txBody>
      </p:sp>
    </p:spTree>
    <p:extLst>
      <p:ext uri="{BB962C8B-B14F-4D97-AF65-F5344CB8AC3E}">
        <p14:creationId xmlns:p14="http://schemas.microsoft.com/office/powerpoint/2010/main" val="5815509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4"/>
            <a:ext cx="12196392" cy="6392196"/>
          </a:xfrm>
          <a:prstGeom prst="rect">
            <a:avLst/>
          </a:prstGeom>
        </p:spPr>
      </p:pic>
      <p:sp>
        <p:nvSpPr>
          <p:cNvPr id="3" name="object 3"/>
          <p:cNvSpPr txBox="1"/>
          <p:nvPr/>
        </p:nvSpPr>
        <p:spPr>
          <a:xfrm>
            <a:off x="506591" y="614769"/>
            <a:ext cx="11008360" cy="5939169"/>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530463" marR="3387">
              <a:lnSpc>
                <a:spcPts val="3354"/>
              </a:lnSpc>
              <a:spcBef>
                <a:spcPts val="189"/>
              </a:spcBef>
              <a:tabLst>
                <a:tab pos="1658703" algn="l"/>
                <a:tab pos="2286538" algn="l"/>
                <a:tab pos="3203524" algn="l"/>
                <a:tab pos="3758541" algn="l"/>
                <a:tab pos="4791526" algn="l"/>
                <a:tab pos="5695811" algn="l"/>
                <a:tab pos="6462083" algn="l"/>
                <a:tab pos="8168625" algn="l"/>
                <a:tab pos="8660986" algn="l"/>
                <a:tab pos="9802773" algn="l"/>
                <a:tab pos="10602913" algn="l"/>
              </a:tabLst>
            </a:pPr>
            <a:r>
              <a:rPr sz="2400" kern="0" spc="107" dirty="0">
                <a:solidFill>
                  <a:sysClr val="windowText" lastClr="000000"/>
                </a:solidFill>
                <a:latin typeface="Verdana"/>
                <a:cs typeface="Verdana"/>
              </a:rPr>
              <a:t>You’ll</a:t>
            </a:r>
            <a:r>
              <a:rPr sz="2400" kern="0" dirty="0">
                <a:solidFill>
                  <a:sysClr val="windowText" lastClr="000000"/>
                </a:solidFill>
                <a:latin typeface="Verdana"/>
                <a:cs typeface="Verdana"/>
              </a:rPr>
              <a:t>	</a:t>
            </a:r>
            <a:r>
              <a:rPr sz="2400" kern="0" spc="113" dirty="0">
                <a:solidFill>
                  <a:sysClr val="windowText" lastClr="000000"/>
                </a:solidFill>
                <a:latin typeface="Verdana"/>
                <a:cs typeface="Verdana"/>
              </a:rPr>
              <a:t>be</a:t>
            </a:r>
            <a:r>
              <a:rPr sz="2400" kern="0" dirty="0">
                <a:solidFill>
                  <a:sysClr val="windowText" lastClr="000000"/>
                </a:solidFill>
                <a:latin typeface="Verdana"/>
                <a:cs typeface="Verdana"/>
              </a:rPr>
              <a:t>	</a:t>
            </a:r>
            <a:r>
              <a:rPr sz="2400" kern="0" spc="90" dirty="0">
                <a:solidFill>
                  <a:sysClr val="windowText" lastClr="000000"/>
                </a:solidFill>
                <a:latin typeface="Verdana"/>
                <a:cs typeface="Verdana"/>
              </a:rPr>
              <a:t>able</a:t>
            </a:r>
            <a:r>
              <a:rPr sz="2400" kern="0" dirty="0">
                <a:solidFill>
                  <a:sysClr val="windowText" lastClr="000000"/>
                </a:solidFill>
                <a:latin typeface="Verdana"/>
                <a:cs typeface="Verdana"/>
              </a:rPr>
              <a:t>	</a:t>
            </a:r>
            <a:r>
              <a:rPr sz="2400" kern="0" spc="87" dirty="0">
                <a:solidFill>
                  <a:sysClr val="windowText" lastClr="000000"/>
                </a:solidFill>
                <a:latin typeface="Verdana"/>
                <a:cs typeface="Verdana"/>
              </a:rPr>
              <a:t>to</a:t>
            </a:r>
            <a:r>
              <a:rPr sz="2400" kern="0" dirty="0">
                <a:solidFill>
                  <a:sysClr val="windowText" lastClr="000000"/>
                </a:solidFill>
                <a:latin typeface="Verdana"/>
                <a:cs typeface="Verdana"/>
              </a:rPr>
              <a:t>	</a:t>
            </a:r>
            <a:r>
              <a:rPr sz="2400" kern="0" spc="127" dirty="0">
                <a:solidFill>
                  <a:sysClr val="windowText" lastClr="000000"/>
                </a:solidFill>
                <a:latin typeface="Verdana"/>
                <a:cs typeface="Verdana"/>
              </a:rPr>
              <a:t>trust</a:t>
            </a:r>
            <a:r>
              <a:rPr sz="2400" kern="0" dirty="0">
                <a:solidFill>
                  <a:sysClr val="windowText" lastClr="000000"/>
                </a:solidFill>
                <a:latin typeface="Verdana"/>
                <a:cs typeface="Verdana"/>
              </a:rPr>
              <a:t>	</a:t>
            </a:r>
            <a:r>
              <a:rPr sz="2400" kern="0" spc="110" dirty="0">
                <a:solidFill>
                  <a:sysClr val="windowText" lastClr="000000"/>
                </a:solidFill>
                <a:latin typeface="Verdana"/>
                <a:cs typeface="Verdana"/>
              </a:rPr>
              <a:t>that</a:t>
            </a:r>
            <a:r>
              <a:rPr sz="2400" kern="0" dirty="0">
                <a:solidFill>
                  <a:sysClr val="windowText" lastClr="000000"/>
                </a:solidFill>
                <a:latin typeface="Verdana"/>
                <a:cs typeface="Verdana"/>
              </a:rPr>
              <a:t>	</a:t>
            </a:r>
            <a:r>
              <a:rPr sz="2400" kern="0" spc="107" dirty="0">
                <a:solidFill>
                  <a:sysClr val="windowText" lastClr="000000"/>
                </a:solidFill>
                <a:latin typeface="Verdana"/>
                <a:cs typeface="Verdana"/>
              </a:rPr>
              <a:t>the</a:t>
            </a:r>
            <a:r>
              <a:rPr sz="2400" kern="0" dirty="0">
                <a:solidFill>
                  <a:sysClr val="windowText" lastClr="000000"/>
                </a:solidFill>
                <a:latin typeface="Verdana"/>
                <a:cs typeface="Verdana"/>
              </a:rPr>
              <a:t>	</a:t>
            </a:r>
            <a:r>
              <a:rPr sz="2400" kern="0" spc="150" dirty="0">
                <a:solidFill>
                  <a:sysClr val="windowText" lastClr="000000"/>
                </a:solidFill>
                <a:latin typeface="Verdana"/>
                <a:cs typeface="Verdana"/>
              </a:rPr>
              <a:t>business</a:t>
            </a:r>
            <a:r>
              <a:rPr sz="2400" kern="0" dirty="0">
                <a:solidFill>
                  <a:sysClr val="windowText" lastClr="000000"/>
                </a:solidFill>
                <a:latin typeface="Verdana"/>
                <a:cs typeface="Verdana"/>
              </a:rPr>
              <a:t>	</a:t>
            </a:r>
            <a:r>
              <a:rPr sz="2400" kern="0" spc="93" dirty="0">
                <a:solidFill>
                  <a:sysClr val="windowText" lastClr="000000"/>
                </a:solidFill>
                <a:latin typeface="Verdana"/>
                <a:cs typeface="Verdana"/>
              </a:rPr>
              <a:t>is</a:t>
            </a:r>
            <a:r>
              <a:rPr sz="2400" kern="0" dirty="0">
                <a:solidFill>
                  <a:sysClr val="windowText" lastClr="000000"/>
                </a:solidFill>
                <a:latin typeface="Verdana"/>
                <a:cs typeface="Verdana"/>
              </a:rPr>
              <a:t>	</a:t>
            </a:r>
            <a:r>
              <a:rPr sz="2400" kern="0" spc="110" dirty="0">
                <a:solidFill>
                  <a:sysClr val="windowText" lastClr="000000"/>
                </a:solidFill>
                <a:latin typeface="Verdana"/>
                <a:cs typeface="Verdana"/>
              </a:rPr>
              <a:t>being</a:t>
            </a:r>
            <a:r>
              <a:rPr sz="2400" kern="0" dirty="0">
                <a:solidFill>
                  <a:sysClr val="windowText" lastClr="000000"/>
                </a:solidFill>
                <a:latin typeface="Verdana"/>
                <a:cs typeface="Verdana"/>
              </a:rPr>
              <a:t>	</a:t>
            </a:r>
            <a:r>
              <a:rPr sz="2400" kern="0" spc="143" dirty="0">
                <a:solidFill>
                  <a:sysClr val="windowText" lastClr="000000"/>
                </a:solidFill>
                <a:latin typeface="Verdana"/>
                <a:cs typeface="Verdana"/>
              </a:rPr>
              <a:t>run</a:t>
            </a:r>
            <a:r>
              <a:rPr sz="2400" kern="0" dirty="0">
                <a:solidFill>
                  <a:sysClr val="windowText" lastClr="000000"/>
                </a:solidFill>
                <a:latin typeface="Verdana"/>
                <a:cs typeface="Verdana"/>
              </a:rPr>
              <a:t>	</a:t>
            </a:r>
            <a:r>
              <a:rPr sz="2400" kern="0" spc="76" dirty="0">
                <a:solidFill>
                  <a:sysClr val="windowText" lastClr="000000"/>
                </a:solidFill>
                <a:latin typeface="Verdana"/>
                <a:cs typeface="Verdana"/>
              </a:rPr>
              <a:t>by </a:t>
            </a:r>
            <a:r>
              <a:rPr sz="2400" kern="0" spc="167" dirty="0">
                <a:solidFill>
                  <a:sysClr val="windowText" lastClr="000000"/>
                </a:solidFill>
                <a:latin typeface="Verdana"/>
                <a:cs typeface="Verdana"/>
              </a:rPr>
              <a:t>someone</a:t>
            </a:r>
            <a:r>
              <a:rPr sz="2400" kern="0" spc="-76" dirty="0">
                <a:solidFill>
                  <a:sysClr val="windowText" lastClr="000000"/>
                </a:solidFill>
                <a:latin typeface="Verdana"/>
                <a:cs typeface="Verdana"/>
              </a:rPr>
              <a:t> </a:t>
            </a:r>
            <a:r>
              <a:rPr sz="2400" kern="0" spc="123" dirty="0">
                <a:solidFill>
                  <a:sysClr val="windowText" lastClr="000000"/>
                </a:solidFill>
                <a:latin typeface="Verdana"/>
                <a:cs typeface="Verdana"/>
              </a:rPr>
              <a:t>experienced</a:t>
            </a:r>
            <a:r>
              <a:rPr sz="2400" kern="0" spc="-76" dirty="0">
                <a:solidFill>
                  <a:sysClr val="windowText" lastClr="000000"/>
                </a:solidFill>
                <a:latin typeface="Verdana"/>
                <a:cs typeface="Verdana"/>
              </a:rPr>
              <a:t> </a:t>
            </a:r>
            <a:r>
              <a:rPr sz="2400" kern="0" spc="93" dirty="0">
                <a:solidFill>
                  <a:sysClr val="windowText" lastClr="000000"/>
                </a:solidFill>
                <a:latin typeface="Verdana"/>
                <a:cs typeface="Verdana"/>
              </a:rPr>
              <a:t>in</a:t>
            </a:r>
            <a:r>
              <a:rPr sz="2400" kern="0" spc="-76"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73" dirty="0">
                <a:solidFill>
                  <a:sysClr val="windowText" lastClr="000000"/>
                </a:solidFill>
                <a:latin typeface="Verdana"/>
                <a:cs typeface="Verdana"/>
              </a:rPr>
              <a:t> </a:t>
            </a:r>
            <a:r>
              <a:rPr sz="2400" kern="0" spc="70" dirty="0">
                <a:solidFill>
                  <a:sysClr val="windowText" lastClr="000000"/>
                </a:solidFill>
                <a:latin typeface="Verdana"/>
                <a:cs typeface="Verdana"/>
              </a:rPr>
              <a:t>organization.</a:t>
            </a:r>
            <a:endParaRPr sz="2400" kern="0" dirty="0">
              <a:solidFill>
                <a:sysClr val="windowText" lastClr="000000"/>
              </a:solidFill>
              <a:latin typeface="Verdana"/>
              <a:cs typeface="Verdana"/>
            </a:endParaRPr>
          </a:p>
          <a:p>
            <a:pPr marL="530463">
              <a:spcBef>
                <a:spcPts val="277"/>
              </a:spcBef>
              <a:tabLst>
                <a:tab pos="1334413" algn="l"/>
                <a:tab pos="3115042" algn="l"/>
                <a:tab pos="4637849" algn="l"/>
                <a:tab pos="5109465" algn="l"/>
                <a:tab pos="6144567" algn="l"/>
                <a:tab pos="6678841" algn="l"/>
                <a:tab pos="7285931" algn="l"/>
                <a:tab pos="8367178" algn="l"/>
              </a:tabLst>
            </a:pPr>
            <a:r>
              <a:rPr sz="2400" kern="0" spc="83" dirty="0">
                <a:solidFill>
                  <a:sysClr val="windowText" lastClr="000000"/>
                </a:solidFill>
                <a:latin typeface="Verdana"/>
                <a:cs typeface="Verdana"/>
              </a:rPr>
              <a:t>The</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handover</a:t>
            </a:r>
            <a:r>
              <a:rPr sz="2400" kern="0" dirty="0">
                <a:solidFill>
                  <a:sysClr val="windowText" lastClr="000000"/>
                </a:solidFill>
                <a:latin typeface="Verdana"/>
                <a:cs typeface="Verdana"/>
              </a:rPr>
              <a:t>	</a:t>
            </a:r>
            <a:r>
              <a:rPr sz="2400" kern="0" spc="163" dirty="0">
                <a:solidFill>
                  <a:sysClr val="windowText" lastClr="000000"/>
                </a:solidFill>
                <a:latin typeface="Verdana"/>
                <a:cs typeface="Verdana"/>
              </a:rPr>
              <a:t>process</a:t>
            </a:r>
            <a:r>
              <a:rPr sz="2400" kern="0" dirty="0">
                <a:solidFill>
                  <a:sysClr val="windowText" lastClr="000000"/>
                </a:solidFill>
                <a:latin typeface="Verdana"/>
                <a:cs typeface="Verdana"/>
              </a:rPr>
              <a:t>	</a:t>
            </a:r>
            <a:r>
              <a:rPr sz="2400" kern="0" spc="93" dirty="0">
                <a:solidFill>
                  <a:sysClr val="windowText" lastClr="000000"/>
                </a:solidFill>
                <a:latin typeface="Verdana"/>
                <a:cs typeface="Verdana"/>
              </a:rPr>
              <a:t>is</a:t>
            </a:r>
            <a:r>
              <a:rPr sz="2400" kern="0" dirty="0">
                <a:solidFill>
                  <a:sysClr val="windowText" lastClr="000000"/>
                </a:solidFill>
                <a:latin typeface="Verdana"/>
                <a:cs typeface="Verdana"/>
              </a:rPr>
              <a:t>	</a:t>
            </a:r>
            <a:r>
              <a:rPr sz="2400" kern="0" spc="40" dirty="0">
                <a:solidFill>
                  <a:sysClr val="windowText" lastClr="000000"/>
                </a:solidFill>
                <a:latin typeface="Verdana"/>
                <a:cs typeface="Verdana"/>
              </a:rPr>
              <a:t>likely</a:t>
            </a:r>
            <a:r>
              <a:rPr sz="2400" kern="0" dirty="0">
                <a:solidFill>
                  <a:sysClr val="windowText" lastClr="000000"/>
                </a:solidFill>
                <a:latin typeface="Verdana"/>
                <a:cs typeface="Verdana"/>
              </a:rPr>
              <a:t>	</a:t>
            </a:r>
            <a:r>
              <a:rPr sz="2400" kern="0" spc="87" dirty="0">
                <a:solidFill>
                  <a:sysClr val="windowText" lastClr="000000"/>
                </a:solidFill>
                <a:latin typeface="Verdana"/>
                <a:cs typeface="Verdana"/>
              </a:rPr>
              <a:t>to</a:t>
            </a:r>
            <a:r>
              <a:rPr sz="2400" kern="0" dirty="0">
                <a:solidFill>
                  <a:sysClr val="windowText" lastClr="000000"/>
                </a:solidFill>
                <a:latin typeface="Verdana"/>
                <a:cs typeface="Verdana"/>
              </a:rPr>
              <a:t>	</a:t>
            </a:r>
            <a:r>
              <a:rPr sz="2400" kern="0" spc="113" dirty="0">
                <a:solidFill>
                  <a:sysClr val="windowText" lastClr="000000"/>
                </a:solidFill>
                <a:latin typeface="Verdana"/>
                <a:cs typeface="Verdana"/>
              </a:rPr>
              <a:t>be</a:t>
            </a:r>
            <a:r>
              <a:rPr sz="2400" kern="0" dirty="0">
                <a:solidFill>
                  <a:sysClr val="windowText" lastClr="000000"/>
                </a:solidFill>
                <a:latin typeface="Verdana"/>
                <a:cs typeface="Verdana"/>
              </a:rPr>
              <a:t>	</a:t>
            </a:r>
            <a:r>
              <a:rPr sz="2400" kern="0" spc="150" dirty="0">
                <a:solidFill>
                  <a:sysClr val="windowText" lastClr="000000"/>
                </a:solidFill>
                <a:latin typeface="Verdana"/>
                <a:cs typeface="Verdana"/>
              </a:rPr>
              <a:t>more</a:t>
            </a:r>
            <a:r>
              <a:rPr sz="2400" kern="0" dirty="0">
                <a:solidFill>
                  <a:sysClr val="windowText" lastClr="000000"/>
                </a:solidFill>
                <a:latin typeface="Verdana"/>
                <a:cs typeface="Verdana"/>
              </a:rPr>
              <a:t>	</a:t>
            </a:r>
            <a:r>
              <a:rPr sz="2400" kern="0" spc="127" dirty="0">
                <a:solidFill>
                  <a:sysClr val="windowText" lastClr="000000"/>
                </a:solidFill>
                <a:latin typeface="Verdana"/>
                <a:cs typeface="Verdana"/>
              </a:rPr>
              <a:t>straightforward</a:t>
            </a:r>
            <a:endParaRPr sz="2400" kern="0" dirty="0">
              <a:solidFill>
                <a:sysClr val="windowText" lastClr="000000"/>
              </a:solidFill>
              <a:latin typeface="Verdana"/>
              <a:cs typeface="Verdana"/>
            </a:endParaRPr>
          </a:p>
          <a:p>
            <a:pPr marL="530463">
              <a:spcBef>
                <a:spcPts val="473"/>
              </a:spcBef>
            </a:pPr>
            <a:r>
              <a:rPr sz="2400" kern="0" spc="147" dirty="0">
                <a:solidFill>
                  <a:sysClr val="windowText" lastClr="000000"/>
                </a:solidFill>
                <a:latin typeface="Verdana"/>
                <a:cs typeface="Verdana"/>
              </a:rPr>
              <a:t>than</a:t>
            </a:r>
            <a:r>
              <a:rPr sz="2400" kern="0" spc="-83" dirty="0">
                <a:solidFill>
                  <a:sysClr val="windowText" lastClr="000000"/>
                </a:solidFill>
                <a:latin typeface="Verdana"/>
                <a:cs typeface="Verdana"/>
              </a:rPr>
              <a:t> </a:t>
            </a:r>
            <a:r>
              <a:rPr sz="2400" kern="0" spc="47" dirty="0">
                <a:solidFill>
                  <a:sysClr val="windowText" lastClr="000000"/>
                </a:solidFill>
                <a:latin typeface="Verdana"/>
                <a:cs typeface="Verdana"/>
              </a:rPr>
              <a:t>it</a:t>
            </a:r>
            <a:r>
              <a:rPr sz="2400" kern="0" spc="-83" dirty="0">
                <a:solidFill>
                  <a:sysClr val="windowText" lastClr="000000"/>
                </a:solidFill>
                <a:latin typeface="Verdana"/>
                <a:cs typeface="Verdana"/>
              </a:rPr>
              <a:t> </a:t>
            </a:r>
            <a:r>
              <a:rPr sz="2400" kern="0" spc="143" dirty="0">
                <a:solidFill>
                  <a:sysClr val="windowText" lastClr="000000"/>
                </a:solidFill>
                <a:latin typeface="Verdana"/>
                <a:cs typeface="Verdana"/>
              </a:rPr>
              <a:t>would</a:t>
            </a:r>
            <a:r>
              <a:rPr sz="2400" kern="0" spc="-80"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83" dirty="0">
                <a:solidFill>
                  <a:sysClr val="windowText" lastClr="000000"/>
                </a:solidFill>
                <a:latin typeface="Verdana"/>
                <a:cs typeface="Verdana"/>
              </a:rPr>
              <a:t> </a:t>
            </a:r>
            <a:r>
              <a:rPr sz="2400" kern="0" spc="93" dirty="0">
                <a:solidFill>
                  <a:sysClr val="windowText" lastClr="000000"/>
                </a:solidFill>
                <a:latin typeface="Verdana"/>
                <a:cs typeface="Verdana"/>
              </a:rPr>
              <a:t>in</a:t>
            </a:r>
            <a:r>
              <a:rPr sz="2400" kern="0" spc="-83"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80" dirty="0">
                <a:solidFill>
                  <a:sysClr val="windowText" lastClr="000000"/>
                </a:solidFill>
                <a:latin typeface="Verdana"/>
                <a:cs typeface="Verdana"/>
              </a:rPr>
              <a:t> </a:t>
            </a:r>
            <a:r>
              <a:rPr sz="2400" kern="0" spc="120" dirty="0">
                <a:solidFill>
                  <a:sysClr val="windowText" lastClr="000000"/>
                </a:solidFill>
                <a:latin typeface="Verdana"/>
                <a:cs typeface="Verdana"/>
              </a:rPr>
              <a:t>sale</a:t>
            </a:r>
            <a:r>
              <a:rPr sz="2400" kern="0" spc="-83"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83"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80" dirty="0">
                <a:solidFill>
                  <a:sysClr val="windowText" lastClr="000000"/>
                </a:solidFill>
                <a:latin typeface="Verdana"/>
                <a:cs typeface="Verdana"/>
              </a:rPr>
              <a:t> </a:t>
            </a:r>
            <a:r>
              <a:rPr sz="2400" kern="0" spc="107" dirty="0">
                <a:solidFill>
                  <a:sysClr val="windowText" lastClr="000000"/>
                </a:solidFill>
                <a:latin typeface="Verdana"/>
                <a:cs typeface="Verdana"/>
              </a:rPr>
              <a:t>third</a:t>
            </a:r>
            <a:r>
              <a:rPr sz="2400" kern="0" spc="-83" dirty="0">
                <a:solidFill>
                  <a:sysClr val="windowText" lastClr="000000"/>
                </a:solidFill>
                <a:latin typeface="Verdana"/>
                <a:cs typeface="Verdana"/>
              </a:rPr>
              <a:t> </a:t>
            </a:r>
            <a:r>
              <a:rPr sz="2400" kern="0" spc="100" dirty="0">
                <a:solidFill>
                  <a:sysClr val="windowText" lastClr="000000"/>
                </a:solidFill>
                <a:latin typeface="Verdana"/>
                <a:cs typeface="Verdana"/>
              </a:rPr>
              <a:t>party</a:t>
            </a:r>
            <a:endParaRPr sz="2400" kern="0" dirty="0">
              <a:solidFill>
                <a:sysClr val="windowText" lastClr="000000"/>
              </a:solidFill>
              <a:latin typeface="Verdana"/>
              <a:cs typeface="Verdana"/>
            </a:endParaRPr>
          </a:p>
          <a:p>
            <a:pPr>
              <a:spcBef>
                <a:spcPts val="13"/>
              </a:spcBef>
            </a:pPr>
            <a:endParaRPr sz="2400" kern="0" dirty="0">
              <a:solidFill>
                <a:sysClr val="windowText" lastClr="000000"/>
              </a:solidFill>
              <a:latin typeface="Verdana"/>
              <a:cs typeface="Verdana"/>
            </a:endParaRPr>
          </a:p>
          <a:p>
            <a:pPr marL="8467"/>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530463" marR="3810">
              <a:lnSpc>
                <a:spcPts val="3354"/>
              </a:lnSpc>
              <a:spcBef>
                <a:spcPts val="190"/>
              </a:spcBef>
            </a:pPr>
            <a:r>
              <a:rPr sz="2400" kern="0" spc="107" dirty="0">
                <a:solidFill>
                  <a:sysClr val="windowText" lastClr="000000"/>
                </a:solidFill>
                <a:latin typeface="Verdana"/>
                <a:cs typeface="Verdana"/>
              </a:rPr>
              <a:t>There</a:t>
            </a:r>
            <a:r>
              <a:rPr sz="2400" kern="0" spc="-30" dirty="0">
                <a:solidFill>
                  <a:sysClr val="windowText" lastClr="000000"/>
                </a:solidFill>
                <a:latin typeface="Verdana"/>
                <a:cs typeface="Verdana"/>
              </a:rPr>
              <a:t> </a:t>
            </a:r>
            <a:r>
              <a:rPr sz="2400" kern="0" spc="163" dirty="0">
                <a:solidFill>
                  <a:sysClr val="windowText" lastClr="000000"/>
                </a:solidFill>
                <a:latin typeface="Verdana"/>
                <a:cs typeface="Verdana"/>
              </a:rPr>
              <a:t>may</a:t>
            </a:r>
            <a:r>
              <a:rPr sz="2400" kern="0" spc="-30" dirty="0">
                <a:solidFill>
                  <a:sysClr val="windowText" lastClr="000000"/>
                </a:solidFill>
                <a:latin typeface="Verdana"/>
                <a:cs typeface="Verdana"/>
              </a:rPr>
              <a:t> </a:t>
            </a:r>
            <a:r>
              <a:rPr sz="2400" kern="0" spc="130" dirty="0">
                <a:solidFill>
                  <a:sysClr val="windowText" lastClr="000000"/>
                </a:solidFill>
                <a:latin typeface="Verdana"/>
                <a:cs typeface="Verdana"/>
              </a:rPr>
              <a:t>not</a:t>
            </a:r>
            <a:r>
              <a:rPr sz="2400" kern="0" spc="-30"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27"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30" dirty="0">
                <a:solidFill>
                  <a:sysClr val="windowText" lastClr="000000"/>
                </a:solidFill>
                <a:latin typeface="Verdana"/>
                <a:cs typeface="Verdana"/>
              </a:rPr>
              <a:t> </a:t>
            </a:r>
            <a:r>
              <a:rPr sz="2400" kern="0" spc="167" dirty="0">
                <a:solidFill>
                  <a:sysClr val="windowText" lastClr="000000"/>
                </a:solidFill>
                <a:latin typeface="Verdana"/>
                <a:cs typeface="Verdana"/>
              </a:rPr>
              <a:t>manager</a:t>
            </a:r>
            <a:r>
              <a:rPr sz="2400" kern="0" spc="-30" dirty="0">
                <a:solidFill>
                  <a:sysClr val="windowText" lastClr="000000"/>
                </a:solidFill>
                <a:latin typeface="Verdana"/>
                <a:cs typeface="Verdana"/>
              </a:rPr>
              <a:t> </a:t>
            </a:r>
            <a:r>
              <a:rPr sz="2400" kern="0" spc="123" dirty="0">
                <a:solidFill>
                  <a:sysClr val="windowText" lastClr="000000"/>
                </a:solidFill>
                <a:latin typeface="Verdana"/>
                <a:cs typeface="Verdana"/>
              </a:rPr>
              <a:t>or</a:t>
            </a:r>
            <a:r>
              <a:rPr sz="2400" kern="0" spc="-30" dirty="0">
                <a:solidFill>
                  <a:sysClr val="windowText" lastClr="000000"/>
                </a:solidFill>
                <a:latin typeface="Verdana"/>
                <a:cs typeface="Verdana"/>
              </a:rPr>
              <a:t> </a:t>
            </a:r>
            <a:r>
              <a:rPr sz="2400" kern="0" spc="117" dirty="0">
                <a:solidFill>
                  <a:sysClr val="windowText" lastClr="000000"/>
                </a:solidFill>
                <a:latin typeface="Verdana"/>
                <a:cs typeface="Verdana"/>
              </a:rPr>
              <a:t>employee</a:t>
            </a:r>
            <a:r>
              <a:rPr sz="2400" kern="0" spc="-30" dirty="0">
                <a:solidFill>
                  <a:sysClr val="windowText" lastClr="000000"/>
                </a:solidFill>
                <a:latin typeface="Verdana"/>
                <a:cs typeface="Verdana"/>
              </a:rPr>
              <a:t> </a:t>
            </a:r>
            <a:r>
              <a:rPr sz="2400" kern="0" spc="187" dirty="0">
                <a:solidFill>
                  <a:sysClr val="windowText" lastClr="000000"/>
                </a:solidFill>
                <a:latin typeface="Verdana"/>
                <a:cs typeface="Verdana"/>
              </a:rPr>
              <a:t>who</a:t>
            </a:r>
            <a:r>
              <a:rPr sz="2400" kern="0" spc="-27" dirty="0">
                <a:solidFill>
                  <a:sysClr val="windowText" lastClr="000000"/>
                </a:solidFill>
                <a:latin typeface="Verdana"/>
                <a:cs typeface="Verdana"/>
              </a:rPr>
              <a:t> </a:t>
            </a:r>
            <a:r>
              <a:rPr sz="2400" kern="0" spc="110" dirty="0">
                <a:solidFill>
                  <a:sysClr val="windowText" lastClr="000000"/>
                </a:solidFill>
                <a:latin typeface="Verdana"/>
                <a:cs typeface="Verdana"/>
              </a:rPr>
              <a:t>is</a:t>
            </a:r>
            <a:r>
              <a:rPr sz="2400" kern="0" spc="-30" dirty="0">
                <a:solidFill>
                  <a:sysClr val="windowText" lastClr="000000"/>
                </a:solidFill>
                <a:latin typeface="Verdana"/>
                <a:cs typeface="Verdana"/>
              </a:rPr>
              <a:t> </a:t>
            </a:r>
            <a:r>
              <a:rPr sz="2400" kern="0" spc="113" dirty="0">
                <a:solidFill>
                  <a:sysClr val="windowText" lastClr="000000"/>
                </a:solidFill>
                <a:latin typeface="Verdana"/>
                <a:cs typeface="Verdana"/>
              </a:rPr>
              <a:t>interested</a:t>
            </a:r>
            <a:r>
              <a:rPr sz="2400" kern="0" spc="-30" dirty="0">
                <a:solidFill>
                  <a:sysClr val="windowText" lastClr="000000"/>
                </a:solidFill>
                <a:latin typeface="Verdana"/>
                <a:cs typeface="Verdana"/>
              </a:rPr>
              <a:t> </a:t>
            </a:r>
            <a:r>
              <a:rPr sz="2400" kern="0" spc="107" dirty="0">
                <a:solidFill>
                  <a:sysClr val="windowText" lastClr="000000"/>
                </a:solidFill>
                <a:latin typeface="Verdana"/>
                <a:cs typeface="Verdana"/>
              </a:rPr>
              <a:t>or </a:t>
            </a:r>
            <a:r>
              <a:rPr sz="2400" kern="0" spc="113" dirty="0">
                <a:solidFill>
                  <a:sysClr val="windowText" lastClr="000000"/>
                </a:solidFill>
                <a:latin typeface="Verdana"/>
                <a:cs typeface="Verdana"/>
              </a:rPr>
              <a:t>ready</a:t>
            </a:r>
            <a:r>
              <a:rPr sz="2400" kern="0" spc="-83"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80" dirty="0">
                <a:solidFill>
                  <a:sysClr val="windowText" lastClr="000000"/>
                </a:solidFill>
                <a:latin typeface="Verdana"/>
                <a:cs typeface="Verdana"/>
              </a:rPr>
              <a:t> </a:t>
            </a:r>
            <a:r>
              <a:rPr sz="2400" kern="0" spc="136" dirty="0">
                <a:solidFill>
                  <a:sysClr val="windowText" lastClr="000000"/>
                </a:solidFill>
                <a:latin typeface="Verdana"/>
                <a:cs typeface="Verdana"/>
              </a:rPr>
              <a:t>step</a:t>
            </a:r>
            <a:r>
              <a:rPr sz="2400" kern="0" spc="-80" dirty="0">
                <a:solidFill>
                  <a:sysClr val="windowText" lastClr="000000"/>
                </a:solidFill>
                <a:latin typeface="Verdana"/>
                <a:cs typeface="Verdana"/>
              </a:rPr>
              <a:t> </a:t>
            </a:r>
            <a:r>
              <a:rPr sz="2400" kern="0" spc="-17" dirty="0">
                <a:solidFill>
                  <a:sysClr val="windowText" lastClr="000000"/>
                </a:solidFill>
                <a:latin typeface="Verdana"/>
                <a:cs typeface="Verdana"/>
              </a:rPr>
              <a:t>in.</a:t>
            </a:r>
            <a:endParaRPr sz="2400" kern="0" dirty="0">
              <a:solidFill>
                <a:sysClr val="windowText" lastClr="000000"/>
              </a:solidFill>
              <a:latin typeface="Verdana"/>
              <a:cs typeface="Verdana"/>
            </a:endParaRPr>
          </a:p>
          <a:p>
            <a:pPr marL="530463">
              <a:spcBef>
                <a:spcPts val="280"/>
              </a:spcBef>
              <a:tabLst>
                <a:tab pos="2491018" algn="l"/>
                <a:tab pos="4114159" algn="l"/>
                <a:tab pos="4613717" algn="l"/>
                <a:tab pos="7059013" algn="l"/>
                <a:tab pos="8167355" algn="l"/>
                <a:tab pos="9167742" algn="l"/>
                <a:tab pos="9567812" algn="l"/>
              </a:tabLst>
            </a:pPr>
            <a:r>
              <a:rPr sz="2400" kern="0" spc="97" dirty="0">
                <a:solidFill>
                  <a:sysClr val="windowText" lastClr="000000"/>
                </a:solidFill>
                <a:latin typeface="Verdana"/>
                <a:cs typeface="Verdana"/>
              </a:rPr>
              <a:t>Significant</a:t>
            </a:r>
            <a:r>
              <a:rPr sz="2400" kern="0" dirty="0">
                <a:solidFill>
                  <a:sysClr val="windowText" lastClr="000000"/>
                </a:solidFill>
                <a:latin typeface="Verdana"/>
                <a:cs typeface="Verdana"/>
              </a:rPr>
              <a:t>	</a:t>
            </a:r>
            <a:r>
              <a:rPr sz="2400" kern="0" spc="169" dirty="0">
                <a:solidFill>
                  <a:sysClr val="windowText" lastClr="000000"/>
                </a:solidFill>
                <a:latin typeface="Verdana"/>
                <a:cs typeface="Verdana"/>
              </a:rPr>
              <a:t>changes</a:t>
            </a:r>
            <a:r>
              <a:rPr sz="2400" kern="0" dirty="0">
                <a:solidFill>
                  <a:sysClr val="windowText" lastClr="000000"/>
                </a:solidFill>
                <a:latin typeface="Verdana"/>
                <a:cs typeface="Verdana"/>
              </a:rPr>
              <a:t>	</a:t>
            </a:r>
            <a:r>
              <a:rPr sz="2400" kern="0" spc="76" dirty="0">
                <a:solidFill>
                  <a:sysClr val="windowText" lastClr="000000"/>
                </a:solidFill>
                <a:latin typeface="Verdana"/>
                <a:cs typeface="Verdana"/>
              </a:rPr>
              <a:t>in</a:t>
            </a:r>
            <a:r>
              <a:rPr sz="2400" kern="0" dirty="0">
                <a:solidFill>
                  <a:sysClr val="windowText" lastClr="000000"/>
                </a:solidFill>
                <a:latin typeface="Verdana"/>
                <a:cs typeface="Verdana"/>
              </a:rPr>
              <a:t>	</a:t>
            </a:r>
            <a:r>
              <a:rPr sz="2400" kern="0" spc="163" dirty="0">
                <a:solidFill>
                  <a:sysClr val="windowText" lastClr="000000"/>
                </a:solidFill>
                <a:latin typeface="Verdana"/>
                <a:cs typeface="Verdana"/>
              </a:rPr>
              <a:t>management</a:t>
            </a:r>
            <a:r>
              <a:rPr sz="2400" kern="0" dirty="0">
                <a:solidFill>
                  <a:sysClr val="windowText" lastClr="000000"/>
                </a:solidFill>
                <a:latin typeface="Verdana"/>
                <a:cs typeface="Verdana"/>
              </a:rPr>
              <a:t>	</a:t>
            </a:r>
            <a:r>
              <a:rPr sz="2400" kern="0" spc="140" dirty="0">
                <a:solidFill>
                  <a:sysClr val="windowText" lastClr="000000"/>
                </a:solidFill>
                <a:latin typeface="Verdana"/>
                <a:cs typeface="Verdana"/>
              </a:rPr>
              <a:t>could</a:t>
            </a:r>
            <a:r>
              <a:rPr sz="2400" kern="0" dirty="0">
                <a:solidFill>
                  <a:sysClr val="windowText" lastClr="000000"/>
                </a:solidFill>
                <a:latin typeface="Verdana"/>
                <a:cs typeface="Verdana"/>
              </a:rPr>
              <a:t>	</a:t>
            </a:r>
            <a:r>
              <a:rPr sz="2400" kern="0" spc="107" dirty="0">
                <a:solidFill>
                  <a:sysClr val="windowText" lastClr="000000"/>
                </a:solidFill>
                <a:latin typeface="Verdana"/>
                <a:cs typeface="Verdana"/>
              </a:rPr>
              <a:t>have</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a</a:t>
            </a:r>
            <a:r>
              <a:rPr sz="2400" kern="0" dirty="0">
                <a:solidFill>
                  <a:sysClr val="windowText" lastClr="000000"/>
                </a:solidFill>
                <a:latin typeface="Verdana"/>
                <a:cs typeface="Verdana"/>
              </a:rPr>
              <a:t>	</a:t>
            </a:r>
            <a:r>
              <a:rPr sz="2400" kern="0" spc="97" dirty="0">
                <a:solidFill>
                  <a:sysClr val="windowText" lastClr="000000"/>
                </a:solidFill>
                <a:latin typeface="Verdana"/>
                <a:cs typeface="Verdana"/>
              </a:rPr>
              <a:t>negative</a:t>
            </a:r>
            <a:endParaRPr sz="2400" kern="0" dirty="0">
              <a:solidFill>
                <a:sysClr val="windowText" lastClr="000000"/>
              </a:solidFill>
              <a:latin typeface="Verdana"/>
              <a:cs typeface="Verdana"/>
            </a:endParaRPr>
          </a:p>
          <a:p>
            <a:pPr marL="530463">
              <a:spcBef>
                <a:spcPts val="470"/>
              </a:spcBef>
            </a:pPr>
            <a:r>
              <a:rPr sz="2400" kern="0" spc="177" dirty="0">
                <a:solidFill>
                  <a:sysClr val="windowText" lastClr="000000"/>
                </a:solidFill>
                <a:latin typeface="Verdana"/>
                <a:cs typeface="Verdana"/>
              </a:rPr>
              <a:t>flow-</a:t>
            </a:r>
            <a:r>
              <a:rPr sz="2400" kern="0" spc="153" dirty="0">
                <a:solidFill>
                  <a:sysClr val="windowText" lastClr="000000"/>
                </a:solidFill>
                <a:latin typeface="Verdana"/>
                <a:cs typeface="Verdana"/>
              </a:rPr>
              <a:t>on</a:t>
            </a:r>
            <a:r>
              <a:rPr sz="2400" kern="0" spc="-83" dirty="0">
                <a:solidFill>
                  <a:sysClr val="windowText" lastClr="000000"/>
                </a:solidFill>
                <a:latin typeface="Verdana"/>
                <a:cs typeface="Verdana"/>
              </a:rPr>
              <a:t> </a:t>
            </a:r>
            <a:r>
              <a:rPr sz="2400" kern="0" spc="136" dirty="0">
                <a:solidFill>
                  <a:sysClr val="windowText" lastClr="000000"/>
                </a:solidFill>
                <a:latin typeface="Verdana"/>
                <a:cs typeface="Verdana"/>
              </a:rPr>
              <a:t>effect</a:t>
            </a:r>
            <a:r>
              <a:rPr sz="2400" kern="0" spc="-80" dirty="0">
                <a:solidFill>
                  <a:sysClr val="windowText" lastClr="000000"/>
                </a:solidFill>
                <a:latin typeface="Verdana"/>
                <a:cs typeface="Verdana"/>
              </a:rPr>
              <a:t> </a:t>
            </a:r>
            <a:r>
              <a:rPr sz="2400" kern="0" spc="153" dirty="0">
                <a:solidFill>
                  <a:sysClr val="windowText" lastClr="000000"/>
                </a:solidFill>
                <a:latin typeface="Verdana"/>
                <a:cs typeface="Verdana"/>
              </a:rPr>
              <a:t>on</a:t>
            </a:r>
            <a:r>
              <a:rPr sz="2400" kern="0" spc="-80"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80" dirty="0">
                <a:solidFill>
                  <a:sysClr val="windowText" lastClr="000000"/>
                </a:solidFill>
                <a:latin typeface="Verdana"/>
                <a:cs typeface="Verdana"/>
              </a:rPr>
              <a:t> </a:t>
            </a:r>
            <a:r>
              <a:rPr sz="2400" kern="0" spc="93" dirty="0">
                <a:solidFill>
                  <a:sysClr val="windowText" lastClr="000000"/>
                </a:solidFill>
                <a:latin typeface="Verdana"/>
                <a:cs typeface="Verdana"/>
              </a:rPr>
              <a:t>business.</a:t>
            </a:r>
            <a:endParaRPr sz="2400" kern="0" dirty="0">
              <a:solidFill>
                <a:sysClr val="windowText" lastClr="000000"/>
              </a:solidFill>
              <a:latin typeface="Verdana"/>
              <a:cs typeface="Verdana"/>
            </a:endParaRPr>
          </a:p>
          <a:p>
            <a:pPr marL="8467">
              <a:spcBef>
                <a:spcPts val="470"/>
              </a:spcBef>
            </a:pPr>
            <a:r>
              <a:rPr sz="2400" kern="0" spc="-347" dirty="0">
                <a:solidFill>
                  <a:sysClr val="windowText" lastClr="000000"/>
                </a:solidFill>
                <a:latin typeface="Verdana"/>
                <a:cs typeface="Verdana"/>
              </a:rPr>
              <a:t>.</a:t>
            </a:r>
            <a:endParaRPr sz="2400" kern="0" dirty="0">
              <a:solidFill>
                <a:sysClr val="windowText" lastClr="000000"/>
              </a:solidFill>
              <a:latin typeface="Verdana"/>
              <a:cs typeface="Verdana"/>
            </a:endParaRPr>
          </a:p>
          <a:p>
            <a:pPr>
              <a:spcBef>
                <a:spcPts val="17"/>
              </a:spcBef>
            </a:pPr>
            <a:endParaRPr sz="3133" kern="0" dirty="0">
              <a:solidFill>
                <a:sysClr val="windowText" lastClr="000000"/>
              </a:solidFill>
              <a:latin typeface="Verdana"/>
              <a:cs typeface="Verdana"/>
            </a:endParaRPr>
          </a:p>
          <a:p>
            <a:pPr marL="8467"/>
            <a:r>
              <a:rPr sz="2400" kern="0" spc="-347" dirty="0">
                <a:solidFill>
                  <a:sysClr val="windowText" lastClr="000000"/>
                </a:solidFill>
                <a:latin typeface="Verdana"/>
                <a:cs typeface="Verdana"/>
              </a:rPr>
              <a:t>.</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26200691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226903"/>
            <a:ext cx="12183957" cy="2110740"/>
          </a:xfrm>
          <a:custGeom>
            <a:avLst/>
            <a:gdLst/>
            <a:ahLst/>
            <a:cxnLst/>
            <a:rect l="l" t="t" r="r" b="b"/>
            <a:pathLst>
              <a:path w="18275935" h="3166110">
                <a:moveTo>
                  <a:pt x="0" y="0"/>
                </a:moveTo>
                <a:lnTo>
                  <a:pt x="18275497" y="0"/>
                </a:lnTo>
                <a:lnTo>
                  <a:pt x="18275497" y="3165953"/>
                </a:lnTo>
                <a:lnTo>
                  <a:pt x="0" y="3165953"/>
                </a:lnTo>
                <a:lnTo>
                  <a:pt x="0" y="0"/>
                </a:lnTo>
                <a:close/>
              </a:path>
            </a:pathLst>
          </a:custGeom>
          <a:solidFill>
            <a:srgbClr val="FF99FF"/>
          </a:solidFill>
        </p:spPr>
        <p:txBody>
          <a:bodyPr wrap="square" lIns="0" tIns="0" rIns="0" bIns="0" rtlCol="0"/>
          <a:lstStyle/>
          <a:p>
            <a:endParaRPr sz="1200" kern="0">
              <a:solidFill>
                <a:sysClr val="windowText" lastClr="000000"/>
              </a:solidFill>
            </a:endParaRPr>
          </a:p>
        </p:txBody>
      </p:sp>
      <p:sp>
        <p:nvSpPr>
          <p:cNvPr id="3" name="object 3"/>
          <p:cNvSpPr txBox="1"/>
          <p:nvPr/>
        </p:nvSpPr>
        <p:spPr>
          <a:xfrm>
            <a:off x="101600" y="2393750"/>
            <a:ext cx="11569277" cy="3448979"/>
          </a:xfrm>
          <a:prstGeom prst="rect">
            <a:avLst/>
          </a:prstGeom>
        </p:spPr>
        <p:txBody>
          <a:bodyPr vert="horz" wrap="square" lIns="0" tIns="8467" rIns="0" bIns="0" rtlCol="0">
            <a:spAutoFit/>
          </a:bodyPr>
          <a:lstStyle/>
          <a:p>
            <a:pPr marL="8044" marR="3387">
              <a:lnSpc>
                <a:spcPct val="115599"/>
              </a:lnSpc>
              <a:spcBef>
                <a:spcPts val="67"/>
              </a:spcBef>
            </a:pPr>
            <a:r>
              <a:rPr lang="en-US" sz="2400" kern="0" dirty="0">
                <a:solidFill>
                  <a:srgbClr val="2D2D2D"/>
                </a:solidFill>
                <a:latin typeface="Verdana" panose="020B0604030504040204" pitchFamily="34" charset="0"/>
                <a:ea typeface="Verdana" panose="020B0604030504040204" pitchFamily="34" charset="0"/>
                <a:cs typeface="Verdana" panose="020B0604030504040204" pitchFamily="34" charset="0"/>
              </a:rPr>
              <a:t>An IPO is a method of making a privately owned business public. It involves selling shares of stock to the public, who then become stockholders in the company. When done right, IPOs can be highly profitable for business owners and investors. Note that IPOs are expensive to organize, can be time-consuming, and are subject to stringent government’s regulations.</a:t>
            </a:r>
            <a:endParaRPr lang="en-US"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a:p>
            <a:pPr marL="8044" marR="3387">
              <a:lnSpc>
                <a:spcPct val="115599"/>
              </a:lnSpc>
              <a:spcBef>
                <a:spcPts val="67"/>
              </a:spcBef>
            </a:pPr>
            <a:r>
              <a:rPr sz="2400" kern="0" spc="12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High</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0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regulatory </a:t>
            </a:r>
            <a:r>
              <a:rPr sz="2400" kern="0" spc="19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costs</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and</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added</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5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pressure</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and</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4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scrutiny</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7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from</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4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shareholders</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are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often</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enough</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9"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make</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6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many</a:t>
            </a:r>
            <a:r>
              <a:rPr sz="2400" kern="0" spc="-93"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opt</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1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to</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12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stay</a:t>
            </a:r>
            <a:r>
              <a:rPr sz="2400" kern="0" spc="-9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 </a:t>
            </a:r>
            <a:r>
              <a:rPr sz="2400" kern="0" spc="27"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private.</a:t>
            </a:r>
            <a:endParaRPr sz="2400" kern="0"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endParaRPr>
          </a:p>
        </p:txBody>
      </p:sp>
      <p:sp>
        <p:nvSpPr>
          <p:cNvPr id="4" name="object 4"/>
          <p:cNvSpPr txBox="1">
            <a:spLocks noGrp="1"/>
          </p:cNvSpPr>
          <p:nvPr>
            <p:ph type="title"/>
          </p:nvPr>
        </p:nvSpPr>
        <p:spPr>
          <a:xfrm>
            <a:off x="945031" y="1265376"/>
            <a:ext cx="7077287" cy="565112"/>
          </a:xfrm>
          <a:prstGeom prst="rect">
            <a:avLst/>
          </a:prstGeom>
        </p:spPr>
        <p:txBody>
          <a:bodyPr vert="horz" wrap="square" lIns="0" tIns="11007" rIns="0" bIns="0" rtlCol="0">
            <a:spAutoFit/>
          </a:bodyPr>
          <a:lstStyle/>
          <a:p>
            <a:pPr marL="8467">
              <a:spcBef>
                <a:spcPts val="87"/>
              </a:spcBef>
            </a:pPr>
            <a:r>
              <a:rPr sz="3600" spc="-197" dirty="0"/>
              <a:t>6.</a:t>
            </a:r>
            <a:r>
              <a:rPr sz="3600" spc="-120" dirty="0"/>
              <a:t> </a:t>
            </a:r>
            <a:r>
              <a:rPr sz="3600" spc="37" dirty="0"/>
              <a:t>Initial</a:t>
            </a:r>
            <a:r>
              <a:rPr sz="3600" spc="-120" dirty="0"/>
              <a:t> </a:t>
            </a:r>
            <a:r>
              <a:rPr sz="3600" spc="217" dirty="0"/>
              <a:t>Public</a:t>
            </a:r>
            <a:r>
              <a:rPr sz="3600" spc="-120" dirty="0"/>
              <a:t> </a:t>
            </a:r>
            <a:r>
              <a:rPr sz="3600" spc="147" dirty="0"/>
              <a:t>Offering</a:t>
            </a:r>
            <a:r>
              <a:rPr sz="3600" spc="-117" dirty="0"/>
              <a:t> </a:t>
            </a:r>
            <a:r>
              <a:rPr sz="3600" spc="-30" dirty="0"/>
              <a:t>(IPO)</a:t>
            </a:r>
            <a:endParaRPr sz="3600"/>
          </a:p>
        </p:txBody>
      </p:sp>
    </p:spTree>
    <p:extLst>
      <p:ext uri="{BB962C8B-B14F-4D97-AF65-F5344CB8AC3E}">
        <p14:creationId xmlns:p14="http://schemas.microsoft.com/office/powerpoint/2010/main" val="3409618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34003"/>
            <a:ext cx="12196392" cy="6392197"/>
          </a:xfrm>
          <a:prstGeom prst="rect">
            <a:avLst/>
          </a:prstGeom>
        </p:spPr>
      </p:pic>
      <p:sp>
        <p:nvSpPr>
          <p:cNvPr id="3" name="object 3"/>
          <p:cNvSpPr txBox="1"/>
          <p:nvPr/>
        </p:nvSpPr>
        <p:spPr>
          <a:xfrm>
            <a:off x="591591" y="1148506"/>
            <a:ext cx="11007513" cy="4261850"/>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530463" marR="3387">
              <a:lnSpc>
                <a:spcPts val="3354"/>
              </a:lnSpc>
              <a:spcBef>
                <a:spcPts val="189"/>
              </a:spcBef>
              <a:tabLst>
                <a:tab pos="1297158" algn="l"/>
                <a:tab pos="2926226" algn="l"/>
                <a:tab pos="3422821" algn="l"/>
                <a:tab pos="4348273" algn="l"/>
                <a:tab pos="4713206" algn="l"/>
                <a:tab pos="6735147" algn="l"/>
                <a:tab pos="7865080" algn="l"/>
                <a:tab pos="8909072" algn="l"/>
                <a:tab pos="9460280" algn="l"/>
                <a:tab pos="10392082" algn="l"/>
              </a:tabLst>
            </a:pPr>
            <a:r>
              <a:rPr sz="2400" kern="0" spc="83" dirty="0">
                <a:solidFill>
                  <a:sysClr val="windowText" lastClr="000000"/>
                </a:solidFill>
                <a:latin typeface="Verdana"/>
                <a:cs typeface="Verdana"/>
              </a:rPr>
              <a:t>The</a:t>
            </a:r>
            <a:r>
              <a:rPr sz="2400" kern="0" dirty="0">
                <a:solidFill>
                  <a:sysClr val="windowText" lastClr="000000"/>
                </a:solidFill>
                <a:latin typeface="Verdana"/>
                <a:cs typeface="Verdana"/>
              </a:rPr>
              <a:t>	</a:t>
            </a:r>
            <a:r>
              <a:rPr sz="2400" kern="0" spc="93" dirty="0">
                <a:solidFill>
                  <a:sysClr val="windowText" lastClr="000000"/>
                </a:solidFill>
                <a:latin typeface="Verdana"/>
                <a:cs typeface="Verdana"/>
              </a:rPr>
              <a:t>potential</a:t>
            </a:r>
            <a:r>
              <a:rPr sz="2400" kern="0" dirty="0">
                <a:solidFill>
                  <a:sysClr val="windowText" lastClr="000000"/>
                </a:solidFill>
                <a:latin typeface="Verdana"/>
                <a:cs typeface="Verdana"/>
              </a:rPr>
              <a:t>	</a:t>
            </a:r>
            <a:r>
              <a:rPr sz="2400" kern="0" spc="87" dirty="0">
                <a:solidFill>
                  <a:sysClr val="windowText" lastClr="000000"/>
                </a:solidFill>
                <a:latin typeface="Verdana"/>
                <a:cs typeface="Verdana"/>
              </a:rPr>
              <a:t>to</a:t>
            </a:r>
            <a:r>
              <a:rPr sz="2400" kern="0" dirty="0">
                <a:solidFill>
                  <a:sysClr val="windowText" lastClr="000000"/>
                </a:solidFill>
                <a:latin typeface="Verdana"/>
                <a:cs typeface="Verdana"/>
              </a:rPr>
              <a:t>	</a:t>
            </a:r>
            <a:r>
              <a:rPr sz="2400" kern="0" spc="127" dirty="0">
                <a:solidFill>
                  <a:sysClr val="windowText" lastClr="000000"/>
                </a:solidFill>
                <a:latin typeface="Verdana"/>
                <a:cs typeface="Verdana"/>
              </a:rPr>
              <a:t>earn</a:t>
            </a:r>
            <a:r>
              <a:rPr sz="2400" kern="0" dirty="0">
                <a:solidFill>
                  <a:sysClr val="windowText" lastClr="000000"/>
                </a:solidFill>
                <a:latin typeface="Verdana"/>
                <a:cs typeface="Verdana"/>
              </a:rPr>
              <a:t>	</a:t>
            </a:r>
            <a:r>
              <a:rPr sz="2400" kern="0" spc="123" dirty="0">
                <a:solidFill>
                  <a:sysClr val="windowText" lastClr="000000"/>
                </a:solidFill>
                <a:latin typeface="Verdana"/>
                <a:cs typeface="Verdana"/>
              </a:rPr>
              <a:t>a</a:t>
            </a:r>
            <a:r>
              <a:rPr sz="2400" kern="0" dirty="0">
                <a:solidFill>
                  <a:sysClr val="windowText" lastClr="000000"/>
                </a:solidFill>
                <a:latin typeface="Verdana"/>
                <a:cs typeface="Verdana"/>
              </a:rPr>
              <a:t>	</a:t>
            </a:r>
            <a:r>
              <a:rPr sz="2400" kern="0" spc="120" dirty="0">
                <a:solidFill>
                  <a:sysClr val="windowText" lastClr="000000"/>
                </a:solidFill>
                <a:latin typeface="Verdana"/>
                <a:cs typeface="Verdana"/>
              </a:rPr>
              <a:t>substantial</a:t>
            </a:r>
            <a:r>
              <a:rPr sz="2400" kern="0" dirty="0">
                <a:solidFill>
                  <a:sysClr val="windowText" lastClr="000000"/>
                </a:solidFill>
                <a:latin typeface="Verdana"/>
                <a:cs typeface="Verdana"/>
              </a:rPr>
              <a:t>	</a:t>
            </a:r>
            <a:r>
              <a:rPr sz="2400" kern="0" spc="30" dirty="0">
                <a:solidFill>
                  <a:sysClr val="windowText" lastClr="000000"/>
                </a:solidFill>
                <a:latin typeface="Verdana"/>
                <a:cs typeface="Verdana"/>
              </a:rPr>
              <a:t>profit,</a:t>
            </a:r>
            <a:r>
              <a:rPr sz="2400" kern="0" dirty="0">
                <a:solidFill>
                  <a:sysClr val="windowText" lastClr="000000"/>
                </a:solidFill>
                <a:latin typeface="Verdana"/>
                <a:cs typeface="Verdana"/>
              </a:rPr>
              <a:t>	</a:t>
            </a:r>
            <a:r>
              <a:rPr sz="2400" kern="0" spc="150" dirty="0">
                <a:solidFill>
                  <a:sysClr val="windowText" lastClr="000000"/>
                </a:solidFill>
                <a:latin typeface="Verdana"/>
                <a:cs typeface="Verdana"/>
              </a:rPr>
              <a:t>more</a:t>
            </a:r>
            <a:r>
              <a:rPr sz="2400" kern="0" dirty="0">
                <a:solidFill>
                  <a:sysClr val="windowText" lastClr="000000"/>
                </a:solidFill>
                <a:latin typeface="Verdana"/>
                <a:cs typeface="Verdana"/>
              </a:rPr>
              <a:t>	</a:t>
            </a:r>
            <a:r>
              <a:rPr sz="2400" kern="0" spc="153" dirty="0">
                <a:solidFill>
                  <a:sysClr val="windowText" lastClr="000000"/>
                </a:solidFill>
                <a:latin typeface="Verdana"/>
                <a:cs typeface="Verdana"/>
              </a:rPr>
              <a:t>so</a:t>
            </a:r>
            <a:r>
              <a:rPr sz="2400" kern="0" dirty="0">
                <a:solidFill>
                  <a:sysClr val="windowText" lastClr="000000"/>
                </a:solidFill>
                <a:latin typeface="Verdana"/>
                <a:cs typeface="Verdana"/>
              </a:rPr>
              <a:t>	</a:t>
            </a:r>
            <a:r>
              <a:rPr sz="2400" kern="0" spc="133" dirty="0">
                <a:solidFill>
                  <a:sysClr val="windowText" lastClr="000000"/>
                </a:solidFill>
                <a:latin typeface="Verdana"/>
                <a:cs typeface="Verdana"/>
              </a:rPr>
              <a:t>than</a:t>
            </a:r>
            <a:r>
              <a:rPr sz="2400" kern="0" dirty="0">
                <a:solidFill>
                  <a:sysClr val="windowText" lastClr="000000"/>
                </a:solidFill>
                <a:latin typeface="Verdana"/>
                <a:cs typeface="Verdana"/>
              </a:rPr>
              <a:t>	</a:t>
            </a:r>
            <a:r>
              <a:rPr sz="2400" kern="0" spc="107" dirty="0">
                <a:solidFill>
                  <a:sysClr val="windowText" lastClr="000000"/>
                </a:solidFill>
                <a:latin typeface="Verdana"/>
                <a:cs typeface="Verdana"/>
              </a:rPr>
              <a:t>any </a:t>
            </a:r>
            <a:r>
              <a:rPr sz="2400" kern="0" spc="123" dirty="0">
                <a:solidFill>
                  <a:sysClr val="windowText" lastClr="000000"/>
                </a:solidFill>
                <a:latin typeface="Verdana"/>
                <a:cs typeface="Verdana"/>
              </a:rPr>
              <a:t>other</a:t>
            </a:r>
            <a:r>
              <a:rPr sz="2400" kern="0" spc="-83" dirty="0">
                <a:solidFill>
                  <a:sysClr val="windowText" lastClr="000000"/>
                </a:solidFill>
                <a:latin typeface="Verdana"/>
                <a:cs typeface="Verdana"/>
              </a:rPr>
              <a:t> </a:t>
            </a:r>
            <a:r>
              <a:rPr sz="2400" kern="0" spc="67" dirty="0">
                <a:solidFill>
                  <a:sysClr val="windowText" lastClr="000000"/>
                </a:solidFill>
                <a:latin typeface="Verdana"/>
                <a:cs typeface="Verdana"/>
              </a:rPr>
              <a:t>exit</a:t>
            </a:r>
            <a:r>
              <a:rPr sz="2400" kern="0" spc="-80" dirty="0">
                <a:solidFill>
                  <a:sysClr val="windowText" lastClr="000000"/>
                </a:solidFill>
                <a:latin typeface="Verdana"/>
                <a:cs typeface="Verdana"/>
              </a:rPr>
              <a:t> </a:t>
            </a:r>
            <a:r>
              <a:rPr sz="2400" kern="0" spc="57" dirty="0">
                <a:solidFill>
                  <a:sysClr val="windowText" lastClr="000000"/>
                </a:solidFill>
                <a:latin typeface="Verdana"/>
                <a:cs typeface="Verdana"/>
              </a:rPr>
              <a:t>strategy.</a:t>
            </a:r>
            <a:endParaRPr sz="2400" kern="0" dirty="0">
              <a:solidFill>
                <a:sysClr val="windowText" lastClr="000000"/>
              </a:solidFill>
              <a:latin typeface="Verdana"/>
              <a:cs typeface="Verdana"/>
            </a:endParaRPr>
          </a:p>
          <a:p>
            <a:pPr>
              <a:spcBef>
                <a:spcPts val="13"/>
              </a:spcBef>
            </a:pPr>
            <a:endParaRPr sz="2400" kern="0" dirty="0">
              <a:solidFill>
                <a:sysClr val="windowText" lastClr="000000"/>
              </a:solidFill>
              <a:latin typeface="Verdana"/>
              <a:cs typeface="Verdana"/>
            </a:endParaRPr>
          </a:p>
          <a:p>
            <a:pPr marL="8467"/>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530463" marR="4657" algn="just">
              <a:lnSpc>
                <a:spcPts val="3354"/>
              </a:lnSpc>
              <a:spcBef>
                <a:spcPts val="187"/>
              </a:spcBef>
            </a:pPr>
            <a:r>
              <a:rPr sz="2400" kern="0" spc="120" dirty="0">
                <a:solidFill>
                  <a:sysClr val="windowText" lastClr="000000"/>
                </a:solidFill>
                <a:latin typeface="Verdana"/>
                <a:cs typeface="Verdana"/>
              </a:rPr>
              <a:t>Expect</a:t>
            </a:r>
            <a:r>
              <a:rPr sz="2400" kern="0" spc="297" dirty="0">
                <a:solidFill>
                  <a:sysClr val="windowText" lastClr="000000"/>
                </a:solidFill>
                <a:latin typeface="Verdana"/>
                <a:cs typeface="Verdana"/>
              </a:rPr>
              <a:t>  </a:t>
            </a:r>
            <a:r>
              <a:rPr sz="2400" kern="0" spc="123" dirty="0">
                <a:solidFill>
                  <a:sysClr val="windowText" lastClr="000000"/>
                </a:solidFill>
                <a:latin typeface="Verdana"/>
                <a:cs typeface="Verdana"/>
              </a:rPr>
              <a:t>intense</a:t>
            </a:r>
            <a:r>
              <a:rPr sz="2400" kern="0" spc="297"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297" dirty="0">
                <a:solidFill>
                  <a:sysClr val="windowText" lastClr="000000"/>
                </a:solidFill>
                <a:latin typeface="Verdana"/>
                <a:cs typeface="Verdana"/>
              </a:rPr>
              <a:t>  </a:t>
            </a:r>
            <a:r>
              <a:rPr sz="2400" kern="0" spc="130" dirty="0">
                <a:solidFill>
                  <a:sysClr val="windowText" lastClr="000000"/>
                </a:solidFill>
                <a:latin typeface="Verdana"/>
                <a:cs typeface="Verdana"/>
              </a:rPr>
              <a:t>ongoing</a:t>
            </a:r>
            <a:r>
              <a:rPr sz="2400" kern="0" spc="297" dirty="0">
                <a:solidFill>
                  <a:sysClr val="windowText" lastClr="000000"/>
                </a:solidFill>
                <a:latin typeface="Verdana"/>
                <a:cs typeface="Verdana"/>
              </a:rPr>
              <a:t>  </a:t>
            </a:r>
            <a:r>
              <a:rPr sz="2400" kern="0" spc="133" dirty="0">
                <a:solidFill>
                  <a:sysClr val="windowText" lastClr="000000"/>
                </a:solidFill>
                <a:latin typeface="Verdana"/>
                <a:cs typeface="Verdana"/>
              </a:rPr>
              <a:t>scrutiny</a:t>
            </a:r>
            <a:r>
              <a:rPr sz="2400" kern="0" spc="300" dirty="0">
                <a:solidFill>
                  <a:sysClr val="windowText" lastClr="000000"/>
                </a:solidFill>
                <a:latin typeface="Verdana"/>
                <a:cs typeface="Verdana"/>
              </a:rPr>
              <a:t>  </a:t>
            </a:r>
            <a:r>
              <a:rPr sz="2400" kern="0" spc="167" dirty="0">
                <a:solidFill>
                  <a:sysClr val="windowText" lastClr="000000"/>
                </a:solidFill>
                <a:latin typeface="Verdana"/>
                <a:cs typeface="Verdana"/>
              </a:rPr>
              <a:t>from</a:t>
            </a:r>
            <a:r>
              <a:rPr sz="2400" kern="0" spc="297" dirty="0">
                <a:solidFill>
                  <a:sysClr val="windowText" lastClr="000000"/>
                </a:solidFill>
                <a:latin typeface="Verdana"/>
                <a:cs typeface="Verdana"/>
              </a:rPr>
              <a:t>  </a:t>
            </a:r>
            <a:r>
              <a:rPr sz="2400" kern="0" spc="97" dirty="0">
                <a:solidFill>
                  <a:sysClr val="windowText" lastClr="000000"/>
                </a:solidFill>
                <a:latin typeface="Verdana"/>
                <a:cs typeface="Verdana"/>
              </a:rPr>
              <a:t>stockholders, </a:t>
            </a:r>
            <a:r>
              <a:rPr sz="2400" kern="0" spc="107" dirty="0">
                <a:solidFill>
                  <a:sysClr val="windowText" lastClr="000000"/>
                </a:solidFill>
                <a:latin typeface="Verdana"/>
                <a:cs typeface="Verdana"/>
              </a:rPr>
              <a:t>regulatory</a:t>
            </a:r>
            <a:r>
              <a:rPr sz="2400" kern="0" spc="-76" dirty="0">
                <a:solidFill>
                  <a:sysClr val="windowText" lastClr="000000"/>
                </a:solidFill>
                <a:latin typeface="Verdana"/>
                <a:cs typeface="Verdana"/>
              </a:rPr>
              <a:t> </a:t>
            </a:r>
            <a:r>
              <a:rPr sz="2400" kern="0" spc="123" dirty="0">
                <a:solidFill>
                  <a:sysClr val="windowText" lastClr="000000"/>
                </a:solidFill>
                <a:latin typeface="Verdana"/>
                <a:cs typeface="Verdana"/>
              </a:rPr>
              <a:t>bodies</a:t>
            </a:r>
            <a:r>
              <a:rPr sz="2400" kern="0" spc="-73"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76" dirty="0">
                <a:solidFill>
                  <a:sysClr val="windowText" lastClr="000000"/>
                </a:solidFill>
                <a:latin typeface="Verdana"/>
                <a:cs typeface="Verdana"/>
              </a:rPr>
              <a:t> </a:t>
            </a:r>
            <a:r>
              <a:rPr sz="2400" kern="0" spc="123" dirty="0">
                <a:solidFill>
                  <a:sysClr val="windowText" lastClr="000000"/>
                </a:solidFill>
                <a:latin typeface="Verdana"/>
                <a:cs typeface="Verdana"/>
              </a:rPr>
              <a:t>the</a:t>
            </a:r>
            <a:r>
              <a:rPr sz="2400" kern="0" spc="-73" dirty="0">
                <a:solidFill>
                  <a:sysClr val="windowText" lastClr="000000"/>
                </a:solidFill>
                <a:latin typeface="Verdana"/>
                <a:cs typeface="Verdana"/>
              </a:rPr>
              <a:t> </a:t>
            </a:r>
            <a:r>
              <a:rPr sz="2400" kern="0" spc="50" dirty="0">
                <a:solidFill>
                  <a:sysClr val="windowText" lastClr="000000"/>
                </a:solidFill>
                <a:latin typeface="Verdana"/>
                <a:cs typeface="Verdana"/>
              </a:rPr>
              <a:t>public.</a:t>
            </a:r>
            <a:endParaRPr sz="2400" kern="0" dirty="0">
              <a:solidFill>
                <a:sysClr val="windowText" lastClr="000000"/>
              </a:solidFill>
              <a:latin typeface="Verdana"/>
              <a:cs typeface="Verdana"/>
            </a:endParaRPr>
          </a:p>
          <a:p>
            <a:pPr marL="530463" algn="just">
              <a:spcBef>
                <a:spcPts val="280"/>
              </a:spcBef>
            </a:pPr>
            <a:r>
              <a:rPr sz="2400" kern="0" spc="100" dirty="0">
                <a:solidFill>
                  <a:sysClr val="windowText" lastClr="000000"/>
                </a:solidFill>
                <a:latin typeface="Verdana"/>
                <a:cs typeface="Verdana"/>
              </a:rPr>
              <a:t>Additional</a:t>
            </a:r>
            <a:r>
              <a:rPr sz="2400" kern="0" spc="-53" dirty="0">
                <a:solidFill>
                  <a:sysClr val="windowText" lastClr="000000"/>
                </a:solidFill>
                <a:latin typeface="Verdana"/>
                <a:cs typeface="Verdana"/>
              </a:rPr>
              <a:t> </a:t>
            </a:r>
            <a:r>
              <a:rPr sz="2400" kern="0" spc="140" dirty="0">
                <a:solidFill>
                  <a:sysClr val="windowText" lastClr="000000"/>
                </a:solidFill>
                <a:latin typeface="Verdana"/>
                <a:cs typeface="Verdana"/>
              </a:rPr>
              <a:t>requirements</a:t>
            </a:r>
            <a:r>
              <a:rPr sz="2400" kern="0" spc="-53" dirty="0">
                <a:solidFill>
                  <a:sysClr val="windowText" lastClr="000000"/>
                </a:solidFill>
                <a:latin typeface="Verdana"/>
                <a:cs typeface="Verdana"/>
              </a:rPr>
              <a:t> </a:t>
            </a:r>
            <a:r>
              <a:rPr sz="2400" kern="0" spc="127" dirty="0">
                <a:solidFill>
                  <a:sysClr val="windowText" lastClr="000000"/>
                </a:solidFill>
                <a:latin typeface="Verdana"/>
                <a:cs typeface="Verdana"/>
              </a:rPr>
              <a:t>of</a:t>
            </a:r>
            <a:r>
              <a:rPr sz="2400" kern="0" spc="-50" dirty="0">
                <a:solidFill>
                  <a:sysClr val="windowText" lastClr="000000"/>
                </a:solidFill>
                <a:latin typeface="Verdana"/>
                <a:cs typeface="Verdana"/>
              </a:rPr>
              <a:t> </a:t>
            </a:r>
            <a:r>
              <a:rPr sz="2400" kern="0" spc="167" dirty="0">
                <a:solidFill>
                  <a:sysClr val="windowText" lastClr="000000"/>
                </a:solidFill>
                <a:latin typeface="Verdana"/>
                <a:cs typeface="Verdana"/>
              </a:rPr>
              <a:t>an</a:t>
            </a:r>
            <a:r>
              <a:rPr sz="2400" kern="0" spc="-53" dirty="0">
                <a:solidFill>
                  <a:sysClr val="windowText" lastClr="000000"/>
                </a:solidFill>
                <a:latin typeface="Verdana"/>
                <a:cs typeface="Verdana"/>
              </a:rPr>
              <a:t> </a:t>
            </a:r>
            <a:r>
              <a:rPr sz="2400" kern="0" dirty="0">
                <a:solidFill>
                  <a:sysClr val="windowText" lastClr="000000"/>
                </a:solidFill>
                <a:latin typeface="Verdana"/>
                <a:cs typeface="Verdana"/>
              </a:rPr>
              <a:t>IPO</a:t>
            </a:r>
            <a:r>
              <a:rPr sz="2400" kern="0" spc="-50" dirty="0">
                <a:solidFill>
                  <a:sysClr val="windowText" lastClr="000000"/>
                </a:solidFill>
                <a:latin typeface="Verdana"/>
                <a:cs typeface="Verdana"/>
              </a:rPr>
              <a:t> </a:t>
            </a:r>
            <a:r>
              <a:rPr sz="2400" kern="0" spc="130" dirty="0">
                <a:solidFill>
                  <a:sysClr val="windowText" lastClr="000000"/>
                </a:solidFill>
                <a:latin typeface="Verdana"/>
                <a:cs typeface="Verdana"/>
              </a:rPr>
              <a:t>include</a:t>
            </a:r>
            <a:r>
              <a:rPr sz="2400" kern="0" spc="-53" dirty="0">
                <a:solidFill>
                  <a:sysClr val="windowText" lastClr="000000"/>
                </a:solidFill>
                <a:latin typeface="Verdana"/>
                <a:cs typeface="Verdana"/>
              </a:rPr>
              <a:t> </a:t>
            </a:r>
            <a:r>
              <a:rPr sz="2400" kern="0" spc="143" dirty="0">
                <a:solidFill>
                  <a:sysClr val="windowText" lastClr="000000"/>
                </a:solidFill>
                <a:latin typeface="Verdana"/>
                <a:cs typeface="Verdana"/>
              </a:rPr>
              <a:t>mandatory</a:t>
            </a:r>
            <a:r>
              <a:rPr sz="2400" kern="0" spc="-50" dirty="0">
                <a:solidFill>
                  <a:sysClr val="windowText" lastClr="000000"/>
                </a:solidFill>
                <a:latin typeface="Verdana"/>
                <a:cs typeface="Verdana"/>
              </a:rPr>
              <a:t> </a:t>
            </a:r>
            <a:r>
              <a:rPr sz="2400" kern="0" spc="140" dirty="0">
                <a:solidFill>
                  <a:sysClr val="windowText" lastClr="000000"/>
                </a:solidFill>
                <a:latin typeface="Verdana"/>
                <a:cs typeface="Verdana"/>
              </a:rPr>
              <a:t>progress</a:t>
            </a:r>
            <a:endParaRPr sz="2400" kern="0" dirty="0">
              <a:solidFill>
                <a:sysClr val="windowText" lastClr="000000"/>
              </a:solidFill>
              <a:latin typeface="Verdana"/>
              <a:cs typeface="Verdana"/>
            </a:endParaRPr>
          </a:p>
          <a:p>
            <a:pPr marL="530463" algn="just">
              <a:spcBef>
                <a:spcPts val="473"/>
              </a:spcBef>
            </a:pPr>
            <a:r>
              <a:rPr sz="2400" kern="0" spc="160" dirty="0">
                <a:solidFill>
                  <a:sysClr val="windowText" lastClr="000000"/>
                </a:solidFill>
                <a:latin typeface="Verdana"/>
                <a:cs typeface="Verdana"/>
              </a:rPr>
              <a:t>and</a:t>
            </a:r>
            <a:r>
              <a:rPr sz="2400" kern="0" spc="-83" dirty="0">
                <a:solidFill>
                  <a:sysClr val="windowText" lastClr="000000"/>
                </a:solidFill>
                <a:latin typeface="Verdana"/>
                <a:cs typeface="Verdana"/>
              </a:rPr>
              <a:t> </a:t>
            </a:r>
            <a:r>
              <a:rPr sz="2400" kern="0" spc="160" dirty="0">
                <a:solidFill>
                  <a:sysClr val="windowText" lastClr="000000"/>
                </a:solidFill>
                <a:latin typeface="Verdana"/>
                <a:cs typeface="Verdana"/>
              </a:rPr>
              <a:t>performance</a:t>
            </a:r>
            <a:r>
              <a:rPr sz="2400" kern="0" spc="-80" dirty="0">
                <a:solidFill>
                  <a:sysClr val="windowText" lastClr="000000"/>
                </a:solidFill>
                <a:latin typeface="Verdana"/>
                <a:cs typeface="Verdana"/>
              </a:rPr>
              <a:t> </a:t>
            </a:r>
            <a:r>
              <a:rPr sz="2400" kern="0" spc="60" dirty="0">
                <a:solidFill>
                  <a:sysClr val="windowText" lastClr="000000"/>
                </a:solidFill>
                <a:latin typeface="Verdana"/>
                <a:cs typeface="Verdana"/>
              </a:rPr>
              <a:t>reporting.</a:t>
            </a:r>
            <a:endParaRPr sz="2400" kern="0" dirty="0">
              <a:solidFill>
                <a:sysClr val="windowText" lastClr="000000"/>
              </a:solidFill>
              <a:latin typeface="Verdana"/>
              <a:cs typeface="Verdana"/>
            </a:endParaRPr>
          </a:p>
          <a:p>
            <a:pPr marL="530463" marR="3387" algn="just">
              <a:lnSpc>
                <a:spcPts val="3354"/>
              </a:lnSpc>
              <a:spcBef>
                <a:spcPts val="63"/>
              </a:spcBef>
            </a:pPr>
            <a:r>
              <a:rPr sz="2400" kern="0" dirty="0">
                <a:solidFill>
                  <a:sysClr val="windowText" lastClr="000000"/>
                </a:solidFill>
                <a:latin typeface="Verdana"/>
                <a:cs typeface="Verdana"/>
              </a:rPr>
              <a:t>IPO</a:t>
            </a:r>
            <a:r>
              <a:rPr sz="2400" kern="0" spc="280" dirty="0">
                <a:solidFill>
                  <a:sysClr val="windowText" lastClr="000000"/>
                </a:solidFill>
                <a:latin typeface="Verdana"/>
                <a:cs typeface="Verdana"/>
              </a:rPr>
              <a:t> </a:t>
            </a:r>
            <a:r>
              <a:rPr sz="2400" kern="0" spc="143" dirty="0">
                <a:solidFill>
                  <a:sysClr val="windowText" lastClr="000000"/>
                </a:solidFill>
                <a:latin typeface="Verdana"/>
                <a:cs typeface="Verdana"/>
                <a:hlinkClick r:id="rId3"/>
              </a:rPr>
              <a:t>due</a:t>
            </a:r>
            <a:r>
              <a:rPr sz="2400" kern="0" spc="283" dirty="0">
                <a:solidFill>
                  <a:sysClr val="windowText" lastClr="000000"/>
                </a:solidFill>
                <a:latin typeface="Verdana"/>
                <a:cs typeface="Verdana"/>
                <a:hlinkClick r:id="rId3"/>
              </a:rPr>
              <a:t> </a:t>
            </a:r>
            <a:r>
              <a:rPr sz="2400" kern="0" spc="110" dirty="0">
                <a:solidFill>
                  <a:sysClr val="windowText" lastClr="000000"/>
                </a:solidFill>
                <a:latin typeface="Verdana"/>
                <a:cs typeface="Verdana"/>
                <a:hlinkClick r:id="rId3"/>
              </a:rPr>
              <a:t>diligence</a:t>
            </a:r>
            <a:r>
              <a:rPr sz="2400" kern="0" spc="283" dirty="0">
                <a:solidFill>
                  <a:sysClr val="windowText" lastClr="000000"/>
                </a:solidFill>
                <a:latin typeface="Verdana"/>
                <a:cs typeface="Verdana"/>
              </a:rPr>
              <a:t> </a:t>
            </a:r>
            <a:r>
              <a:rPr sz="2400" kern="0" spc="110" dirty="0">
                <a:solidFill>
                  <a:sysClr val="windowText" lastClr="000000"/>
                </a:solidFill>
                <a:latin typeface="Verdana"/>
                <a:cs typeface="Verdana"/>
              </a:rPr>
              <a:t>is</a:t>
            </a:r>
            <a:r>
              <a:rPr sz="2400" kern="0" spc="283" dirty="0">
                <a:solidFill>
                  <a:sysClr val="windowText" lastClr="000000"/>
                </a:solidFill>
                <a:latin typeface="Verdana"/>
                <a:cs typeface="Verdana"/>
              </a:rPr>
              <a:t> </a:t>
            </a:r>
            <a:r>
              <a:rPr sz="2400" kern="0" spc="60" dirty="0">
                <a:solidFill>
                  <a:sysClr val="windowText" lastClr="000000"/>
                </a:solidFill>
                <a:latin typeface="Verdana"/>
                <a:cs typeface="Verdana"/>
              </a:rPr>
              <a:t>difficult,</a:t>
            </a:r>
            <a:r>
              <a:rPr sz="2400" kern="0" spc="283" dirty="0">
                <a:solidFill>
                  <a:sysClr val="windowText" lastClr="000000"/>
                </a:solidFill>
                <a:latin typeface="Verdana"/>
                <a:cs typeface="Verdana"/>
              </a:rPr>
              <a:t> </a:t>
            </a:r>
            <a:r>
              <a:rPr sz="2400" kern="0" spc="123" dirty="0">
                <a:solidFill>
                  <a:sysClr val="windowText" lastClr="000000"/>
                </a:solidFill>
                <a:latin typeface="Verdana"/>
                <a:cs typeface="Verdana"/>
              </a:rPr>
              <a:t>costly</a:t>
            </a:r>
            <a:r>
              <a:rPr sz="2400" kern="0" spc="283"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280" dirty="0">
                <a:solidFill>
                  <a:sysClr val="windowText" lastClr="000000"/>
                </a:solidFill>
                <a:latin typeface="Verdana"/>
                <a:cs typeface="Verdana"/>
              </a:rPr>
              <a:t> </a:t>
            </a:r>
            <a:r>
              <a:rPr sz="2400" kern="0" spc="157" dirty="0">
                <a:solidFill>
                  <a:sysClr val="windowText" lastClr="000000"/>
                </a:solidFill>
                <a:latin typeface="Verdana"/>
                <a:cs typeface="Verdana"/>
              </a:rPr>
              <a:t>labour-</a:t>
            </a:r>
            <a:r>
              <a:rPr sz="2400" kern="0" spc="57" dirty="0">
                <a:solidFill>
                  <a:sysClr val="windowText" lastClr="000000"/>
                </a:solidFill>
                <a:latin typeface="Verdana"/>
                <a:cs typeface="Verdana"/>
              </a:rPr>
              <a:t>intensive.</a:t>
            </a:r>
            <a:r>
              <a:rPr sz="2400" kern="0" spc="283" dirty="0">
                <a:solidFill>
                  <a:sysClr val="windowText" lastClr="000000"/>
                </a:solidFill>
                <a:latin typeface="Verdana"/>
                <a:cs typeface="Verdana"/>
              </a:rPr>
              <a:t> </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13745333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68" y="-4987"/>
            <a:ext cx="3822389" cy="1440617"/>
          </a:xfrm>
          <a:prstGeom prst="rect">
            <a:avLst/>
          </a:prstGeom>
        </p:spPr>
      </p:pic>
      <p:sp>
        <p:nvSpPr>
          <p:cNvPr id="3" name="object 3"/>
          <p:cNvSpPr txBox="1">
            <a:spLocks noGrp="1"/>
          </p:cNvSpPr>
          <p:nvPr>
            <p:ph type="title"/>
          </p:nvPr>
        </p:nvSpPr>
        <p:spPr>
          <a:xfrm>
            <a:off x="587084" y="103612"/>
            <a:ext cx="5413869" cy="2701421"/>
          </a:xfrm>
          <a:prstGeom prst="rect">
            <a:avLst/>
          </a:prstGeom>
        </p:spPr>
        <p:txBody>
          <a:bodyPr vert="horz" wrap="square" lIns="0" tIns="373674" rIns="0" bIns="0" rtlCol="0">
            <a:spAutoFit/>
          </a:bodyPr>
          <a:lstStyle/>
          <a:p>
            <a:pPr marL="1865300">
              <a:spcBef>
                <a:spcPts val="67"/>
              </a:spcBef>
            </a:pPr>
            <a:r>
              <a:rPr spc="-510" dirty="0"/>
              <a:t>7.</a:t>
            </a:r>
            <a:r>
              <a:rPr spc="-387" dirty="0"/>
              <a:t> </a:t>
            </a:r>
            <a:r>
              <a:rPr spc="117" dirty="0"/>
              <a:t>Liquidation</a:t>
            </a:r>
          </a:p>
        </p:txBody>
      </p:sp>
      <p:pic>
        <p:nvPicPr>
          <p:cNvPr id="4" name="object 4"/>
          <p:cNvPicPr/>
          <p:nvPr/>
        </p:nvPicPr>
        <p:blipFill>
          <a:blip r:embed="rId4" cstate="print"/>
          <a:stretch>
            <a:fillRect/>
          </a:stretch>
        </p:blipFill>
        <p:spPr>
          <a:xfrm>
            <a:off x="8244748" y="4834354"/>
            <a:ext cx="3954883" cy="2023645"/>
          </a:xfrm>
          <a:prstGeom prst="rect">
            <a:avLst/>
          </a:prstGeom>
        </p:spPr>
      </p:pic>
      <p:pic>
        <p:nvPicPr>
          <p:cNvPr id="5" name="object 5"/>
          <p:cNvPicPr/>
          <p:nvPr/>
        </p:nvPicPr>
        <p:blipFill>
          <a:blip r:embed="rId5" cstate="print"/>
          <a:stretch>
            <a:fillRect/>
          </a:stretch>
        </p:blipFill>
        <p:spPr>
          <a:xfrm>
            <a:off x="1349625" y="2351406"/>
            <a:ext cx="2330825" cy="99906"/>
          </a:xfrm>
          <a:prstGeom prst="rect">
            <a:avLst/>
          </a:prstGeom>
        </p:spPr>
      </p:pic>
      <p:pic>
        <p:nvPicPr>
          <p:cNvPr id="6" name="object 6"/>
          <p:cNvPicPr/>
          <p:nvPr/>
        </p:nvPicPr>
        <p:blipFill>
          <a:blip r:embed="rId6" cstate="print"/>
          <a:stretch>
            <a:fillRect/>
          </a:stretch>
        </p:blipFill>
        <p:spPr>
          <a:xfrm>
            <a:off x="6331786" y="1059490"/>
            <a:ext cx="610081" cy="25315"/>
          </a:xfrm>
          <a:prstGeom prst="rect">
            <a:avLst/>
          </a:prstGeom>
        </p:spPr>
      </p:pic>
      <p:sp>
        <p:nvSpPr>
          <p:cNvPr id="7" name="object 7"/>
          <p:cNvSpPr txBox="1"/>
          <p:nvPr/>
        </p:nvSpPr>
        <p:spPr>
          <a:xfrm>
            <a:off x="148585" y="1596033"/>
            <a:ext cx="11894831" cy="3464538"/>
          </a:xfrm>
          <a:prstGeom prst="rect">
            <a:avLst/>
          </a:prstGeom>
        </p:spPr>
        <p:txBody>
          <a:bodyPr vert="horz" wrap="square" lIns="0" tIns="7620" rIns="0" bIns="0" rtlCol="0">
            <a:spAutoFit/>
          </a:bodyPr>
          <a:lstStyle/>
          <a:p>
            <a:pPr marL="8467" marR="3387">
              <a:lnSpc>
                <a:spcPct val="116500"/>
              </a:lnSpc>
              <a:spcBef>
                <a:spcPts val="60"/>
              </a:spcBef>
            </a:pPr>
            <a:r>
              <a:rPr lang="en-US" sz="2400" kern="0" dirty="0">
                <a:solidFill>
                  <a:prstClr val="white"/>
                </a:solidFill>
                <a:latin typeface="Verdana" panose="020B0604030504040204" pitchFamily="34" charset="0"/>
                <a:ea typeface="Verdana" panose="020B0604030504040204" pitchFamily="34" charset="0"/>
                <a:cs typeface="Verdana" panose="020B0604030504040204" pitchFamily="34" charset="0"/>
              </a:rPr>
              <a:t>Liquidation involves closing the business and selling all its assets, which is one of the most common exit strategies, especially for small businesses and sole proprietorships looking to move on to better opportunities. As long as the business runs well and is attractive to buyers, liquidation can be one of the simplest and fastest exit strategies. However, the return on investment can be low for business owners as they can only make money from the sale of the business assets or inventory. If the business has creditors, money from a liquidation is used to pay off its debts.</a:t>
            </a:r>
            <a:endParaRPr sz="24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68803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 y="-4583"/>
            <a:ext cx="12196392" cy="6392197"/>
          </a:xfrm>
          <a:prstGeom prst="rect">
            <a:avLst/>
          </a:prstGeom>
        </p:spPr>
      </p:pic>
      <p:sp>
        <p:nvSpPr>
          <p:cNvPr id="3" name="object 3"/>
          <p:cNvSpPr txBox="1"/>
          <p:nvPr/>
        </p:nvSpPr>
        <p:spPr>
          <a:xfrm>
            <a:off x="506591" y="614770"/>
            <a:ext cx="11005820" cy="5354457"/>
          </a:xfrm>
          <a:prstGeom prst="rect">
            <a:avLst/>
          </a:prstGeom>
        </p:spPr>
        <p:txBody>
          <a:bodyPr vert="horz" wrap="square" lIns="0" tIns="67733" rIns="0" bIns="0" rtlCol="0">
            <a:spAutoFit/>
          </a:bodyPr>
          <a:lstStyle/>
          <a:p>
            <a:pPr marL="8467">
              <a:spcBef>
                <a:spcPts val="533"/>
              </a:spcBef>
            </a:pPr>
            <a:r>
              <a:rPr sz="2400" kern="0" spc="-7" dirty="0">
                <a:solidFill>
                  <a:srgbClr val="FF5038"/>
                </a:solidFill>
                <a:latin typeface="Verdana"/>
                <a:cs typeface="Verdana"/>
              </a:rPr>
              <a:t>Pros:</a:t>
            </a:r>
            <a:endParaRPr sz="2400" kern="0" dirty="0">
              <a:solidFill>
                <a:sysClr val="windowText" lastClr="000000"/>
              </a:solidFill>
              <a:latin typeface="Verdana"/>
              <a:cs typeface="Verdana"/>
            </a:endParaRPr>
          </a:p>
          <a:p>
            <a:pPr marL="530463" marR="3387">
              <a:lnSpc>
                <a:spcPts val="3354"/>
              </a:lnSpc>
              <a:spcBef>
                <a:spcPts val="189"/>
              </a:spcBef>
            </a:pPr>
            <a:r>
              <a:rPr sz="2400" kern="0" dirty="0">
                <a:solidFill>
                  <a:sysClr val="windowText" lastClr="000000"/>
                </a:solidFill>
                <a:latin typeface="Verdana"/>
                <a:cs typeface="Verdana"/>
              </a:rPr>
              <a:t>If</a:t>
            </a:r>
            <a:r>
              <a:rPr sz="2400" kern="0" spc="110" dirty="0">
                <a:solidFill>
                  <a:sysClr val="windowText" lastClr="000000"/>
                </a:solidFill>
                <a:latin typeface="Verdana"/>
                <a:cs typeface="Verdana"/>
              </a:rPr>
              <a:t> </a:t>
            </a:r>
            <a:r>
              <a:rPr sz="2400" kern="0" spc="113" dirty="0">
                <a:solidFill>
                  <a:sysClr val="windowText" lastClr="000000"/>
                </a:solidFill>
                <a:latin typeface="Verdana"/>
                <a:cs typeface="Verdana"/>
              </a:rPr>
              <a:t>it’s</a:t>
            </a:r>
            <a:r>
              <a:rPr sz="2400" kern="0" spc="110"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113" dirty="0">
                <a:solidFill>
                  <a:sysClr val="windowText" lastClr="000000"/>
                </a:solidFill>
                <a:latin typeface="Verdana"/>
                <a:cs typeface="Verdana"/>
              </a:rPr>
              <a:t> </a:t>
            </a:r>
            <a:r>
              <a:rPr sz="2400" kern="0" spc="136" dirty="0">
                <a:solidFill>
                  <a:sysClr val="windowText" lastClr="000000"/>
                </a:solidFill>
                <a:latin typeface="Verdana"/>
                <a:cs typeface="Verdana"/>
              </a:rPr>
              <a:t>firm</a:t>
            </a:r>
            <a:r>
              <a:rPr sz="2400" kern="0" spc="110" dirty="0">
                <a:solidFill>
                  <a:sysClr val="windowText" lastClr="000000"/>
                </a:solidFill>
                <a:latin typeface="Verdana"/>
                <a:cs typeface="Verdana"/>
              </a:rPr>
              <a:t> </a:t>
            </a:r>
            <a:r>
              <a:rPr sz="2400" kern="0" spc="143" dirty="0">
                <a:solidFill>
                  <a:sysClr val="windowText" lastClr="000000"/>
                </a:solidFill>
                <a:latin typeface="Verdana"/>
                <a:cs typeface="Verdana"/>
              </a:rPr>
              <a:t>end</a:t>
            </a:r>
            <a:r>
              <a:rPr sz="2400" kern="0" spc="113" dirty="0">
                <a:solidFill>
                  <a:sysClr val="windowText" lastClr="000000"/>
                </a:solidFill>
                <a:latin typeface="Verdana"/>
                <a:cs typeface="Verdana"/>
              </a:rPr>
              <a:t> </a:t>
            </a:r>
            <a:r>
              <a:rPr sz="2400" kern="0" spc="120" dirty="0">
                <a:solidFill>
                  <a:sysClr val="windowText" lastClr="000000"/>
                </a:solidFill>
                <a:latin typeface="Verdana"/>
                <a:cs typeface="Verdana"/>
              </a:rPr>
              <a:t>you’re</a:t>
            </a:r>
            <a:r>
              <a:rPr sz="2400" kern="0" spc="110" dirty="0">
                <a:solidFill>
                  <a:sysClr val="windowText" lastClr="000000"/>
                </a:solidFill>
                <a:latin typeface="Verdana"/>
                <a:cs typeface="Verdana"/>
              </a:rPr>
              <a:t> </a:t>
            </a:r>
            <a:r>
              <a:rPr sz="2400" kern="0" spc="63" dirty="0">
                <a:solidFill>
                  <a:sysClr val="windowText" lastClr="000000"/>
                </a:solidFill>
                <a:latin typeface="Verdana"/>
                <a:cs typeface="Verdana"/>
              </a:rPr>
              <a:t>seeking,</a:t>
            </a:r>
            <a:r>
              <a:rPr sz="2400" kern="0" spc="113" dirty="0">
                <a:solidFill>
                  <a:sysClr val="windowText" lastClr="000000"/>
                </a:solidFill>
                <a:latin typeface="Verdana"/>
                <a:cs typeface="Verdana"/>
              </a:rPr>
              <a:t> </a:t>
            </a:r>
            <a:r>
              <a:rPr sz="2400" kern="0" spc="120" dirty="0">
                <a:solidFill>
                  <a:sysClr val="windowText" lastClr="000000"/>
                </a:solidFill>
                <a:latin typeface="Verdana"/>
                <a:cs typeface="Verdana"/>
              </a:rPr>
              <a:t>this</a:t>
            </a:r>
            <a:r>
              <a:rPr sz="2400" kern="0" spc="110" dirty="0">
                <a:solidFill>
                  <a:sysClr val="windowText" lastClr="000000"/>
                </a:solidFill>
                <a:latin typeface="Verdana"/>
                <a:cs typeface="Verdana"/>
              </a:rPr>
              <a:t> is</a:t>
            </a:r>
            <a:r>
              <a:rPr sz="2400" kern="0" spc="113" dirty="0">
                <a:solidFill>
                  <a:sysClr val="windowText" lastClr="000000"/>
                </a:solidFill>
                <a:latin typeface="Verdana"/>
                <a:cs typeface="Verdana"/>
              </a:rPr>
              <a:t> </a:t>
            </a:r>
            <a:r>
              <a:rPr sz="2400" kern="0" dirty="0">
                <a:solidFill>
                  <a:sysClr val="windowText" lastClr="000000"/>
                </a:solidFill>
                <a:latin typeface="Verdana"/>
                <a:cs typeface="Verdana"/>
              </a:rPr>
              <a:t>it.</a:t>
            </a:r>
            <a:r>
              <a:rPr sz="2400" kern="0" spc="110" dirty="0">
                <a:solidFill>
                  <a:sysClr val="windowText" lastClr="000000"/>
                </a:solidFill>
                <a:latin typeface="Verdana"/>
                <a:cs typeface="Verdana"/>
              </a:rPr>
              <a:t> </a:t>
            </a:r>
            <a:r>
              <a:rPr sz="2400" kern="0" spc="100" dirty="0">
                <a:solidFill>
                  <a:sysClr val="windowText" lastClr="000000"/>
                </a:solidFill>
                <a:latin typeface="Verdana"/>
                <a:cs typeface="Verdana"/>
              </a:rPr>
              <a:t>The</a:t>
            </a:r>
            <a:r>
              <a:rPr sz="2400" kern="0" spc="113" dirty="0">
                <a:solidFill>
                  <a:sysClr val="windowText" lastClr="000000"/>
                </a:solidFill>
                <a:latin typeface="Verdana"/>
                <a:cs typeface="Verdana"/>
              </a:rPr>
              <a:t> </a:t>
            </a:r>
            <a:r>
              <a:rPr sz="2400" kern="0" spc="157" dirty="0">
                <a:solidFill>
                  <a:sysClr val="windowText" lastClr="000000"/>
                </a:solidFill>
                <a:latin typeface="Verdana"/>
                <a:cs typeface="Verdana"/>
              </a:rPr>
              <a:t>business</a:t>
            </a:r>
            <a:r>
              <a:rPr sz="2400" kern="0" spc="110" dirty="0">
                <a:solidFill>
                  <a:sysClr val="windowText" lastClr="000000"/>
                </a:solidFill>
                <a:latin typeface="Verdana"/>
                <a:cs typeface="Verdana"/>
              </a:rPr>
              <a:t> is </a:t>
            </a:r>
            <a:r>
              <a:rPr sz="2400" kern="0" spc="80" dirty="0">
                <a:solidFill>
                  <a:sysClr val="windowText" lastClr="000000"/>
                </a:solidFill>
                <a:latin typeface="Verdana"/>
                <a:cs typeface="Verdana"/>
              </a:rPr>
              <a:t>well </a:t>
            </a:r>
            <a:r>
              <a:rPr sz="2400" kern="0" spc="160" dirty="0">
                <a:solidFill>
                  <a:sysClr val="windowText" lastClr="000000"/>
                </a:solidFill>
                <a:latin typeface="Verdana"/>
                <a:cs typeface="Verdana"/>
              </a:rPr>
              <a:t>and</a:t>
            </a:r>
            <a:r>
              <a:rPr sz="2400" kern="0" spc="-80" dirty="0">
                <a:solidFill>
                  <a:sysClr val="windowText" lastClr="000000"/>
                </a:solidFill>
                <a:latin typeface="Verdana"/>
                <a:cs typeface="Verdana"/>
              </a:rPr>
              <a:t> </a:t>
            </a:r>
            <a:r>
              <a:rPr sz="2400" kern="0" spc="83" dirty="0">
                <a:solidFill>
                  <a:sysClr val="windowText" lastClr="000000"/>
                </a:solidFill>
                <a:latin typeface="Verdana"/>
                <a:cs typeface="Verdana"/>
              </a:rPr>
              <a:t>truly</a:t>
            </a:r>
            <a:r>
              <a:rPr sz="2400" kern="0" spc="-76" dirty="0">
                <a:solidFill>
                  <a:sysClr val="windowText" lastClr="000000"/>
                </a:solidFill>
                <a:latin typeface="Verdana"/>
                <a:cs typeface="Verdana"/>
              </a:rPr>
              <a:t> </a:t>
            </a:r>
            <a:r>
              <a:rPr sz="2400" kern="0" spc="140" dirty="0">
                <a:solidFill>
                  <a:sysClr val="windowText" lastClr="000000"/>
                </a:solidFill>
                <a:latin typeface="Verdana"/>
                <a:cs typeface="Verdana"/>
              </a:rPr>
              <a:t>gone</a:t>
            </a:r>
            <a:r>
              <a:rPr sz="2400" kern="0" spc="-76" dirty="0">
                <a:solidFill>
                  <a:sysClr val="windowText" lastClr="000000"/>
                </a:solidFill>
                <a:latin typeface="Verdana"/>
                <a:cs typeface="Verdana"/>
              </a:rPr>
              <a:t> </a:t>
            </a:r>
            <a:r>
              <a:rPr sz="2400" kern="0" spc="117" dirty="0">
                <a:solidFill>
                  <a:sysClr val="windowText" lastClr="000000"/>
                </a:solidFill>
                <a:latin typeface="Verdana"/>
                <a:cs typeface="Verdana"/>
              </a:rPr>
              <a:t>after</a:t>
            </a:r>
            <a:r>
              <a:rPr sz="2400" kern="0" spc="-76" dirty="0">
                <a:solidFill>
                  <a:sysClr val="windowText" lastClr="000000"/>
                </a:solidFill>
                <a:latin typeface="Verdana"/>
                <a:cs typeface="Verdana"/>
              </a:rPr>
              <a:t> </a:t>
            </a:r>
            <a:r>
              <a:rPr sz="2400" kern="0" spc="50" dirty="0">
                <a:solidFill>
                  <a:sysClr val="windowText" lastClr="000000"/>
                </a:solidFill>
                <a:latin typeface="Verdana"/>
                <a:cs typeface="Verdana"/>
              </a:rPr>
              <a:t>liquidation.</a:t>
            </a:r>
            <a:endParaRPr sz="2400" kern="0" dirty="0">
              <a:solidFill>
                <a:sysClr val="windowText" lastClr="000000"/>
              </a:solidFill>
              <a:latin typeface="Verdana"/>
              <a:cs typeface="Verdana"/>
            </a:endParaRPr>
          </a:p>
          <a:p>
            <a:pPr marL="530463">
              <a:spcBef>
                <a:spcPts val="277"/>
              </a:spcBef>
            </a:pPr>
            <a:r>
              <a:rPr sz="2400" kern="0" spc="100" dirty="0">
                <a:solidFill>
                  <a:sysClr val="windowText" lastClr="000000"/>
                </a:solidFill>
                <a:latin typeface="Verdana"/>
                <a:cs typeface="Verdana"/>
              </a:rPr>
              <a:t>This</a:t>
            </a:r>
            <a:r>
              <a:rPr sz="2400" kern="0" spc="163" dirty="0">
                <a:solidFill>
                  <a:sysClr val="windowText" lastClr="000000"/>
                </a:solidFill>
                <a:latin typeface="Verdana"/>
                <a:cs typeface="Verdana"/>
              </a:rPr>
              <a:t> </a:t>
            </a:r>
            <a:r>
              <a:rPr sz="2400" kern="0" spc="157" dirty="0">
                <a:solidFill>
                  <a:sysClr val="windowText" lastClr="000000"/>
                </a:solidFill>
                <a:latin typeface="Verdana"/>
                <a:cs typeface="Verdana"/>
              </a:rPr>
              <a:t>method</a:t>
            </a:r>
            <a:r>
              <a:rPr sz="2400" kern="0" spc="163" dirty="0">
                <a:solidFill>
                  <a:sysClr val="windowText" lastClr="000000"/>
                </a:solidFill>
                <a:latin typeface="Verdana"/>
                <a:cs typeface="Verdana"/>
              </a:rPr>
              <a:t> </a:t>
            </a:r>
            <a:r>
              <a:rPr sz="2400" kern="0" spc="200" dirty="0">
                <a:solidFill>
                  <a:sysClr val="windowText" lastClr="000000"/>
                </a:solidFill>
                <a:latin typeface="Verdana"/>
                <a:cs typeface="Verdana"/>
              </a:rPr>
              <a:t>can</a:t>
            </a:r>
            <a:r>
              <a:rPr sz="2400" kern="0" spc="167"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163" dirty="0">
                <a:solidFill>
                  <a:sysClr val="windowText" lastClr="000000"/>
                </a:solidFill>
                <a:latin typeface="Verdana"/>
                <a:cs typeface="Verdana"/>
              </a:rPr>
              <a:t> </a:t>
            </a:r>
            <a:r>
              <a:rPr sz="2400" kern="0" spc="127" dirty="0">
                <a:solidFill>
                  <a:sysClr val="windowText" lastClr="000000"/>
                </a:solidFill>
                <a:latin typeface="Verdana"/>
                <a:cs typeface="Verdana"/>
              </a:rPr>
              <a:t>simpler</a:t>
            </a:r>
            <a:r>
              <a:rPr sz="2400" kern="0" spc="167"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163" dirty="0">
                <a:solidFill>
                  <a:sysClr val="windowText" lastClr="000000"/>
                </a:solidFill>
                <a:latin typeface="Verdana"/>
                <a:cs typeface="Verdana"/>
              </a:rPr>
              <a:t> </a:t>
            </a:r>
            <a:r>
              <a:rPr sz="2400" kern="0" spc="133" dirty="0">
                <a:solidFill>
                  <a:sysClr val="windowText" lastClr="000000"/>
                </a:solidFill>
                <a:latin typeface="Verdana"/>
                <a:cs typeface="Verdana"/>
              </a:rPr>
              <a:t>faster</a:t>
            </a:r>
            <a:r>
              <a:rPr sz="2400" kern="0" spc="167"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163" dirty="0">
                <a:solidFill>
                  <a:sysClr val="windowText" lastClr="000000"/>
                </a:solidFill>
                <a:latin typeface="Verdana"/>
                <a:cs typeface="Verdana"/>
              </a:rPr>
              <a:t> </a:t>
            </a:r>
            <a:r>
              <a:rPr sz="2400" kern="0" spc="133" dirty="0">
                <a:solidFill>
                  <a:sysClr val="windowText" lastClr="000000"/>
                </a:solidFill>
                <a:latin typeface="Verdana"/>
                <a:cs typeface="Verdana"/>
              </a:rPr>
              <a:t>execute</a:t>
            </a:r>
            <a:r>
              <a:rPr sz="2400" kern="0" spc="167" dirty="0">
                <a:solidFill>
                  <a:sysClr val="windowText" lastClr="000000"/>
                </a:solidFill>
                <a:latin typeface="Verdana"/>
                <a:cs typeface="Verdana"/>
              </a:rPr>
              <a:t> </a:t>
            </a:r>
            <a:r>
              <a:rPr sz="2400" kern="0" spc="147" dirty="0">
                <a:solidFill>
                  <a:sysClr val="windowText" lastClr="000000"/>
                </a:solidFill>
                <a:latin typeface="Verdana"/>
                <a:cs typeface="Verdana"/>
              </a:rPr>
              <a:t>than</a:t>
            </a:r>
            <a:r>
              <a:rPr sz="2400" kern="0" spc="163" dirty="0">
                <a:solidFill>
                  <a:sysClr val="windowText" lastClr="000000"/>
                </a:solidFill>
                <a:latin typeface="Verdana"/>
                <a:cs typeface="Verdana"/>
              </a:rPr>
              <a:t> </a:t>
            </a:r>
            <a:r>
              <a:rPr sz="2400" kern="0" spc="110" dirty="0">
                <a:solidFill>
                  <a:sysClr val="windowText" lastClr="000000"/>
                </a:solidFill>
                <a:latin typeface="Verdana"/>
                <a:cs typeface="Verdana"/>
              </a:rPr>
              <a:t>other</a:t>
            </a:r>
            <a:endParaRPr sz="2400" kern="0" dirty="0">
              <a:solidFill>
                <a:sysClr val="windowText" lastClr="000000"/>
              </a:solidFill>
              <a:latin typeface="Verdana"/>
              <a:cs typeface="Verdana"/>
            </a:endParaRPr>
          </a:p>
          <a:p>
            <a:pPr marL="530463">
              <a:spcBef>
                <a:spcPts val="473"/>
              </a:spcBef>
            </a:pPr>
            <a:r>
              <a:rPr sz="2400" kern="0" spc="100" dirty="0">
                <a:solidFill>
                  <a:sysClr val="windowText" lastClr="000000"/>
                </a:solidFill>
                <a:latin typeface="Verdana"/>
                <a:cs typeface="Verdana"/>
              </a:rPr>
              <a:t>methods,</a:t>
            </a:r>
            <a:r>
              <a:rPr sz="2400" kern="0" spc="-87" dirty="0">
                <a:solidFill>
                  <a:sysClr val="windowText" lastClr="000000"/>
                </a:solidFill>
                <a:latin typeface="Verdana"/>
                <a:cs typeface="Verdana"/>
              </a:rPr>
              <a:t> </a:t>
            </a:r>
            <a:r>
              <a:rPr sz="2400" kern="0" spc="210" dirty="0">
                <a:solidFill>
                  <a:sysClr val="windowText" lastClr="000000"/>
                </a:solidFill>
                <a:latin typeface="Verdana"/>
                <a:cs typeface="Verdana"/>
              </a:rPr>
              <a:t>such</a:t>
            </a:r>
            <a:r>
              <a:rPr sz="2400" kern="0" spc="-83" dirty="0">
                <a:solidFill>
                  <a:sysClr val="windowText" lastClr="000000"/>
                </a:solidFill>
                <a:latin typeface="Verdana"/>
                <a:cs typeface="Verdana"/>
              </a:rPr>
              <a:t> </a:t>
            </a:r>
            <a:r>
              <a:rPr sz="2400" kern="0" spc="183" dirty="0">
                <a:solidFill>
                  <a:sysClr val="windowText" lastClr="000000"/>
                </a:solidFill>
                <a:latin typeface="Verdana"/>
                <a:cs typeface="Verdana"/>
              </a:rPr>
              <a:t>as</a:t>
            </a:r>
            <a:r>
              <a:rPr sz="2400" kern="0" spc="-83" dirty="0">
                <a:solidFill>
                  <a:sysClr val="windowText" lastClr="000000"/>
                </a:solidFill>
                <a:latin typeface="Verdana"/>
                <a:cs typeface="Verdana"/>
              </a:rPr>
              <a:t> </a:t>
            </a:r>
            <a:r>
              <a:rPr sz="2400" kern="0" spc="76" dirty="0">
                <a:solidFill>
                  <a:sysClr val="windowText" lastClr="000000"/>
                </a:solidFill>
                <a:latin typeface="Verdana"/>
                <a:cs typeface="Verdana"/>
              </a:rPr>
              <a:t>acquisition.</a:t>
            </a:r>
            <a:endParaRPr sz="2400" kern="0" dirty="0">
              <a:solidFill>
                <a:sysClr val="windowText" lastClr="000000"/>
              </a:solidFill>
              <a:latin typeface="Verdana"/>
              <a:cs typeface="Verdana"/>
            </a:endParaRPr>
          </a:p>
          <a:p>
            <a:pPr>
              <a:spcBef>
                <a:spcPts val="3"/>
              </a:spcBef>
            </a:pPr>
            <a:endParaRPr sz="2400" kern="0" dirty="0">
              <a:solidFill>
                <a:sysClr val="windowText" lastClr="000000"/>
              </a:solidFill>
              <a:latin typeface="Verdana"/>
              <a:cs typeface="Verdana"/>
            </a:endParaRPr>
          </a:p>
          <a:p>
            <a:pPr marL="8467"/>
            <a:r>
              <a:rPr sz="2400" kern="0" spc="-7" dirty="0">
                <a:solidFill>
                  <a:srgbClr val="FF5038"/>
                </a:solidFill>
                <a:latin typeface="Verdana"/>
                <a:cs typeface="Verdana"/>
              </a:rPr>
              <a:t>Cons</a:t>
            </a:r>
            <a:r>
              <a:rPr sz="2400" kern="0" spc="-7" dirty="0">
                <a:solidFill>
                  <a:sysClr val="windowText" lastClr="000000"/>
                </a:solidFill>
                <a:latin typeface="Verdana"/>
                <a:cs typeface="Verdana"/>
              </a:rPr>
              <a:t>:</a:t>
            </a:r>
            <a:endParaRPr sz="2400" kern="0" dirty="0">
              <a:solidFill>
                <a:sysClr val="windowText" lastClr="000000"/>
              </a:solidFill>
              <a:latin typeface="Verdana"/>
              <a:cs typeface="Verdana"/>
            </a:endParaRPr>
          </a:p>
          <a:p>
            <a:pPr marL="530463">
              <a:spcBef>
                <a:spcPts val="470"/>
              </a:spcBef>
            </a:pPr>
            <a:r>
              <a:rPr sz="2400" kern="0" spc="103" dirty="0">
                <a:solidFill>
                  <a:sysClr val="windowText" lastClr="000000"/>
                </a:solidFill>
                <a:latin typeface="Verdana"/>
                <a:cs typeface="Verdana"/>
              </a:rPr>
              <a:t>Liquidation</a:t>
            </a:r>
            <a:r>
              <a:rPr sz="2400" kern="0" spc="-80" dirty="0">
                <a:solidFill>
                  <a:sysClr val="windowText" lastClr="000000"/>
                </a:solidFill>
                <a:latin typeface="Verdana"/>
                <a:cs typeface="Verdana"/>
              </a:rPr>
              <a:t> </a:t>
            </a:r>
            <a:r>
              <a:rPr sz="2400" kern="0" spc="110" dirty="0">
                <a:solidFill>
                  <a:sysClr val="windowText" lastClr="000000"/>
                </a:solidFill>
                <a:latin typeface="Verdana"/>
                <a:cs typeface="Verdana"/>
              </a:rPr>
              <a:t>is</a:t>
            </a:r>
            <a:r>
              <a:rPr sz="2400" kern="0" spc="-76" dirty="0">
                <a:solidFill>
                  <a:sysClr val="windowText" lastClr="000000"/>
                </a:solidFill>
                <a:latin typeface="Verdana"/>
                <a:cs typeface="Verdana"/>
              </a:rPr>
              <a:t> </a:t>
            </a:r>
            <a:r>
              <a:rPr sz="2400" kern="0" spc="130" dirty="0">
                <a:solidFill>
                  <a:sysClr val="windowText" lastClr="000000"/>
                </a:solidFill>
                <a:latin typeface="Verdana"/>
                <a:cs typeface="Verdana"/>
              </a:rPr>
              <a:t>not</a:t>
            </a:r>
            <a:r>
              <a:rPr sz="2400" kern="0" spc="-76" dirty="0">
                <a:solidFill>
                  <a:sysClr val="windowText" lastClr="000000"/>
                </a:solidFill>
                <a:latin typeface="Verdana"/>
                <a:cs typeface="Verdana"/>
              </a:rPr>
              <a:t> </a:t>
            </a:r>
            <a:r>
              <a:rPr sz="2400" kern="0" spc="47" dirty="0">
                <a:solidFill>
                  <a:sysClr val="windowText" lastClr="000000"/>
                </a:solidFill>
                <a:latin typeface="Verdana"/>
                <a:cs typeface="Verdana"/>
              </a:rPr>
              <a:t>likely</a:t>
            </a:r>
            <a:r>
              <a:rPr sz="2400" kern="0" spc="-76" dirty="0">
                <a:solidFill>
                  <a:sysClr val="windowText" lastClr="000000"/>
                </a:solidFill>
                <a:latin typeface="Verdana"/>
                <a:cs typeface="Verdana"/>
              </a:rPr>
              <a:t> </a:t>
            </a:r>
            <a:r>
              <a:rPr sz="2400" kern="0" spc="103" dirty="0">
                <a:solidFill>
                  <a:sysClr val="windowText" lastClr="000000"/>
                </a:solidFill>
                <a:latin typeface="Verdana"/>
                <a:cs typeface="Verdana"/>
              </a:rPr>
              <a:t>to</a:t>
            </a:r>
            <a:r>
              <a:rPr sz="2400" kern="0" spc="-76" dirty="0">
                <a:solidFill>
                  <a:sysClr val="windowText" lastClr="000000"/>
                </a:solidFill>
                <a:latin typeface="Verdana"/>
                <a:cs typeface="Verdana"/>
              </a:rPr>
              <a:t> </a:t>
            </a:r>
            <a:r>
              <a:rPr sz="2400" kern="0" spc="130" dirty="0">
                <a:solidFill>
                  <a:sysClr val="windowText" lastClr="000000"/>
                </a:solidFill>
                <a:latin typeface="Verdana"/>
                <a:cs typeface="Verdana"/>
              </a:rPr>
              <a:t>be</a:t>
            </a:r>
            <a:r>
              <a:rPr sz="2400" kern="0" spc="-76" dirty="0">
                <a:solidFill>
                  <a:sysClr val="windowText" lastClr="000000"/>
                </a:solidFill>
                <a:latin typeface="Verdana"/>
                <a:cs typeface="Verdana"/>
              </a:rPr>
              <a:t> </a:t>
            </a:r>
            <a:r>
              <a:rPr sz="2400" kern="0" spc="157" dirty="0">
                <a:solidFill>
                  <a:sysClr val="windowText" lastClr="000000"/>
                </a:solidFill>
                <a:latin typeface="Verdana"/>
                <a:cs typeface="Verdana"/>
              </a:rPr>
              <a:t>a</a:t>
            </a:r>
            <a:r>
              <a:rPr sz="2400" kern="0" spc="-76" dirty="0">
                <a:solidFill>
                  <a:sysClr val="windowText" lastClr="000000"/>
                </a:solidFill>
                <a:latin typeface="Verdana"/>
                <a:cs typeface="Verdana"/>
              </a:rPr>
              <a:t> </a:t>
            </a:r>
            <a:r>
              <a:rPr sz="2400" kern="0" spc="177" dirty="0">
                <a:solidFill>
                  <a:sysClr val="windowText" lastClr="000000"/>
                </a:solidFill>
                <a:latin typeface="Verdana"/>
                <a:cs typeface="Verdana"/>
              </a:rPr>
              <a:t>high-</a:t>
            </a:r>
            <a:r>
              <a:rPr sz="2400" kern="0" spc="97" dirty="0">
                <a:solidFill>
                  <a:sysClr val="windowText" lastClr="000000"/>
                </a:solidFill>
                <a:latin typeface="Verdana"/>
                <a:cs typeface="Verdana"/>
              </a:rPr>
              <a:t>value</a:t>
            </a:r>
            <a:r>
              <a:rPr sz="2400" kern="0" spc="-76" dirty="0">
                <a:solidFill>
                  <a:sysClr val="windowText" lastClr="000000"/>
                </a:solidFill>
                <a:latin typeface="Verdana"/>
                <a:cs typeface="Verdana"/>
              </a:rPr>
              <a:t> </a:t>
            </a:r>
            <a:r>
              <a:rPr sz="2400" kern="0" spc="-7" dirty="0">
                <a:solidFill>
                  <a:sysClr val="windowText" lastClr="000000"/>
                </a:solidFill>
                <a:latin typeface="Verdana"/>
                <a:cs typeface="Verdana"/>
              </a:rPr>
              <a:t>exit.</a:t>
            </a:r>
            <a:endParaRPr sz="2400" kern="0" dirty="0">
              <a:solidFill>
                <a:sysClr val="windowText" lastClr="000000"/>
              </a:solidFill>
              <a:latin typeface="Verdana"/>
              <a:cs typeface="Verdana"/>
            </a:endParaRPr>
          </a:p>
          <a:p>
            <a:pPr marL="530463" marR="3387">
              <a:lnSpc>
                <a:spcPts val="3354"/>
              </a:lnSpc>
              <a:spcBef>
                <a:spcPts val="190"/>
              </a:spcBef>
              <a:tabLst>
                <a:tab pos="1403844" algn="l"/>
                <a:tab pos="2554097" algn="l"/>
                <a:tab pos="3200137" algn="l"/>
                <a:tab pos="4904562" algn="l"/>
                <a:tab pos="5744074" algn="l"/>
                <a:tab pos="7415901" algn="l"/>
                <a:tab pos="8261340" algn="l"/>
                <a:tab pos="9131333" algn="l"/>
              </a:tabLst>
            </a:pPr>
            <a:r>
              <a:rPr sz="2400" kern="0" spc="153" dirty="0">
                <a:solidFill>
                  <a:sysClr val="windowText" lastClr="000000"/>
                </a:solidFill>
                <a:latin typeface="Verdana"/>
                <a:cs typeface="Verdana"/>
              </a:rPr>
              <a:t>You</a:t>
            </a:r>
            <a:r>
              <a:rPr sz="2400" kern="0" dirty="0">
                <a:solidFill>
                  <a:sysClr val="windowText" lastClr="000000"/>
                </a:solidFill>
                <a:latin typeface="Verdana"/>
                <a:cs typeface="Verdana"/>
              </a:rPr>
              <a:t>	</a:t>
            </a:r>
            <a:r>
              <a:rPr sz="2400" kern="0" spc="140" dirty="0">
                <a:solidFill>
                  <a:sysClr val="windowText" lastClr="000000"/>
                </a:solidFill>
                <a:latin typeface="Verdana"/>
                <a:cs typeface="Verdana"/>
              </a:rPr>
              <a:t>could</a:t>
            </a:r>
            <a:r>
              <a:rPr sz="2400" kern="0" dirty="0">
                <a:solidFill>
                  <a:sysClr val="windowText" lastClr="000000"/>
                </a:solidFill>
                <a:latin typeface="Verdana"/>
                <a:cs typeface="Verdana"/>
              </a:rPr>
              <a:t>	</a:t>
            </a:r>
            <a:r>
              <a:rPr sz="2400" kern="0" spc="113" dirty="0">
                <a:solidFill>
                  <a:sysClr val="windowText" lastClr="000000"/>
                </a:solidFill>
                <a:latin typeface="Verdana"/>
                <a:cs typeface="Verdana"/>
              </a:rPr>
              <a:t>be</a:t>
            </a:r>
            <a:r>
              <a:rPr sz="2400" kern="0" dirty="0">
                <a:solidFill>
                  <a:sysClr val="windowText" lastClr="000000"/>
                </a:solidFill>
                <a:latin typeface="Verdana"/>
                <a:cs typeface="Verdana"/>
              </a:rPr>
              <a:t>	</a:t>
            </a:r>
            <a:r>
              <a:rPr sz="2400" kern="0" spc="113" dirty="0">
                <a:solidFill>
                  <a:sysClr val="windowText" lastClr="000000"/>
                </a:solidFill>
                <a:latin typeface="Verdana"/>
                <a:cs typeface="Verdana"/>
              </a:rPr>
              <a:t>breaking</a:t>
            </a:r>
            <a:r>
              <a:rPr sz="2400" kern="0" dirty="0">
                <a:solidFill>
                  <a:sysClr val="windowText" lastClr="000000"/>
                </a:solidFill>
                <a:latin typeface="Verdana"/>
                <a:cs typeface="Verdana"/>
              </a:rPr>
              <a:t>	</a:t>
            </a:r>
            <a:r>
              <a:rPr sz="2400" kern="0" spc="90" dirty="0">
                <a:solidFill>
                  <a:sysClr val="windowText" lastClr="000000"/>
                </a:solidFill>
                <a:latin typeface="Verdana"/>
                <a:cs typeface="Verdana"/>
              </a:rPr>
              <a:t>ties</a:t>
            </a:r>
            <a:r>
              <a:rPr sz="2400" kern="0" dirty="0">
                <a:solidFill>
                  <a:sysClr val="windowText" lastClr="000000"/>
                </a:solidFill>
                <a:latin typeface="Verdana"/>
                <a:cs typeface="Verdana"/>
              </a:rPr>
              <a:t>	</a:t>
            </a:r>
            <a:r>
              <a:rPr sz="2400" kern="0" spc="133" dirty="0">
                <a:solidFill>
                  <a:sysClr val="windowText" lastClr="000000"/>
                </a:solidFill>
                <a:latin typeface="Verdana"/>
                <a:cs typeface="Verdana"/>
              </a:rPr>
              <a:t>between</a:t>
            </a:r>
            <a:r>
              <a:rPr sz="2400" kern="0" dirty="0">
                <a:solidFill>
                  <a:sysClr val="windowText" lastClr="000000"/>
                </a:solidFill>
                <a:latin typeface="Verdana"/>
                <a:cs typeface="Verdana"/>
              </a:rPr>
              <a:t>	</a:t>
            </a:r>
            <a:r>
              <a:rPr sz="2400" kern="0" spc="97" dirty="0">
                <a:solidFill>
                  <a:sysClr val="windowText" lastClr="000000"/>
                </a:solidFill>
                <a:latin typeface="Verdana"/>
                <a:cs typeface="Verdana"/>
              </a:rPr>
              <a:t>you</a:t>
            </a:r>
            <a:r>
              <a:rPr sz="2400" kern="0" dirty="0">
                <a:solidFill>
                  <a:sysClr val="windowText" lastClr="000000"/>
                </a:solidFill>
                <a:latin typeface="Verdana"/>
                <a:cs typeface="Verdana"/>
              </a:rPr>
              <a:t>	</a:t>
            </a:r>
            <a:r>
              <a:rPr sz="2400" kern="0" spc="143" dirty="0">
                <a:solidFill>
                  <a:sysClr val="windowText" lastClr="000000"/>
                </a:solidFill>
                <a:latin typeface="Verdana"/>
                <a:cs typeface="Verdana"/>
              </a:rPr>
              <a:t>and</a:t>
            </a:r>
            <a:r>
              <a:rPr sz="2400" kern="0" dirty="0">
                <a:solidFill>
                  <a:sysClr val="windowText" lastClr="000000"/>
                </a:solidFill>
                <a:latin typeface="Verdana"/>
                <a:cs typeface="Verdana"/>
              </a:rPr>
              <a:t>	</a:t>
            </a:r>
            <a:r>
              <a:rPr sz="2400" kern="0" spc="73" dirty="0">
                <a:solidFill>
                  <a:sysClr val="windowText" lastClr="000000"/>
                </a:solidFill>
                <a:latin typeface="Verdana"/>
                <a:cs typeface="Verdana"/>
              </a:rPr>
              <a:t>employees, </a:t>
            </a:r>
            <a:r>
              <a:rPr sz="2400" kern="0" spc="140" dirty="0">
                <a:solidFill>
                  <a:sysClr val="windowText" lastClr="000000"/>
                </a:solidFill>
                <a:latin typeface="Verdana"/>
                <a:cs typeface="Verdana"/>
              </a:rPr>
              <a:t>partners</a:t>
            </a:r>
            <a:r>
              <a:rPr sz="2400" kern="0" spc="-83" dirty="0">
                <a:solidFill>
                  <a:sysClr val="windowText" lastClr="000000"/>
                </a:solidFill>
                <a:latin typeface="Verdana"/>
                <a:cs typeface="Verdana"/>
              </a:rPr>
              <a:t> </a:t>
            </a:r>
            <a:r>
              <a:rPr sz="2400" kern="0" spc="160" dirty="0">
                <a:solidFill>
                  <a:sysClr val="windowText" lastClr="000000"/>
                </a:solidFill>
                <a:latin typeface="Verdana"/>
                <a:cs typeface="Verdana"/>
              </a:rPr>
              <a:t>and</a:t>
            </a:r>
            <a:r>
              <a:rPr sz="2400" kern="0" spc="-83" dirty="0">
                <a:solidFill>
                  <a:sysClr val="windowText" lastClr="000000"/>
                </a:solidFill>
                <a:latin typeface="Verdana"/>
                <a:cs typeface="Verdana"/>
              </a:rPr>
              <a:t> </a:t>
            </a:r>
            <a:r>
              <a:rPr sz="2400" kern="0" spc="117" dirty="0">
                <a:solidFill>
                  <a:sysClr val="windowText" lastClr="000000"/>
                </a:solidFill>
                <a:latin typeface="Verdana"/>
                <a:cs typeface="Verdana"/>
              </a:rPr>
              <a:t>customers.</a:t>
            </a:r>
            <a:endParaRPr sz="2400" kern="0" dirty="0">
              <a:solidFill>
                <a:sysClr val="windowText" lastClr="000000"/>
              </a:solidFill>
              <a:latin typeface="Verdana"/>
              <a:cs typeface="Verdana"/>
            </a:endParaRPr>
          </a:p>
          <a:p>
            <a:endParaRPr sz="2400" kern="0" dirty="0">
              <a:solidFill>
                <a:sysClr val="windowText" lastClr="000000"/>
              </a:solidFill>
              <a:latin typeface="Verdana"/>
              <a:cs typeface="Verdana"/>
            </a:endParaRPr>
          </a:p>
          <a:p>
            <a:pPr>
              <a:spcBef>
                <a:spcPts val="13"/>
              </a:spcBef>
            </a:pPr>
            <a:endParaRPr sz="2400" kern="0" dirty="0">
              <a:solidFill>
                <a:sysClr val="windowText" lastClr="000000"/>
              </a:solidFill>
              <a:latin typeface="Verdana"/>
              <a:cs typeface="Verdana"/>
            </a:endParaRPr>
          </a:p>
          <a:p>
            <a:pPr marL="8467"/>
            <a:r>
              <a:rPr sz="2400" kern="0" spc="-347" dirty="0">
                <a:solidFill>
                  <a:sysClr val="windowText" lastClr="000000"/>
                </a:solidFill>
                <a:latin typeface="Verdana"/>
                <a:cs typeface="Verdana"/>
              </a:rPr>
              <a:t>.</a:t>
            </a:r>
            <a:endParaRPr sz="2400" kern="0" dirty="0">
              <a:solidFill>
                <a:sysClr val="windowText" lastClr="000000"/>
              </a:solidFill>
              <a:latin typeface="Verdana"/>
              <a:cs typeface="Verdana"/>
            </a:endParaRPr>
          </a:p>
        </p:txBody>
      </p:sp>
    </p:spTree>
    <p:extLst>
      <p:ext uri="{BB962C8B-B14F-4D97-AF65-F5344CB8AC3E}">
        <p14:creationId xmlns:p14="http://schemas.microsoft.com/office/powerpoint/2010/main" val="1594289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8467" rIns="0" bIns="0" rtlCol="0">
            <a:spAutoFit/>
          </a:bodyPr>
          <a:lstStyle/>
          <a:p>
            <a:pPr marL="8467">
              <a:spcBef>
                <a:spcPts val="67"/>
              </a:spcBef>
            </a:pPr>
            <a:r>
              <a:rPr spc="-350" dirty="0"/>
              <a:t>8.</a:t>
            </a:r>
            <a:r>
              <a:rPr spc="-387" dirty="0"/>
              <a:t> </a:t>
            </a:r>
            <a:r>
              <a:rPr spc="180" dirty="0"/>
              <a:t>Bankruptcy</a:t>
            </a:r>
          </a:p>
        </p:txBody>
      </p:sp>
      <p:pic>
        <p:nvPicPr>
          <p:cNvPr id="3" name="object 3"/>
          <p:cNvPicPr/>
          <p:nvPr/>
        </p:nvPicPr>
        <p:blipFill>
          <a:blip r:embed="rId2" cstate="print"/>
          <a:stretch>
            <a:fillRect/>
          </a:stretch>
        </p:blipFill>
        <p:spPr>
          <a:xfrm>
            <a:off x="8244748" y="4834353"/>
            <a:ext cx="3954883" cy="2023647"/>
          </a:xfrm>
          <a:prstGeom prst="rect">
            <a:avLst/>
          </a:prstGeom>
        </p:spPr>
      </p:pic>
      <p:pic>
        <p:nvPicPr>
          <p:cNvPr id="4" name="object 4"/>
          <p:cNvPicPr/>
          <p:nvPr/>
        </p:nvPicPr>
        <p:blipFill>
          <a:blip r:embed="rId3" cstate="print"/>
          <a:stretch>
            <a:fillRect/>
          </a:stretch>
        </p:blipFill>
        <p:spPr>
          <a:xfrm>
            <a:off x="1349625" y="2351405"/>
            <a:ext cx="2330825" cy="99906"/>
          </a:xfrm>
          <a:prstGeom prst="rect">
            <a:avLst/>
          </a:prstGeom>
        </p:spPr>
      </p:pic>
      <p:pic>
        <p:nvPicPr>
          <p:cNvPr id="5" name="object 5"/>
          <p:cNvPicPr/>
          <p:nvPr/>
        </p:nvPicPr>
        <p:blipFill>
          <a:blip r:embed="rId4" cstate="print"/>
          <a:stretch>
            <a:fillRect/>
          </a:stretch>
        </p:blipFill>
        <p:spPr>
          <a:xfrm>
            <a:off x="6331786" y="1059490"/>
            <a:ext cx="610081" cy="25315"/>
          </a:xfrm>
          <a:prstGeom prst="rect">
            <a:avLst/>
          </a:prstGeom>
        </p:spPr>
      </p:pic>
      <p:sp>
        <p:nvSpPr>
          <p:cNvPr id="6" name="object 6"/>
          <p:cNvSpPr txBox="1"/>
          <p:nvPr/>
        </p:nvSpPr>
        <p:spPr>
          <a:xfrm>
            <a:off x="335763" y="2782380"/>
            <a:ext cx="11787293" cy="2168222"/>
          </a:xfrm>
          <a:prstGeom prst="rect">
            <a:avLst/>
          </a:prstGeom>
        </p:spPr>
        <p:txBody>
          <a:bodyPr vert="horz" wrap="square" lIns="0" tIns="7620" rIns="0" bIns="0" rtlCol="0">
            <a:spAutoFit/>
          </a:bodyPr>
          <a:lstStyle/>
          <a:p>
            <a:pPr marL="8467" marR="3387">
              <a:lnSpc>
                <a:spcPct val="117000"/>
              </a:lnSpc>
              <a:spcBef>
                <a:spcPts val="60"/>
              </a:spcBef>
            </a:pPr>
            <a:r>
              <a:rPr lang="en-US" sz="2400" kern="0" dirty="0">
                <a:solidFill>
                  <a:prstClr val="white"/>
                </a:solidFill>
                <a:latin typeface="Verdana" panose="020B0604030504040204" pitchFamily="34" charset="0"/>
                <a:ea typeface="Verdana" panose="020B0604030504040204" pitchFamily="34" charset="0"/>
                <a:cs typeface="Verdana" panose="020B0604030504040204" pitchFamily="34" charset="0"/>
              </a:rPr>
              <a:t>A bankruptcy is an exit strategy of last resort. When businesses file for bankruptcy, authorities seize the company's assets, but it gets debt relief. Declaring bankruptcy doesn't guarantee that creditors will forgive all the company's debts. However, it’s quick, requires minimal paperwork and allows the business to rebuild its credit.</a:t>
            </a:r>
            <a:endParaRPr sz="2400" kern="0" dirty="0">
              <a:solidFill>
                <a:prstClr val="white"/>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40107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6999B4-0DCA-4043-A5C6-453047972571}"/>
              </a:ext>
            </a:extLst>
          </p:cNvPr>
          <p:cNvSpPr>
            <a:spLocks noGrp="1"/>
          </p:cNvSpPr>
          <p:nvPr>
            <p:ph type="title"/>
          </p:nvPr>
        </p:nvSpPr>
        <p:spPr>
          <a:xfrm>
            <a:off x="1981200" y="731837"/>
            <a:ext cx="8229600" cy="580815"/>
          </a:xfrm>
        </p:spPr>
        <p:txBody>
          <a:bodyPr/>
          <a:lstStyle/>
          <a:p>
            <a:r>
              <a:rPr lang="en-US" sz="2800" dirty="0"/>
              <a:t>Trend 2: Social Trends</a:t>
            </a:r>
            <a:endParaRPr lang="x-none" sz="2800" dirty="0"/>
          </a:p>
        </p:txBody>
      </p:sp>
      <p:sp>
        <p:nvSpPr>
          <p:cNvPr id="3" name="Content Placeholder 2">
            <a:extLst>
              <a:ext uri="{FF2B5EF4-FFF2-40B4-BE49-F238E27FC236}">
                <a16:creationId xmlns="" xmlns:a16="http://schemas.microsoft.com/office/drawing/2014/main" id="{04967B16-2471-EC45-A750-7DDD2A19ED10}"/>
              </a:ext>
            </a:extLst>
          </p:cNvPr>
          <p:cNvSpPr>
            <a:spLocks noGrp="1"/>
          </p:cNvSpPr>
          <p:nvPr>
            <p:ph idx="1"/>
          </p:nvPr>
        </p:nvSpPr>
        <p:spPr>
          <a:solidFill>
            <a:schemeClr val="accent6">
              <a:lumMod val="20000"/>
              <a:lumOff val="80000"/>
            </a:schemeClr>
          </a:solidFill>
        </p:spPr>
        <p:txBody>
          <a:bodyPr/>
          <a:lstStyle/>
          <a:p>
            <a:pPr marL="0" indent="0">
              <a:spcBef>
                <a:spcPct val="50000"/>
              </a:spcBef>
              <a:buNone/>
            </a:pPr>
            <a:r>
              <a:rPr lang="en-US" sz="2400" dirty="0">
                <a:latin typeface="Times New Roman" panose="02020603050405020304" pitchFamily="18" charset="0"/>
                <a:cs typeface="Times New Roman" panose="02020603050405020304" pitchFamily="18" charset="0"/>
              </a:rPr>
              <a:t>Social trends alter how people and businesses behave and set their priorities. These trends provide opportunities for new businesses to accommodate to the changes.</a:t>
            </a:r>
          </a:p>
          <a:p>
            <a:pPr>
              <a:buNone/>
            </a:pPr>
            <a:r>
              <a:rPr lang="en-US" sz="2400" b="1" dirty="0">
                <a:latin typeface="Times New Roman" panose="02020603050405020304" pitchFamily="18" charset="0"/>
                <a:cs typeface="Times New Roman" panose="02020603050405020304" pitchFamily="18" charset="0"/>
              </a:rPr>
              <a:t>Examples of Social Trends</a:t>
            </a:r>
          </a:p>
          <a:p>
            <a:pPr>
              <a:spcBef>
                <a:spcPts val="1200"/>
              </a:spcBef>
              <a:buFontTx/>
              <a:buChar char="•"/>
            </a:pPr>
            <a:r>
              <a:rPr lang="en-US" sz="2400" dirty="0">
                <a:latin typeface="Times New Roman" panose="02020603050405020304" pitchFamily="18" charset="0"/>
                <a:cs typeface="Times New Roman" panose="02020603050405020304" pitchFamily="18" charset="0"/>
              </a:rPr>
              <a:t>Aging of the population.</a:t>
            </a:r>
          </a:p>
          <a:p>
            <a:pPr>
              <a:spcBef>
                <a:spcPts val="1200"/>
              </a:spcBef>
              <a:buFontTx/>
              <a:buChar char="•"/>
            </a:pPr>
            <a:r>
              <a:rPr lang="en-US" sz="2400" dirty="0">
                <a:latin typeface="Times New Roman" panose="02020603050405020304" pitchFamily="18" charset="0"/>
                <a:cs typeface="Times New Roman" panose="02020603050405020304" pitchFamily="18" charset="0"/>
              </a:rPr>
              <a:t>The increasing diversity of the population.</a:t>
            </a:r>
          </a:p>
          <a:p>
            <a:pPr>
              <a:spcBef>
                <a:spcPts val="1200"/>
              </a:spcBef>
              <a:buFontTx/>
              <a:buChar char="•"/>
            </a:pPr>
            <a:r>
              <a:rPr lang="en-US" sz="2400" dirty="0">
                <a:latin typeface="Times New Roman" panose="02020603050405020304" pitchFamily="18" charset="0"/>
                <a:cs typeface="Times New Roman" panose="02020603050405020304" pitchFamily="18" charset="0"/>
              </a:rPr>
              <a:t>Millennials entering the workforce.</a:t>
            </a:r>
          </a:p>
          <a:p>
            <a:pPr>
              <a:spcBef>
                <a:spcPts val="1200"/>
              </a:spcBef>
              <a:buFontTx/>
              <a:buChar char="•"/>
            </a:pPr>
            <a:r>
              <a:rPr lang="en-US" sz="2400" dirty="0">
                <a:latin typeface="Times New Roman" panose="02020603050405020304" pitchFamily="18" charset="0"/>
                <a:cs typeface="Times New Roman" panose="02020603050405020304" pitchFamily="18" charset="0"/>
              </a:rPr>
              <a:t>Growth in the use of mobile devices.</a:t>
            </a:r>
          </a:p>
          <a:p>
            <a:pPr>
              <a:spcBef>
                <a:spcPts val="1200"/>
              </a:spcBef>
              <a:buFontTx/>
              <a:buChar char="•"/>
            </a:pPr>
            <a:r>
              <a:rPr lang="en-US" sz="2400" dirty="0">
                <a:latin typeface="Times New Roman" panose="02020603050405020304" pitchFamily="18" charset="0"/>
                <a:cs typeface="Times New Roman" panose="02020603050405020304" pitchFamily="18" charset="0"/>
              </a:rPr>
              <a:t>An increasing focus on health and wellness.</a:t>
            </a:r>
          </a:p>
          <a:p>
            <a:endParaRPr lang="x-none" dirty="0"/>
          </a:p>
        </p:txBody>
      </p:sp>
    </p:spTree>
    <p:extLst>
      <p:ext uri="{BB962C8B-B14F-4D97-AF65-F5344CB8AC3E}">
        <p14:creationId xmlns:p14="http://schemas.microsoft.com/office/powerpoint/2010/main" val="27867946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985C7A2-177D-9647-9268-88B3509A0613}"/>
              </a:ext>
            </a:extLst>
          </p:cNvPr>
          <p:cNvSpPr>
            <a:spLocks noGrp="1"/>
          </p:cNvSpPr>
          <p:nvPr>
            <p:ph type="title"/>
          </p:nvPr>
        </p:nvSpPr>
        <p:spPr>
          <a:xfrm>
            <a:off x="1981200" y="609600"/>
            <a:ext cx="8229600" cy="703052"/>
          </a:xfrm>
        </p:spPr>
        <p:txBody>
          <a:bodyPr/>
          <a:lstStyle/>
          <a:p>
            <a:r>
              <a:rPr lang="en-US" sz="2800" dirty="0"/>
              <a:t>Trend 3: Technological Trends</a:t>
            </a:r>
            <a:endParaRPr lang="x-none" sz="2800" dirty="0"/>
          </a:p>
        </p:txBody>
      </p:sp>
      <p:sp>
        <p:nvSpPr>
          <p:cNvPr id="3" name="Content Placeholder 2">
            <a:extLst>
              <a:ext uri="{FF2B5EF4-FFF2-40B4-BE49-F238E27FC236}">
                <a16:creationId xmlns="" xmlns:a16="http://schemas.microsoft.com/office/drawing/2014/main" id="{FAFEEFFF-495C-A046-934D-5B90B8FD6ADE}"/>
              </a:ext>
            </a:extLst>
          </p:cNvPr>
          <p:cNvSpPr>
            <a:spLocks noGrp="1"/>
          </p:cNvSpPr>
          <p:nvPr>
            <p:ph idx="1"/>
          </p:nvPr>
        </p:nvSpPr>
        <p:spPr>
          <a:solidFill>
            <a:schemeClr val="accent6">
              <a:lumMod val="20000"/>
              <a:lumOff val="80000"/>
            </a:schemeClr>
          </a:solidFill>
        </p:spPr>
        <p:txBody>
          <a:bodyPr/>
          <a:lstStyle/>
          <a:p>
            <a:pPr marL="0" indent="0">
              <a:buNone/>
            </a:pPr>
            <a:r>
              <a:rPr lang="en-US" sz="2400" dirty="0">
                <a:latin typeface="Times New Roman" panose="02020603050405020304" pitchFamily="18" charset="0"/>
                <a:cs typeface="Times New Roman" panose="02020603050405020304" pitchFamily="18" charset="0"/>
              </a:rPr>
              <a:t>Advances in technology frequently create business opportunities.</a:t>
            </a:r>
          </a:p>
          <a:p>
            <a:pPr marL="0" indent="0">
              <a:buNone/>
            </a:pPr>
            <a:r>
              <a:rPr lang="en-US" sz="2400" b="1" dirty="0">
                <a:latin typeface="Times New Roman" panose="02020603050405020304" pitchFamily="18" charset="0"/>
                <a:cs typeface="Times New Roman" panose="02020603050405020304" pitchFamily="18" charset="0"/>
              </a:rPr>
              <a:t>Examples of Entire Industries that Have Been Created as the Result of Technological Advances</a:t>
            </a:r>
          </a:p>
          <a:p>
            <a:r>
              <a:rPr lang="en-US" sz="2400" dirty="0">
                <a:latin typeface="Times New Roman" panose="02020603050405020304" pitchFamily="18" charset="0"/>
                <a:cs typeface="Times New Roman" panose="02020603050405020304" pitchFamily="18" charset="0"/>
              </a:rPr>
              <a:t>Computer industry</a:t>
            </a:r>
          </a:p>
          <a:p>
            <a:r>
              <a:rPr lang="en-US" sz="2400" dirty="0">
                <a:latin typeface="Times New Roman" panose="02020603050405020304" pitchFamily="18" charset="0"/>
                <a:cs typeface="Times New Roman" panose="02020603050405020304" pitchFamily="18" charset="0"/>
              </a:rPr>
              <a:t>Internet</a:t>
            </a:r>
          </a:p>
          <a:p>
            <a:r>
              <a:rPr lang="en-US" sz="2400" dirty="0">
                <a:latin typeface="Times New Roman" panose="02020603050405020304" pitchFamily="18" charset="0"/>
                <a:cs typeface="Times New Roman" panose="02020603050405020304" pitchFamily="18" charset="0"/>
              </a:rPr>
              <a:t>Biotechnology</a:t>
            </a:r>
          </a:p>
          <a:p>
            <a:r>
              <a:rPr lang="en-US" sz="2400" dirty="0">
                <a:latin typeface="Times New Roman" panose="02020603050405020304" pitchFamily="18" charset="0"/>
                <a:cs typeface="Times New Roman" panose="02020603050405020304" pitchFamily="18" charset="0"/>
              </a:rPr>
              <a:t>Digital photography</a:t>
            </a:r>
          </a:p>
          <a:p>
            <a:endParaRPr lang="x-none" dirty="0"/>
          </a:p>
        </p:txBody>
      </p:sp>
    </p:spTree>
    <p:extLst>
      <p:ext uri="{BB962C8B-B14F-4D97-AF65-F5344CB8AC3E}">
        <p14:creationId xmlns:p14="http://schemas.microsoft.com/office/powerpoint/2010/main" val="3037116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C626AC5-A96C-F948-A19B-CE66AA54FF1D}"/>
              </a:ext>
            </a:extLst>
          </p:cNvPr>
          <p:cNvSpPr>
            <a:spLocks noGrp="1"/>
          </p:cNvSpPr>
          <p:nvPr>
            <p:ph type="title"/>
          </p:nvPr>
        </p:nvSpPr>
        <p:spPr>
          <a:xfrm>
            <a:off x="1981200" y="533400"/>
            <a:ext cx="8229600" cy="609600"/>
          </a:xfrm>
        </p:spPr>
        <p:txBody>
          <a:bodyPr/>
          <a:lstStyle/>
          <a:p>
            <a:r>
              <a:rPr lang="en-US" sz="2800" dirty="0"/>
              <a:t>Trend Four: Political and regulatory Trends/changes</a:t>
            </a:r>
            <a:endParaRPr lang="x-none" sz="2800" dirty="0"/>
          </a:p>
        </p:txBody>
      </p:sp>
      <p:sp>
        <p:nvSpPr>
          <p:cNvPr id="3" name="Content Placeholder 2">
            <a:extLst>
              <a:ext uri="{FF2B5EF4-FFF2-40B4-BE49-F238E27FC236}">
                <a16:creationId xmlns="" xmlns:a16="http://schemas.microsoft.com/office/drawing/2014/main" id="{B7765858-3F66-8446-B8DC-88E1349C4C5A}"/>
              </a:ext>
            </a:extLst>
          </p:cNvPr>
          <p:cNvSpPr>
            <a:spLocks noGrp="1"/>
          </p:cNvSpPr>
          <p:nvPr>
            <p:ph idx="1"/>
          </p:nvPr>
        </p:nvSpPr>
        <p:spPr>
          <a:xfrm>
            <a:off x="1981200" y="1312653"/>
            <a:ext cx="8229600" cy="4813511"/>
          </a:xfrm>
          <a:solidFill>
            <a:schemeClr val="accent6">
              <a:lumMod val="20000"/>
              <a:lumOff val="80000"/>
            </a:schemeClr>
          </a:solidFill>
        </p:spPr>
        <p:txBody>
          <a:bodyPr/>
          <a:lstStyle/>
          <a:p>
            <a:pPr marL="0" indent="0">
              <a:buNone/>
            </a:pPr>
            <a:r>
              <a:rPr lang="x-none" sz="2400" dirty="0">
                <a:latin typeface="Times New Roman" panose="02020603050405020304" pitchFamily="18" charset="0"/>
                <a:cs typeface="Times New Roman" panose="02020603050405020304" pitchFamily="18" charset="0"/>
              </a:rPr>
              <a:t> </a:t>
            </a:r>
          </a:p>
          <a:p>
            <a:pPr marL="0" indent="0">
              <a:buNone/>
            </a:pPr>
            <a:r>
              <a:rPr lang="x-none" sz="2400" dirty="0">
                <a:latin typeface="Times New Roman" panose="02020603050405020304" pitchFamily="18" charset="0"/>
                <a:cs typeface="Times New Roman" panose="02020603050405020304" pitchFamily="18" charset="0"/>
              </a:rPr>
              <a:t>  </a:t>
            </a:r>
            <a:r>
              <a:rPr lang="x-none" sz="2400" b="1" dirty="0">
                <a:latin typeface="Times New Roman" panose="02020603050405020304" pitchFamily="18" charset="0"/>
                <a:cs typeface="Times New Roman" panose="02020603050405020304" pitchFamily="18" charset="0"/>
              </a:rPr>
              <a:t>New changes in political arena</a:t>
            </a:r>
          </a:p>
          <a:p>
            <a:pPr marL="0" indent="0">
              <a:buNone/>
            </a:pPr>
            <a:r>
              <a:rPr lang="x-none" sz="2400" b="1" dirty="0">
                <a:latin typeface="Times New Roman" panose="02020603050405020304" pitchFamily="18" charset="0"/>
                <a:cs typeface="Times New Roman" panose="02020603050405020304" pitchFamily="18" charset="0"/>
              </a:rPr>
              <a:t>  New laws and regulations</a:t>
            </a:r>
          </a:p>
          <a:p>
            <a:pPr>
              <a:buFont typeface="Wingdings" pitchFamily="2" charset="2"/>
              <a:buChar char="§"/>
            </a:pPr>
            <a:endParaRPr lang="x-none" dirty="0"/>
          </a:p>
        </p:txBody>
      </p:sp>
    </p:spTree>
    <p:extLst>
      <p:ext uri="{BB962C8B-B14F-4D97-AF65-F5344CB8AC3E}">
        <p14:creationId xmlns:p14="http://schemas.microsoft.com/office/powerpoint/2010/main" val="3892922086"/>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1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2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3_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3539</Words>
  <Application>Microsoft Office PowerPoint</Application>
  <PresentationFormat>Widescreen</PresentationFormat>
  <Paragraphs>360</Paragraphs>
  <Slides>66</Slides>
  <Notes>6</Notes>
  <HiddenSlides>0</HiddenSlides>
  <MMClips>0</MMClips>
  <ScaleCrop>false</ScaleCrop>
  <HeadingPairs>
    <vt:vector size="6" baseType="variant">
      <vt:variant>
        <vt:lpstr>Fonts Used</vt:lpstr>
      </vt:variant>
      <vt:variant>
        <vt:i4>13</vt:i4>
      </vt:variant>
      <vt:variant>
        <vt:lpstr>Theme</vt:lpstr>
      </vt:variant>
      <vt:variant>
        <vt:i4>8</vt:i4>
      </vt:variant>
      <vt:variant>
        <vt:lpstr>Slide Titles</vt:lpstr>
      </vt:variant>
      <vt:variant>
        <vt:i4>66</vt:i4>
      </vt:variant>
    </vt:vector>
  </HeadingPairs>
  <TitlesOfParts>
    <vt:vector size="87" baseType="lpstr">
      <vt:lpstr>ＭＳ Ｐゴシック</vt:lpstr>
      <vt:lpstr>arial</vt:lpstr>
      <vt:lpstr>arial</vt:lpstr>
      <vt:lpstr>Calibri</vt:lpstr>
      <vt:lpstr>Cambria</vt:lpstr>
      <vt:lpstr>Georgia</vt:lpstr>
      <vt:lpstr>Google Sans</vt:lpstr>
      <vt:lpstr>Liberation Sans Narrow</vt:lpstr>
      <vt:lpstr>Times New Roman</vt:lpstr>
      <vt:lpstr>Trebuchet MS</vt:lpstr>
      <vt:lpstr>Unify Sans Regular</vt:lpstr>
      <vt:lpstr>Verdana</vt:lpstr>
      <vt:lpstr>Wingdings</vt:lpstr>
      <vt:lpstr>508 Lecture</vt:lpstr>
      <vt:lpstr>1_508 Lecture</vt:lpstr>
      <vt:lpstr>2_508 Lecture</vt:lpstr>
      <vt:lpstr>3_508 Lecture</vt:lpstr>
      <vt:lpstr>1_Office Theme</vt:lpstr>
      <vt:lpstr>2_Office Theme</vt:lpstr>
      <vt:lpstr>3_Office Theme</vt:lpstr>
      <vt:lpstr>4_Office Theme</vt:lpstr>
      <vt:lpstr>Final Exam Revision Slides – Fall 2023</vt:lpstr>
      <vt:lpstr>Contents </vt:lpstr>
      <vt:lpstr>Entrepreneurship: Successfully Launching New Ventures</vt:lpstr>
      <vt:lpstr>Three Approaches to Identify   an Opportunity</vt:lpstr>
      <vt:lpstr>First Approach: Observing Trends</vt:lpstr>
      <vt:lpstr>Trend 1: Economic Trends</vt:lpstr>
      <vt:lpstr>Trend 2: Social Trends</vt:lpstr>
      <vt:lpstr>Trend 3: Technological Trends</vt:lpstr>
      <vt:lpstr>Trend Four: Political and regulatory Trends/changes</vt:lpstr>
      <vt:lpstr>Second Approach: Solving a Problem</vt:lpstr>
      <vt:lpstr>Third Approach: Finding Gaps in the Marketplace </vt:lpstr>
      <vt:lpstr>Entrepreneurship: Successfully Launching New Ventures</vt:lpstr>
      <vt:lpstr>Forms of Feasibility Analysis</vt:lpstr>
      <vt:lpstr>Product/Service Feasibility Analysis (1 of 2)</vt:lpstr>
      <vt:lpstr>Product/Service Feasibility Analysis (2 of 2)</vt:lpstr>
      <vt:lpstr>Product/Service Desirability (1 of 3)</vt:lpstr>
      <vt:lpstr>Product/Service Demand (1 of 10)</vt:lpstr>
      <vt:lpstr>Industry/Target Market Feasibility Analysis (1 of 2)</vt:lpstr>
      <vt:lpstr>Industry/Target Market Feasibility Analysis (2 of 2)</vt:lpstr>
      <vt:lpstr>Industry Attractiveness (1 of 2)</vt:lpstr>
      <vt:lpstr>Target Market Attractiveness</vt:lpstr>
      <vt:lpstr>Entrepreneurship: Successfully Launching New Ventures</vt:lpstr>
      <vt:lpstr>The Five Competitive Forces Model (3 of 3)</vt:lpstr>
      <vt:lpstr>Threat of Substitutes (1 of 2)</vt:lpstr>
      <vt:lpstr>Threat of New Entrants (1 of 6)</vt:lpstr>
      <vt:lpstr>Rivalry Among Existing Firms (1 of 3)</vt:lpstr>
      <vt:lpstr>Bargaining Power of Suppliers (1 of 3)</vt:lpstr>
      <vt:lpstr>Bargaining Power of Buyers (1 of 3)</vt:lpstr>
      <vt:lpstr>Entrepreneurship: Successfully Launching New Ventures</vt:lpstr>
      <vt:lpstr>Alternatives for Raising Money for a New Venture</vt:lpstr>
      <vt:lpstr>I- Sources of Personal Financing (1 of 2)</vt:lpstr>
      <vt:lpstr>Sources of Personal Financing</vt:lpstr>
      <vt:lpstr>Sources of Personal Financing</vt:lpstr>
      <vt:lpstr> Other Sources of Fund Raising</vt:lpstr>
      <vt:lpstr>II- Sources of Equity Funding</vt:lpstr>
      <vt:lpstr>A- Business Angels (1 of 4)</vt:lpstr>
      <vt:lpstr>B- Venture Capital (2 of 6)</vt:lpstr>
      <vt:lpstr>C- Initial Public Offering (1 of 3)</vt:lpstr>
      <vt:lpstr>GUERILLA</vt:lpstr>
      <vt:lpstr>WHAT IS GUERRILLA MARKETING</vt:lpstr>
      <vt:lpstr>PowerPoint Presentation</vt:lpstr>
      <vt:lpstr>VIRAL MARKETING</vt:lpstr>
      <vt:lpstr>PRESUME MARKETING</vt:lpstr>
      <vt:lpstr>EXPERIENTIAL MARKETING</vt:lpstr>
      <vt:lpstr>WILD POST ADVERTISING</vt:lpstr>
      <vt:lpstr>AMBIENT MARKETING</vt:lpstr>
      <vt:lpstr>AMBUSH MARKETING</vt:lpstr>
      <vt:lpstr>  Grassroots Marketing</vt:lpstr>
      <vt:lpstr>EXAMPLES</vt:lpstr>
      <vt:lpstr>PowerPoint Presentation</vt:lpstr>
      <vt:lpstr>8 types of exit strategies</vt:lpstr>
      <vt:lpstr>1. M&amp;A deals</vt:lpstr>
      <vt:lpstr>PowerPoint Presentation</vt:lpstr>
      <vt:lpstr>2. Selling your stake to a partner or investor</vt:lpstr>
      <vt:lpstr>PowerPoint Presentation</vt:lpstr>
      <vt:lpstr>3. Family succession</vt:lpstr>
      <vt:lpstr>PowerPoint Presentation</vt:lpstr>
      <vt:lpstr>4. Acquihires</vt:lpstr>
      <vt:lpstr>PowerPoint Presentation</vt:lpstr>
      <vt:lpstr>5. Management and employee buyouts</vt:lpstr>
      <vt:lpstr>PowerPoint Presentation</vt:lpstr>
      <vt:lpstr>6. Initial Public Offering (IPO)</vt:lpstr>
      <vt:lpstr>PowerPoint Presentation</vt:lpstr>
      <vt:lpstr>7. Liquidation</vt:lpstr>
      <vt:lpstr>PowerPoint Presentation</vt:lpstr>
      <vt:lpstr>8. Bankruptcy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Mennatallah Khaled Mohamed Abdelmaged</dc:creator>
  <cp:lastModifiedBy>Mennatallah Khaled</cp:lastModifiedBy>
  <cp:revision>9</cp:revision>
  <dcterms:created xsi:type="dcterms:W3CDTF">2024-01-16T11:38:42Z</dcterms:created>
  <dcterms:modified xsi:type="dcterms:W3CDTF">2024-01-17T13:26:56Z</dcterms:modified>
</cp:coreProperties>
</file>